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86" r:id="rId2"/>
    <p:sldId id="288" r:id="rId3"/>
    <p:sldId id="312" r:id="rId4"/>
    <p:sldId id="310" r:id="rId5"/>
    <p:sldId id="311" r:id="rId6"/>
    <p:sldId id="292" r:id="rId7"/>
    <p:sldId id="306" r:id="rId8"/>
    <p:sldId id="293" r:id="rId9"/>
    <p:sldId id="307" r:id="rId10"/>
    <p:sldId id="294" r:id="rId11"/>
    <p:sldId id="308" r:id="rId12"/>
    <p:sldId id="295" r:id="rId13"/>
    <p:sldId id="309" r:id="rId14"/>
    <p:sldId id="296" r:id="rId15"/>
    <p:sldId id="297" r:id="rId16"/>
    <p:sldId id="298" r:id="rId17"/>
    <p:sldId id="299" r:id="rId18"/>
    <p:sldId id="300" r:id="rId19"/>
    <p:sldId id="302" r:id="rId20"/>
    <p:sldId id="303" r:id="rId21"/>
    <p:sldId id="304" r:id="rId22"/>
    <p:sldId id="301" r:id="rId23"/>
    <p:sldId id="305" r:id="rId24"/>
    <p:sldId id="285" r:id="rId25"/>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85F4"/>
    <a:srgbClr val="990033"/>
    <a:srgbClr val="BC4639"/>
    <a:srgbClr val="0065BD"/>
    <a:srgbClr val="5C2018"/>
    <a:srgbClr val="D4A59A"/>
    <a:srgbClr val="F3E0DC"/>
    <a:srgbClr val="FAE100"/>
    <a:srgbClr val="F9F9F9"/>
    <a:srgbClr val="FE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66744" autoAdjust="0"/>
  </p:normalViewPr>
  <p:slideViewPr>
    <p:cSldViewPr>
      <p:cViewPr varScale="1">
        <p:scale>
          <a:sx n="73" d="100"/>
          <a:sy n="73" d="100"/>
        </p:scale>
        <p:origin x="2592" y="6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8950"/>
          </a:xfrm>
          <a:prstGeom prst="rect">
            <a:avLst/>
          </a:prstGeom>
        </p:spPr>
        <p:txBody>
          <a:bodyPr vert="horz" lIns="91432" tIns="45715" rIns="91432" bIns="45715" rtlCol="0"/>
          <a:lstStyle>
            <a:lvl1pPr algn="l">
              <a:defRPr sz="1200"/>
            </a:lvl1pPr>
          </a:lstStyle>
          <a:p>
            <a:endParaRPr lang="en-AU"/>
          </a:p>
        </p:txBody>
      </p:sp>
      <p:sp>
        <p:nvSpPr>
          <p:cNvPr id="3" name="Date Placeholder 2"/>
          <p:cNvSpPr>
            <a:spLocks noGrp="1"/>
          </p:cNvSpPr>
          <p:nvPr>
            <p:ph type="dt" sz="quarter" idx="1"/>
          </p:nvPr>
        </p:nvSpPr>
        <p:spPr>
          <a:xfrm>
            <a:off x="3778250" y="0"/>
            <a:ext cx="2889250" cy="488950"/>
          </a:xfrm>
          <a:prstGeom prst="rect">
            <a:avLst/>
          </a:prstGeom>
        </p:spPr>
        <p:txBody>
          <a:bodyPr vert="horz" lIns="91432" tIns="45715" rIns="91432" bIns="45715" rtlCol="0"/>
          <a:lstStyle>
            <a:lvl1pPr algn="r">
              <a:defRPr sz="1200"/>
            </a:lvl1pPr>
          </a:lstStyle>
          <a:p>
            <a:fld id="{9A33E184-0F90-4564-9241-BFF7D78AFDA0}" type="datetimeFigureOut">
              <a:rPr lang="en-AU" smtClean="0"/>
              <a:t>19/03/2024</a:t>
            </a:fld>
            <a:endParaRPr lang="en-AU"/>
          </a:p>
        </p:txBody>
      </p:sp>
      <p:sp>
        <p:nvSpPr>
          <p:cNvPr id="4" name="Footer Placeholder 3"/>
          <p:cNvSpPr>
            <a:spLocks noGrp="1"/>
          </p:cNvSpPr>
          <p:nvPr>
            <p:ph type="ftr" sz="quarter" idx="2"/>
          </p:nvPr>
        </p:nvSpPr>
        <p:spPr>
          <a:xfrm>
            <a:off x="0" y="9285288"/>
            <a:ext cx="2889250" cy="488950"/>
          </a:xfrm>
          <a:prstGeom prst="rect">
            <a:avLst/>
          </a:prstGeom>
        </p:spPr>
        <p:txBody>
          <a:bodyPr vert="horz" lIns="91432" tIns="45715" rIns="91432" bIns="45715" rtlCol="0" anchor="b"/>
          <a:lstStyle>
            <a:lvl1pPr algn="l">
              <a:defRPr sz="1200"/>
            </a:lvl1pPr>
          </a:lstStyle>
          <a:p>
            <a:endParaRPr lang="en-AU"/>
          </a:p>
        </p:txBody>
      </p:sp>
      <p:sp>
        <p:nvSpPr>
          <p:cNvPr id="5" name="Slide Number Placeholder 4"/>
          <p:cNvSpPr>
            <a:spLocks noGrp="1"/>
          </p:cNvSpPr>
          <p:nvPr>
            <p:ph type="sldNum" sz="quarter" idx="3"/>
          </p:nvPr>
        </p:nvSpPr>
        <p:spPr>
          <a:xfrm>
            <a:off x="3778250" y="9285288"/>
            <a:ext cx="2889250" cy="488950"/>
          </a:xfrm>
          <a:prstGeom prst="rect">
            <a:avLst/>
          </a:prstGeom>
        </p:spPr>
        <p:txBody>
          <a:bodyPr vert="horz" lIns="91432" tIns="45715" rIns="91432" bIns="45715" rtlCol="0" anchor="b"/>
          <a:lstStyle>
            <a:lvl1pPr algn="r">
              <a:defRPr sz="1200"/>
            </a:lvl1pPr>
          </a:lstStyle>
          <a:p>
            <a:fld id="{89BAA74E-D377-44F1-B967-B6508B24D896}" type="slidenum">
              <a:rPr lang="en-AU" smtClean="0"/>
              <a:t>‹#›</a:t>
            </a:fld>
            <a:endParaRPr lang="en-AU"/>
          </a:p>
        </p:txBody>
      </p:sp>
    </p:spTree>
    <p:extLst>
      <p:ext uri="{BB962C8B-B14F-4D97-AF65-F5344CB8AC3E}">
        <p14:creationId xmlns:p14="http://schemas.microsoft.com/office/powerpoint/2010/main" val="306245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88791"/>
          </a:xfrm>
          <a:prstGeom prst="rect">
            <a:avLst/>
          </a:prstGeom>
        </p:spPr>
        <p:txBody>
          <a:bodyPr vert="horz" lIns="91432" tIns="45715" rIns="91432" bIns="45715" rtlCol="0"/>
          <a:lstStyle>
            <a:lvl1pPr algn="l">
              <a:defRPr sz="1200"/>
            </a:lvl1pPr>
          </a:lstStyle>
          <a:p>
            <a:endParaRPr lang="en-AU"/>
          </a:p>
        </p:txBody>
      </p:sp>
      <p:sp>
        <p:nvSpPr>
          <p:cNvPr id="3" name="Date Placeholder 2"/>
          <p:cNvSpPr>
            <a:spLocks noGrp="1"/>
          </p:cNvSpPr>
          <p:nvPr>
            <p:ph type="dt" idx="1"/>
          </p:nvPr>
        </p:nvSpPr>
        <p:spPr>
          <a:xfrm>
            <a:off x="3777608" y="1"/>
            <a:ext cx="2889938" cy="488791"/>
          </a:xfrm>
          <a:prstGeom prst="rect">
            <a:avLst/>
          </a:prstGeom>
        </p:spPr>
        <p:txBody>
          <a:bodyPr vert="horz" lIns="91432" tIns="45715" rIns="91432" bIns="45715" rtlCol="0"/>
          <a:lstStyle>
            <a:lvl1pPr algn="r">
              <a:defRPr sz="1200"/>
            </a:lvl1pPr>
          </a:lstStyle>
          <a:p>
            <a:fld id="{E44CCE21-74D0-4487-9706-946690CBEC3B}" type="datetimeFigureOut">
              <a:rPr lang="en-AU" smtClean="0"/>
              <a:t>19/03/2024</a:t>
            </a:fld>
            <a:endParaRPr lang="en-AU"/>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32" tIns="45715" rIns="91432" bIns="45715" rtlCol="0" anchor="ctr"/>
          <a:lstStyle/>
          <a:p>
            <a:endParaRPr lang="en-AU"/>
          </a:p>
        </p:txBody>
      </p:sp>
      <p:sp>
        <p:nvSpPr>
          <p:cNvPr id="5" name="Notes Placeholder 4"/>
          <p:cNvSpPr>
            <a:spLocks noGrp="1"/>
          </p:cNvSpPr>
          <p:nvPr>
            <p:ph type="body" sz="quarter" idx="3"/>
          </p:nvPr>
        </p:nvSpPr>
        <p:spPr>
          <a:xfrm>
            <a:off x="666909" y="4643518"/>
            <a:ext cx="5335270" cy="4399121"/>
          </a:xfrm>
          <a:prstGeom prst="rect">
            <a:avLst/>
          </a:prstGeom>
        </p:spPr>
        <p:txBody>
          <a:bodyPr vert="horz" lIns="91432" tIns="45715" rIns="91432"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285338"/>
            <a:ext cx="2889938" cy="488791"/>
          </a:xfrm>
          <a:prstGeom prst="rect">
            <a:avLst/>
          </a:prstGeom>
        </p:spPr>
        <p:txBody>
          <a:bodyPr vert="horz" lIns="91432" tIns="45715" rIns="91432" bIns="45715" rtlCol="0" anchor="b"/>
          <a:lstStyle>
            <a:lvl1pPr algn="l">
              <a:defRPr sz="1200"/>
            </a:lvl1pPr>
          </a:lstStyle>
          <a:p>
            <a:endParaRPr lang="en-AU"/>
          </a:p>
        </p:txBody>
      </p:sp>
      <p:sp>
        <p:nvSpPr>
          <p:cNvPr id="7" name="Slide Number Placeholder 6"/>
          <p:cNvSpPr>
            <a:spLocks noGrp="1"/>
          </p:cNvSpPr>
          <p:nvPr>
            <p:ph type="sldNum" sz="quarter" idx="5"/>
          </p:nvPr>
        </p:nvSpPr>
        <p:spPr>
          <a:xfrm>
            <a:off x="3777608" y="9285338"/>
            <a:ext cx="2889938" cy="488791"/>
          </a:xfrm>
          <a:prstGeom prst="rect">
            <a:avLst/>
          </a:prstGeom>
        </p:spPr>
        <p:txBody>
          <a:bodyPr vert="horz" lIns="91432" tIns="45715" rIns="91432" bIns="45715" rtlCol="0" anchor="b"/>
          <a:lstStyle>
            <a:lvl1pPr algn="r">
              <a:defRPr sz="1200"/>
            </a:lvl1pPr>
          </a:lstStyle>
          <a:p>
            <a:fld id="{610E4E49-78AF-4A0F-9371-45F7DA06A7E9}" type="slidenum">
              <a:rPr lang="en-AU" smtClean="0"/>
              <a:t>‹#›</a:t>
            </a:fld>
            <a:endParaRPr lang="en-AU"/>
          </a:p>
        </p:txBody>
      </p:sp>
    </p:spTree>
    <p:extLst>
      <p:ext uri="{BB962C8B-B14F-4D97-AF65-F5344CB8AC3E}">
        <p14:creationId xmlns:p14="http://schemas.microsoft.com/office/powerpoint/2010/main" val="866037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10E4E49-78AF-4A0F-9371-45F7DA06A7E9}" type="slidenum">
              <a:rPr lang="en-AU" smtClean="0"/>
              <a:t>1</a:t>
            </a:fld>
            <a:endParaRPr lang="en-AU"/>
          </a:p>
        </p:txBody>
      </p:sp>
    </p:spTree>
    <p:extLst>
      <p:ext uri="{BB962C8B-B14F-4D97-AF65-F5344CB8AC3E}">
        <p14:creationId xmlns:p14="http://schemas.microsoft.com/office/powerpoint/2010/main" val="1674614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Students to unscramble letters</a:t>
            </a:r>
          </a:p>
          <a:p>
            <a:r>
              <a:rPr lang="en-AU" sz="1200" u="sng" kern="1200" dirty="0" smtClean="0">
                <a:solidFill>
                  <a:schemeClr val="tx1"/>
                </a:solidFill>
                <a:effectLst/>
                <a:latin typeface="+mn-lt"/>
                <a:ea typeface="+mn-ea"/>
                <a:cs typeface="+mn-cs"/>
              </a:rPr>
              <a:t>Representative Government</a:t>
            </a:r>
            <a:r>
              <a:rPr lang="en-AU" sz="1200" kern="1200" dirty="0" smtClean="0">
                <a:solidFill>
                  <a:schemeClr val="tx1"/>
                </a:solidFill>
                <a:effectLst/>
                <a:latin typeface="+mn-lt"/>
                <a:ea typeface="+mn-ea"/>
                <a:cs typeface="+mn-cs"/>
              </a:rPr>
              <a:t>: Tell students that in a democracy, governments are chosen by the people. Governments should reflect the people they represent and their views. Tell them we have 3 levels of government in Australia (ask what they are) and all three levels are elected. </a:t>
            </a:r>
          </a:p>
          <a:p>
            <a:r>
              <a:rPr lang="en-AU" sz="1200" b="1" kern="1200" dirty="0" smtClean="0">
                <a:solidFill>
                  <a:schemeClr val="tx1"/>
                </a:solidFill>
                <a:effectLst/>
                <a:latin typeface="+mn-lt"/>
                <a:ea typeface="+mn-ea"/>
                <a:cs typeface="+mn-cs"/>
              </a:rPr>
              <a:t>Activity</a:t>
            </a:r>
            <a:r>
              <a:rPr lang="en-AU" sz="1200"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sym typeface="Wingdings" panose="05000000000000000000" pitchFamily="2" charset="2"/>
              </a:rPr>
              <a:t></a:t>
            </a:r>
            <a:r>
              <a:rPr lang="en-AU" sz="1200" kern="1200" dirty="0" smtClean="0">
                <a:solidFill>
                  <a:schemeClr val="tx1"/>
                </a:solidFill>
                <a:effectLst/>
                <a:latin typeface="+mn-lt"/>
                <a:ea typeface="+mn-ea"/>
                <a:cs typeface="+mn-cs"/>
              </a:rPr>
              <a:t> Students are given a series of questions and answers (x 12 of each). They have to match the correct question with its answer.</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10</a:t>
            </a:fld>
            <a:endParaRPr lang="en-AU"/>
          </a:p>
        </p:txBody>
      </p:sp>
    </p:spTree>
    <p:extLst>
      <p:ext uri="{BB962C8B-B14F-4D97-AF65-F5344CB8AC3E}">
        <p14:creationId xmlns:p14="http://schemas.microsoft.com/office/powerpoint/2010/main" val="2384429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Show students the answer slide – go through correct answers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(questions and answers have been shortened for space)</a:t>
            </a:r>
          </a:p>
        </p:txBody>
      </p:sp>
      <p:sp>
        <p:nvSpPr>
          <p:cNvPr id="4" name="Slide Number Placeholder 3"/>
          <p:cNvSpPr>
            <a:spLocks noGrp="1"/>
          </p:cNvSpPr>
          <p:nvPr>
            <p:ph type="sldNum" sz="quarter" idx="10"/>
          </p:nvPr>
        </p:nvSpPr>
        <p:spPr/>
        <p:txBody>
          <a:bodyPr/>
          <a:lstStyle/>
          <a:p>
            <a:fld id="{610E4E49-78AF-4A0F-9371-45F7DA06A7E9}" type="slidenum">
              <a:rPr lang="en-AU" smtClean="0"/>
              <a:t>11</a:t>
            </a:fld>
            <a:endParaRPr lang="en-AU"/>
          </a:p>
        </p:txBody>
      </p:sp>
    </p:spTree>
    <p:extLst>
      <p:ext uri="{BB962C8B-B14F-4D97-AF65-F5344CB8AC3E}">
        <p14:creationId xmlns:p14="http://schemas.microsoft.com/office/powerpoint/2010/main" val="3363844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Students to unscramble letters</a:t>
            </a:r>
          </a:p>
          <a:p>
            <a:r>
              <a:rPr lang="en-AU" sz="1200" u="sng" kern="1200" dirty="0" smtClean="0">
                <a:solidFill>
                  <a:schemeClr val="tx1"/>
                </a:solidFill>
                <a:effectLst/>
                <a:latin typeface="+mn-lt"/>
                <a:ea typeface="+mn-ea"/>
                <a:cs typeface="+mn-cs"/>
              </a:rPr>
              <a:t>Responsible Government</a:t>
            </a:r>
            <a:r>
              <a:rPr lang="en-AU" sz="1200" kern="1200" dirty="0" smtClean="0">
                <a:solidFill>
                  <a:schemeClr val="tx1"/>
                </a:solidFill>
                <a:effectLst/>
                <a:latin typeface="+mn-lt"/>
                <a:ea typeface="+mn-ea"/>
                <a:cs typeface="+mn-cs"/>
              </a:rPr>
              <a:t>: tell students responsible government is a system where the executive is drawn from and accountable to the legislative, in other words, the government is held accountable by parliament. It is also referred to as a system of ‘checks and balances’. Tell students there are a number of mechanisms in place to keep government accountable, within parliament, but also outside of parliament.</a:t>
            </a:r>
          </a:p>
          <a:p>
            <a:r>
              <a:rPr lang="en-AU" sz="1200" b="1" kern="1200" dirty="0" smtClean="0">
                <a:solidFill>
                  <a:schemeClr val="tx1"/>
                </a:solidFill>
                <a:effectLst/>
                <a:latin typeface="+mn-lt"/>
                <a:ea typeface="+mn-ea"/>
                <a:cs typeface="+mn-cs"/>
              </a:rPr>
              <a:t>Activity</a:t>
            </a:r>
            <a:r>
              <a:rPr lang="en-AU" sz="1200"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sym typeface="Wingdings" panose="05000000000000000000" pitchFamily="2" charset="2"/>
              </a:rPr>
              <a:t></a:t>
            </a:r>
            <a:r>
              <a:rPr lang="en-AU" sz="1200" kern="1200" dirty="0" smtClean="0">
                <a:solidFill>
                  <a:schemeClr val="tx1"/>
                </a:solidFill>
                <a:effectLst/>
                <a:latin typeface="+mn-lt"/>
                <a:ea typeface="+mn-ea"/>
                <a:cs typeface="+mn-cs"/>
              </a:rPr>
              <a:t> Students given the names of the ways governments are held accountable, and they need to match them with their definition. There is also a definition for responsible government, and one for scrutiny of government.</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12</a:t>
            </a:fld>
            <a:endParaRPr lang="en-AU"/>
          </a:p>
        </p:txBody>
      </p:sp>
    </p:spTree>
    <p:extLst>
      <p:ext uri="{BB962C8B-B14F-4D97-AF65-F5344CB8AC3E}">
        <p14:creationId xmlns:p14="http://schemas.microsoft.com/office/powerpoint/2010/main" val="1750287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Show students the answer slide – go through correct answers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13</a:t>
            </a:fld>
            <a:endParaRPr lang="en-AU"/>
          </a:p>
        </p:txBody>
      </p:sp>
    </p:spTree>
    <p:extLst>
      <p:ext uri="{BB962C8B-B14F-4D97-AF65-F5344CB8AC3E}">
        <p14:creationId xmlns:p14="http://schemas.microsoft.com/office/powerpoint/2010/main" val="1267514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none" dirty="0" smtClean="0"/>
              <a:t>ACTIVITY: Democratic structures in the NT </a:t>
            </a:r>
          </a:p>
          <a:p>
            <a:r>
              <a:rPr lang="en-AU" dirty="0" smtClean="0"/>
              <a:t>Students (working in small groups) will be given a list of statements that describe these four democratic structures and how they exist (or don’t exist) in the Northern Territory. The NT</a:t>
            </a:r>
            <a:r>
              <a:rPr lang="en-AU" baseline="0" dirty="0" smtClean="0"/>
              <a:t> is not a state and so these structures look different in the governing of the Territory, although some of the statements are from the past and things have changed. There are 2 headings: DEMOCRATIC and UNDEMOCRATIC, and students should now have a thorough understanding of democracy from the first activity! They just need to put each statement under a heading, there should be 10 statements under each heading. </a:t>
            </a:r>
          </a:p>
          <a:p>
            <a:r>
              <a:rPr lang="en-AU" i="1" baseline="0" dirty="0" smtClean="0"/>
              <a:t>*This activity is available online or we can send you a hard copy version (laminated). Just contact us at ntec@nt.gov.au or 1800 698 683</a:t>
            </a:r>
            <a:endParaRPr lang="en-AU" i="1" dirty="0" smtClean="0"/>
          </a:p>
          <a:p>
            <a:r>
              <a:rPr lang="en-AU" baseline="0" dirty="0" smtClean="0"/>
              <a:t>Show answers on click.</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14</a:t>
            </a:fld>
            <a:endParaRPr lang="en-AU"/>
          </a:p>
        </p:txBody>
      </p:sp>
    </p:spTree>
    <p:extLst>
      <p:ext uri="{BB962C8B-B14F-4D97-AF65-F5344CB8AC3E}">
        <p14:creationId xmlns:p14="http://schemas.microsoft.com/office/powerpoint/2010/main" val="3635165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a:t>
            </a:r>
            <a:r>
              <a:rPr lang="en-AU" baseline="0" dirty="0" smtClean="0"/>
              <a:t> democratic election is one that is (show on click) </a:t>
            </a:r>
            <a:r>
              <a:rPr lang="en-AU" i="1" baseline="0" dirty="0" smtClean="0"/>
              <a:t>Free, fair, open, regular and contested</a:t>
            </a:r>
            <a:r>
              <a:rPr lang="en-AU" baseline="0" dirty="0" smtClean="0"/>
              <a:t>. Starting from the bottom one, elicit from students what a contested election is? (There is an actual ‘contest’, where voters have a real choice of candidates and/or political parties). </a:t>
            </a:r>
          </a:p>
          <a:p>
            <a:r>
              <a:rPr lang="en-AU" baseline="0" dirty="0" smtClean="0"/>
              <a:t>Ask students how often elections should be to be regular? How regular are parliamentary elections in the NT? (Set date every 4 years.) Council elections in the NT? (Set date every 4 years.) What about federal elections (lower house every 3-4 years, upper house every 6 years). Regular elections mean government is held accountable to the people for it’s decisions. </a:t>
            </a:r>
          </a:p>
          <a:p>
            <a:r>
              <a:rPr lang="en-AU" baseline="0" dirty="0" smtClean="0"/>
              <a:t>Click to show first picture. Tell students this is a famous image from the first open election held in a certain country in 1994. It is now a very famous and symbolic election where millions of people previously denied the right to vote, finally voted for the first time. What is the country? If they need a clue, show the second picture. Ask who is this man who won the election?</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15</a:t>
            </a:fld>
            <a:endParaRPr lang="en-AU"/>
          </a:p>
        </p:txBody>
      </p:sp>
    </p:spTree>
    <p:extLst>
      <p:ext uri="{BB962C8B-B14F-4D97-AF65-F5344CB8AC3E}">
        <p14:creationId xmlns:p14="http://schemas.microsoft.com/office/powerpoint/2010/main" val="16519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students: Thinking about that South African election, what do you think an ‘open’ election is defined as?</a:t>
            </a:r>
            <a:r>
              <a:rPr lang="en-AU" baseline="0" dirty="0" smtClean="0"/>
              <a:t> (Everyone can vote). Go through each dot point:</a:t>
            </a:r>
          </a:p>
          <a:p>
            <a:r>
              <a:rPr lang="en-AU" u="sng" baseline="0" dirty="0" smtClean="0"/>
              <a:t>Universal suffrage </a:t>
            </a:r>
            <a:r>
              <a:rPr lang="en-AU" baseline="0" dirty="0" smtClean="0"/>
              <a:t>- What does this mean? </a:t>
            </a:r>
            <a:r>
              <a:rPr lang="en-AU" baseline="0" dirty="0" smtClean="0">
                <a:sym typeface="Wingdings" panose="05000000000000000000" pitchFamily="2" charset="2"/>
              </a:rPr>
              <a:t> </a:t>
            </a:r>
            <a:r>
              <a:rPr lang="en-AU" baseline="0" dirty="0" smtClean="0"/>
              <a:t>universal = applicable to everyone, suffrage = the right to vote </a:t>
            </a:r>
          </a:p>
          <a:p>
            <a:r>
              <a:rPr lang="en-AU" baseline="0" dirty="0" smtClean="0"/>
              <a:t>(although obviously there are some restrictions to voting, what are they? </a:t>
            </a:r>
            <a:r>
              <a:rPr lang="en-AU" baseline="0" dirty="0" smtClean="0">
                <a:sym typeface="Wingdings" panose="05000000000000000000" pitchFamily="2" charset="2"/>
              </a:rPr>
              <a:t> 18 years or over, Australian citizens)</a:t>
            </a:r>
          </a:p>
          <a:p>
            <a:r>
              <a:rPr lang="en-AU" u="sng" baseline="0" dirty="0" smtClean="0">
                <a:sym typeface="Wingdings" panose="05000000000000000000" pitchFamily="2" charset="2"/>
              </a:rPr>
              <a:t>Minimal limitations </a:t>
            </a:r>
            <a:r>
              <a:rPr lang="en-AU" baseline="0" dirty="0" smtClean="0">
                <a:sym typeface="Wingdings" panose="05000000000000000000" pitchFamily="2" charset="2"/>
              </a:rPr>
              <a:t>– there should be no barriers to anyone in accessing voting services. For example, in the USA voting is always held on a Tuesday (and only one day) and you must show photo ID to vote. In Australia voting is traditionally a Saturday, but we have 2 weeks of early voting too, and you do not need to show photo ID. In the NT there are many Aboriginal people living in remote areas that do not have a birth certificate, certainly don’t have photo ID, but they can still vote.</a:t>
            </a:r>
          </a:p>
          <a:p>
            <a:r>
              <a:rPr lang="en-AU" u="sng" baseline="0" dirty="0" smtClean="0">
                <a:sym typeface="Wingdings" panose="05000000000000000000" pitchFamily="2" charset="2"/>
              </a:rPr>
              <a:t>Compulsory voting</a:t>
            </a:r>
            <a:r>
              <a:rPr lang="en-AU" baseline="0" dirty="0" smtClean="0">
                <a:sym typeface="Wingdings" panose="05000000000000000000" pitchFamily="2" charset="2"/>
              </a:rPr>
              <a:t>: this means by law people must vote, and there is a penalty for not voting. This map shows other countries in the world that have compulsory voting (22 countries). If people have to vote, then full voting services must be provided, so compulsory voting tends to improve voting services. E.g. in Australia we have early voting, postal voting, mobile voting where services are taken into remote areas, aged care centres, hospitals and jails.</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16</a:t>
            </a:fld>
            <a:endParaRPr lang="en-AU"/>
          </a:p>
        </p:txBody>
      </p:sp>
    </p:spTree>
    <p:extLst>
      <p:ext uri="{BB962C8B-B14F-4D97-AF65-F5344CB8AC3E}">
        <p14:creationId xmlns:p14="http://schemas.microsoft.com/office/powerpoint/2010/main" val="3264489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a:t>
            </a:r>
            <a:r>
              <a:rPr lang="en-AU" baseline="0" dirty="0" smtClean="0"/>
              <a:t> are a lot of rules and laws in place for elections. This is to ensure that all voters are treated the same and all candidates are treated the same (show dot points) and to prevent cheating or ‘rigging’ of elections.</a:t>
            </a:r>
          </a:p>
          <a:p>
            <a:r>
              <a:rPr lang="en-AU" baseline="0" dirty="0" smtClean="0"/>
              <a:t>Show pictures. Tell students these are photos taken from CCTV footage from a national election in March showing electoral officials ‘stuffing’ extra papers into the ballot boxes. The Electoral Commission of this country said they cancelled all votes from voting centres where they received reports of ballot-stuffing. Has anyone seen this footage? (Easy to find on YouTube). What country was this from? (Russia) Who won that presidential election? (Vladimir Putin). </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17</a:t>
            </a:fld>
            <a:endParaRPr lang="en-AU"/>
          </a:p>
        </p:txBody>
      </p:sp>
    </p:spTree>
    <p:extLst>
      <p:ext uri="{BB962C8B-B14F-4D97-AF65-F5344CB8AC3E}">
        <p14:creationId xmlns:p14="http://schemas.microsoft.com/office/powerpoint/2010/main" val="2496562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students: “What do I mean by a ‘free’ election?” Let them know it is not about the</a:t>
            </a:r>
            <a:r>
              <a:rPr lang="en-AU" baseline="0" dirty="0" smtClean="0"/>
              <a:t> cost of elections as elections are expensive and are paid for with taxpayers money. Show answer on click.</a:t>
            </a:r>
          </a:p>
          <a:p>
            <a:r>
              <a:rPr lang="en-AU" baseline="0" dirty="0" smtClean="0"/>
              <a:t>Go through the dot points. Tell students in countries that don’t have free elections, people are pressured to vote a certain way. It can be as simple as a boss saying “if you don’t vote for this person, you’re fired.” And in some countries you vote in front of other people, either hands up in a room, or in front of voting officials – so it’s easy to find out who you voted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sng" baseline="0" dirty="0" smtClean="0"/>
              <a:t>Electronic voting</a:t>
            </a:r>
            <a:r>
              <a:rPr lang="en-AU" baseline="0" dirty="0" smtClean="0"/>
              <a:t>: keeping voters anonymous is proving challenging for electronic voting. If you wanted to vote online, say through your phone, you still need to get your name ticked off, or identified, but then you have to separate this from your actual vote. It’s difficult. There are other barriers too (hacking, cybersecurity, system being able to accommodate millions of votes in a short time period.) </a:t>
            </a:r>
          </a:p>
          <a:p>
            <a:r>
              <a:rPr lang="en-AU" u="sng" baseline="0" dirty="0" smtClean="0"/>
              <a:t>North Korean elections</a:t>
            </a:r>
            <a:r>
              <a:rPr lang="en-AU" baseline="0" dirty="0" smtClean="0"/>
              <a:t>: Click in picture. In North Korea you may be surprised to hear that they do have elections, however, there is only one name on the ballot papers (as chosen by the government). Voters are expected to agree with the nomination, by ticking the box (using a voting screen), but they are allowed to disagree. If you disagree, you have to go over to a special desk manned by officials, and get a red pen, cross out the name in red, then put the ballot paper in a special ‘no’ ballot box. Ask students: “is this a free election?” Tell students North Korea tends to get 100% turnout to their elections.</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18</a:t>
            </a:fld>
            <a:endParaRPr lang="en-AU"/>
          </a:p>
        </p:txBody>
      </p:sp>
    </p:spTree>
    <p:extLst>
      <p:ext uri="{BB962C8B-B14F-4D97-AF65-F5344CB8AC3E}">
        <p14:creationId xmlns:p14="http://schemas.microsoft.com/office/powerpoint/2010/main" val="1004937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 students we are now going to look at voting systems. While there are a few different voting systems, we will be looking at these 3: </a:t>
            </a:r>
          </a:p>
          <a:p>
            <a:r>
              <a:rPr lang="en-AU" dirty="0" smtClean="0"/>
              <a:t>First past the post, preferential and proportional representation (read them out on each click).</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19</a:t>
            </a:fld>
            <a:endParaRPr lang="en-AU"/>
          </a:p>
        </p:txBody>
      </p:sp>
    </p:spTree>
    <p:extLst>
      <p:ext uri="{BB962C8B-B14F-4D97-AF65-F5344CB8AC3E}">
        <p14:creationId xmlns:p14="http://schemas.microsoft.com/office/powerpoint/2010/main" val="1028735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students: “What is democracy? Can anyone give</a:t>
            </a:r>
            <a:r>
              <a:rPr lang="en-AU" baseline="0" dirty="0" smtClean="0"/>
              <a:t> me a definition?” Give assistance and prompts if required. Show answer on click. Ask students what the most important word in the definition is </a:t>
            </a:r>
            <a:r>
              <a:rPr lang="en-AU" baseline="0" dirty="0" smtClean="0">
                <a:sym typeface="Wingdings" panose="05000000000000000000" pitchFamily="2" charset="2"/>
              </a:rPr>
              <a:t> </a:t>
            </a:r>
            <a:r>
              <a:rPr lang="en-AU" baseline="0" dirty="0" smtClean="0"/>
              <a:t>people.</a:t>
            </a:r>
          </a:p>
          <a:p>
            <a:r>
              <a:rPr lang="en-AU" baseline="0" dirty="0" smtClean="0"/>
              <a:t>Show the famous quote about democracy, read it out loud and tell students this is a very famous saying by a very famous leader. Who was he? Show answer on click. </a:t>
            </a:r>
          </a:p>
          <a:p>
            <a:r>
              <a:rPr lang="en-AU" baseline="0" dirty="0" smtClean="0"/>
              <a:t>Explain that in Australia we have democracy, but not all countries around the world are democracies. These are photos from countries that do not have democracy, and in some places that do not have democracy, it is actually illegal to march down the street and protest.</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2</a:t>
            </a:fld>
            <a:endParaRPr lang="en-AU"/>
          </a:p>
        </p:txBody>
      </p:sp>
    </p:spTree>
    <p:extLst>
      <p:ext uri="{BB962C8B-B14F-4D97-AF65-F5344CB8AC3E}">
        <p14:creationId xmlns:p14="http://schemas.microsoft.com/office/powerpoint/2010/main" val="2342289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a:t>
            </a:r>
            <a:r>
              <a:rPr lang="en-AU" baseline="0" dirty="0" smtClean="0"/>
              <a:t> students: The term ‘first past the post’ is a horse-racing term (pointing to picture) where there’s a post at the finish line and they use this to determine the winner. Obviously the first horse past that post, even by a nose, wins the race. It doesn’t matter how fast or slow the race is. </a:t>
            </a:r>
          </a:p>
          <a:p>
            <a:r>
              <a:rPr lang="en-AU" baseline="0" dirty="0" smtClean="0"/>
              <a:t>Ask students: how do you think we determine the winner of a first past the post election? (Most votes wins.)</a:t>
            </a:r>
          </a:p>
          <a:p>
            <a:r>
              <a:rPr lang="en-AU" baseline="0" dirty="0" smtClean="0"/>
              <a:t>Go through each dot point.</a:t>
            </a:r>
          </a:p>
          <a:p>
            <a:r>
              <a:rPr lang="en-AU" baseline="0" dirty="0" smtClean="0"/>
              <a:t>Point out bottom picture: tell students this is a voting machine that is used in India for their elections. India uses first past the post voting and voters just have to choose one person and push the button next to that person’s name to vote for them. The last button says “NOTA” or ‘none of the above’, and this a legitimate vote in Indian elections!</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20</a:t>
            </a:fld>
            <a:endParaRPr lang="en-AU"/>
          </a:p>
        </p:txBody>
      </p:sp>
    </p:spTree>
    <p:extLst>
      <p:ext uri="{BB962C8B-B14F-4D97-AF65-F5344CB8AC3E}">
        <p14:creationId xmlns:p14="http://schemas.microsoft.com/office/powerpoint/2010/main" val="2848726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Full preferential</a:t>
            </a:r>
            <a:r>
              <a:rPr lang="en-AU" baseline="0" dirty="0" smtClean="0"/>
              <a:t> voting: go through each dot point, but really stress the first one as this is how students will need to vote in government elections once they are 18 years old. Point to the picture and show the examples. Ask students if this is how they have voted in past school elections (it usually is, but sometimes schools use first past the post).</a:t>
            </a:r>
          </a:p>
          <a:p>
            <a:r>
              <a:rPr lang="en-AU" baseline="0" dirty="0" smtClean="0"/>
              <a:t>Third dot point – some other countries refer to full preferential voting as the “Australian system”.</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21</a:t>
            </a:fld>
            <a:endParaRPr lang="en-AU"/>
          </a:p>
        </p:txBody>
      </p:sp>
    </p:spTree>
    <p:extLst>
      <p:ext uri="{BB962C8B-B14F-4D97-AF65-F5344CB8AC3E}">
        <p14:creationId xmlns:p14="http://schemas.microsoft.com/office/powerpoint/2010/main" val="2133980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Go through each dot point:</a:t>
            </a:r>
          </a:p>
          <a:p>
            <a:pPr marL="171450" indent="-171450">
              <a:buFont typeface="Arial" panose="020B0604020202020204" pitchFamily="34" charset="0"/>
              <a:buChar char="•"/>
            </a:pPr>
            <a:r>
              <a:rPr lang="en-AU" dirty="0" smtClean="0"/>
              <a:t>Multi-member electorates</a:t>
            </a:r>
            <a:r>
              <a:rPr lang="en-AU" baseline="0" dirty="0" smtClean="0"/>
              <a:t> mean electors are voting for more than one person to represent their area. All councils in the NT are multi-member electorates. </a:t>
            </a:r>
          </a:p>
          <a:p>
            <a:pPr marL="171450" indent="-171450">
              <a:buFont typeface="Arial" panose="020B0604020202020204" pitchFamily="34" charset="0"/>
              <a:buChar char="•"/>
            </a:pPr>
            <a:r>
              <a:rPr lang="en-AU" baseline="0" dirty="0" smtClean="0"/>
              <a:t>The senate and most state upper houses are multi member also. Ask students how many representatives does the NT get in the federal senate? (2) How many senators do states get? (12)</a:t>
            </a:r>
          </a:p>
          <a:p>
            <a:pPr marL="171450" indent="-171450">
              <a:buFont typeface="Arial" panose="020B0604020202020204" pitchFamily="34" charset="0"/>
              <a:buChar char="•"/>
            </a:pPr>
            <a:r>
              <a:rPr lang="en-AU" baseline="0" dirty="0" smtClean="0"/>
              <a:t>For voters, your instructions are the same as for preferential elections, number every square in the order of your choice.</a:t>
            </a:r>
          </a:p>
          <a:p>
            <a:pPr marL="171450" indent="-171450">
              <a:buFont typeface="Arial" panose="020B0604020202020204" pitchFamily="34" charset="0"/>
              <a:buChar char="•"/>
            </a:pPr>
            <a:r>
              <a:rPr lang="en-AU" baseline="0" dirty="0" smtClean="0"/>
              <a:t>It is the counting process that is different, although parts of it are similar to counting votes in a preferential election. Instead of an absolute majority of 50% + 1, any winning candidate has to reach a ‘quota’ which is calculated by this formula. Again, this is similar to preferential. </a:t>
            </a:r>
          </a:p>
          <a:p>
            <a:pPr marL="171450" indent="-171450">
              <a:buFont typeface="Arial" panose="020B0604020202020204" pitchFamily="34" charset="0"/>
              <a:buChar char="•"/>
            </a:pPr>
            <a:r>
              <a:rPr lang="en-AU" baseline="0" dirty="0" smtClean="0"/>
              <a:t>The counting process is complicated though, and results are usually scanned or entered into computers and then calculated by special vote counting software. </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22</a:t>
            </a:fld>
            <a:endParaRPr lang="en-AU"/>
          </a:p>
        </p:txBody>
      </p:sp>
    </p:spTree>
    <p:extLst>
      <p:ext uri="{BB962C8B-B14F-4D97-AF65-F5344CB8AC3E}">
        <p14:creationId xmlns:p14="http://schemas.microsoft.com/office/powerpoint/2010/main" val="1804412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VOTE COUNTING ACTIVITY #1</a:t>
            </a:r>
            <a:r>
              <a:rPr lang="en-AU" dirty="0" smtClean="0"/>
              <a:t>: students to count ballot papers using preferential voting system</a:t>
            </a:r>
          </a:p>
          <a:p>
            <a:r>
              <a:rPr lang="en-AU" dirty="0" smtClean="0"/>
              <a:t>On our website you can find </a:t>
            </a:r>
            <a:r>
              <a:rPr lang="en-AU" u="sng" dirty="0" smtClean="0"/>
              <a:t>pre-filled in mock ballot papers</a:t>
            </a:r>
            <a:r>
              <a:rPr lang="en-AU" u="none" dirty="0" smtClean="0"/>
              <a:t> to print off and use for this vote</a:t>
            </a:r>
            <a:r>
              <a:rPr lang="en-AU" u="none" baseline="0" dirty="0" smtClean="0"/>
              <a:t> counting activity. Otherwise you are welcome to run your own mock election, and then count those ballot papers.</a:t>
            </a:r>
          </a:p>
          <a:p>
            <a:r>
              <a:rPr lang="en-AU" u="none" baseline="0" dirty="0" smtClean="0"/>
              <a:t>Instructions for running your own election and for counting the votes can also be found on our website: </a:t>
            </a:r>
            <a:r>
              <a:rPr lang="en-AU" u="sng" baseline="0" dirty="0" smtClean="0"/>
              <a:t>Teachers instructions for mock elections and vote counting</a:t>
            </a:r>
            <a:r>
              <a:rPr lang="en-AU" u="none" baseline="0" dirty="0" smtClean="0"/>
              <a:t> (Legal Studies).</a:t>
            </a:r>
          </a:p>
          <a:p>
            <a:r>
              <a:rPr lang="en-AU" b="1" u="none" baseline="0" dirty="0" smtClean="0"/>
              <a:t>VOTE COUNTING ACTIVITY #2</a:t>
            </a:r>
            <a:r>
              <a:rPr lang="en-AU" u="none" baseline="0" dirty="0" smtClean="0"/>
              <a:t>: students to read results from proportional representation election</a:t>
            </a:r>
          </a:p>
          <a:p>
            <a:r>
              <a:rPr lang="en-AU" u="none" baseline="0" dirty="0" smtClean="0"/>
              <a:t>On our website you will find </a:t>
            </a:r>
            <a:r>
              <a:rPr lang="en-AU" u="sng" baseline="0" dirty="0" smtClean="0"/>
              <a:t>results sheet - proportional representation</a:t>
            </a:r>
            <a:r>
              <a:rPr lang="en-AU" u="none" baseline="0" dirty="0" smtClean="0"/>
              <a:t> and </a:t>
            </a:r>
            <a:r>
              <a:rPr lang="en-AU" u="sng" baseline="0" dirty="0" smtClean="0"/>
              <a:t>instructions - how to read proportional representation results</a:t>
            </a:r>
            <a:r>
              <a:rPr lang="en-AU" u="none" baseline="0" dirty="0" smtClean="0"/>
              <a:t>. Counting votes using the proportional representation system is complicated and done by computers. Students do not need to know this, but this information is provided for your interest.</a:t>
            </a:r>
            <a:endParaRPr lang="en-AU" u="none" dirty="0"/>
          </a:p>
        </p:txBody>
      </p:sp>
      <p:sp>
        <p:nvSpPr>
          <p:cNvPr id="4" name="Slide Number Placeholder 3"/>
          <p:cNvSpPr>
            <a:spLocks noGrp="1"/>
          </p:cNvSpPr>
          <p:nvPr>
            <p:ph type="sldNum" sz="quarter" idx="10"/>
          </p:nvPr>
        </p:nvSpPr>
        <p:spPr/>
        <p:txBody>
          <a:bodyPr/>
          <a:lstStyle/>
          <a:p>
            <a:fld id="{610E4E49-78AF-4A0F-9371-45F7DA06A7E9}" type="slidenum">
              <a:rPr lang="en-AU" smtClean="0"/>
              <a:t>23</a:t>
            </a:fld>
            <a:endParaRPr lang="en-AU"/>
          </a:p>
        </p:txBody>
      </p:sp>
    </p:spTree>
    <p:extLst>
      <p:ext uri="{BB962C8B-B14F-4D97-AF65-F5344CB8AC3E}">
        <p14:creationId xmlns:p14="http://schemas.microsoft.com/office/powerpoint/2010/main" val="3724488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24</a:t>
            </a:fld>
            <a:endParaRPr lang="en-AU"/>
          </a:p>
        </p:txBody>
      </p:sp>
    </p:spTree>
    <p:extLst>
      <p:ext uri="{BB962C8B-B14F-4D97-AF65-F5344CB8AC3E}">
        <p14:creationId xmlns:p14="http://schemas.microsoft.com/office/powerpoint/2010/main" val="412862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a:t>
            </a:r>
            <a:r>
              <a:rPr lang="en-AU" baseline="0" dirty="0" smtClean="0"/>
              <a:t> students there is a group of international researchers that measure democracy around the world, and rate each country in order, to produce an annual ‘Democracy Index’. Including the features we just looked at, they have 60 indicators that they use to measure democracy in most countries in the world.</a:t>
            </a:r>
          </a:p>
          <a:p>
            <a:r>
              <a:rPr lang="en-AU" baseline="0" dirty="0" smtClean="0"/>
              <a:t>Ask students: “What countries do you think are at the top of the most recent index, i.e. what are the most democratic countries around the world, and where do you think Australia is ranked on the list?” Elicit a few ideas and confirm any countries they get right. Before showing results, also ask what country they think is ranked the least democratic country in the world.</a:t>
            </a:r>
          </a:p>
          <a:p>
            <a:r>
              <a:rPr lang="en-AU" baseline="0" dirty="0" smtClean="0"/>
              <a:t>Show results on click, including Australia (second click). May want to comment that New Zealand is ranked very high at </a:t>
            </a:r>
            <a:r>
              <a:rPr lang="en-AU" baseline="0" dirty="0" smtClean="0"/>
              <a:t>#2, and increased their score over the last year. Australia dropped 15 places from 2021-22 and now sits at #15. </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E4E49-78AF-4A0F-9371-45F7DA06A7E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6850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Tell students this is a map that shows the ranking of all the countries that were measured (167 countries) in putting together the Democracy Index. Read out the 4 categories of democracies on the left hand side.</a:t>
            </a:r>
          </a:p>
          <a:p>
            <a:r>
              <a:rPr lang="en-AU" sz="1200" kern="1200" dirty="0" smtClean="0">
                <a:solidFill>
                  <a:schemeClr val="tx1"/>
                </a:solidFill>
                <a:effectLst/>
                <a:latin typeface="+mn-lt"/>
                <a:ea typeface="+mn-ea"/>
                <a:cs typeface="+mn-cs"/>
              </a:rPr>
              <a:t>Interesting to point out:</a:t>
            </a:r>
          </a:p>
          <a:p>
            <a:pPr lvl="0"/>
            <a:r>
              <a:rPr lang="en-AU" sz="1200" kern="1200" dirty="0" smtClean="0">
                <a:solidFill>
                  <a:schemeClr val="tx1"/>
                </a:solidFill>
                <a:effectLst/>
                <a:latin typeface="+mn-lt"/>
                <a:ea typeface="+mn-ea"/>
                <a:cs typeface="+mn-cs"/>
              </a:rPr>
              <a:t>The US is not considered a ‘full democracy’. There are 23 countries that measured over 8 out of 10 and are therefore ‘full democracies’. The USA ranked 25, on 7.92.</a:t>
            </a:r>
          </a:p>
          <a:p>
            <a:pPr lvl="0"/>
            <a:r>
              <a:rPr lang="en-AU" sz="1200" kern="1200" dirty="0" smtClean="0">
                <a:solidFill>
                  <a:schemeClr val="tx1"/>
                </a:solidFill>
                <a:effectLst/>
                <a:latin typeface="+mn-lt"/>
                <a:ea typeface="+mn-ea"/>
                <a:cs typeface="+mn-cs"/>
              </a:rPr>
              <a:t>South Korea and Japan have recently improved to ‘full democracy’ status, and are the strongest democracies in Asia.</a:t>
            </a:r>
          </a:p>
          <a:p>
            <a:pPr lvl="0"/>
            <a:r>
              <a:rPr lang="en-AU" sz="1200" kern="1200" dirty="0" smtClean="0">
                <a:solidFill>
                  <a:schemeClr val="tx1"/>
                </a:solidFill>
                <a:effectLst/>
                <a:latin typeface="+mn-lt"/>
                <a:ea typeface="+mn-ea"/>
                <a:cs typeface="+mn-cs"/>
              </a:rPr>
              <a:t>Most countries in Africa are ‘authoritarian’, as are Russia and China.</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4</a:t>
            </a:fld>
            <a:endParaRPr lang="en-AU"/>
          </a:p>
        </p:txBody>
      </p:sp>
    </p:spTree>
    <p:extLst>
      <p:ext uri="{BB962C8B-B14F-4D97-AF65-F5344CB8AC3E}">
        <p14:creationId xmlns:p14="http://schemas.microsoft.com/office/powerpoint/2010/main" val="1135161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Tell students: these are the countries that scored over 8 out of 10, and are therefore considered to be ‘full democracies’. Australia’s scores across the 5 categories have been highlighted. </a:t>
            </a:r>
          </a:p>
          <a:p>
            <a:r>
              <a:rPr lang="en-AU" sz="1200" u="sng" kern="1200" dirty="0" smtClean="0">
                <a:solidFill>
                  <a:schemeClr val="tx1"/>
                </a:solidFill>
                <a:effectLst/>
                <a:latin typeface="+mn-lt"/>
                <a:ea typeface="+mn-ea"/>
                <a:cs typeface="+mn-cs"/>
              </a:rPr>
              <a:t>Electoral process and pluralism</a:t>
            </a:r>
            <a:r>
              <a:rPr lang="en-AU" sz="1200" kern="1200" dirty="0" smtClean="0">
                <a:solidFill>
                  <a:schemeClr val="tx1"/>
                </a:solidFill>
                <a:effectLst/>
                <a:latin typeface="+mn-lt"/>
                <a:ea typeface="+mn-ea"/>
                <a:cs typeface="+mn-cs"/>
              </a:rPr>
              <a:t>: the electoral process refers to how elections are run in that country. Pluralism refers to multi party systems and contested elections, which provides real choice for voters.</a:t>
            </a:r>
          </a:p>
          <a:p>
            <a:r>
              <a:rPr lang="en-AU" sz="1200" u="sng" kern="1200" dirty="0" smtClean="0">
                <a:solidFill>
                  <a:schemeClr val="tx1"/>
                </a:solidFill>
                <a:effectLst/>
                <a:latin typeface="+mn-lt"/>
                <a:ea typeface="+mn-ea"/>
                <a:cs typeface="+mn-cs"/>
              </a:rPr>
              <a:t>Functioning of government</a:t>
            </a:r>
            <a:r>
              <a:rPr lang="en-AU" sz="1200" kern="1200" dirty="0" smtClean="0">
                <a:solidFill>
                  <a:schemeClr val="tx1"/>
                </a:solidFill>
                <a:effectLst/>
                <a:latin typeface="+mn-lt"/>
                <a:ea typeface="+mn-ea"/>
                <a:cs typeface="+mn-cs"/>
              </a:rPr>
              <a:t>: Looks at the decision making structures of government, opportunities for real scrutiny, levels of corruption and influence from outside powers.</a:t>
            </a:r>
          </a:p>
          <a:p>
            <a:r>
              <a:rPr lang="en-AU" sz="1200" u="sng" kern="1200" dirty="0" smtClean="0">
                <a:solidFill>
                  <a:schemeClr val="tx1"/>
                </a:solidFill>
                <a:effectLst/>
                <a:latin typeface="+mn-lt"/>
                <a:ea typeface="+mn-ea"/>
                <a:cs typeface="+mn-cs"/>
              </a:rPr>
              <a:t>Political participation</a:t>
            </a:r>
            <a:r>
              <a:rPr lang="en-AU" sz="1200" kern="1200" dirty="0" smtClean="0">
                <a:solidFill>
                  <a:schemeClr val="tx1"/>
                </a:solidFill>
                <a:effectLst/>
                <a:latin typeface="+mn-lt"/>
                <a:ea typeface="+mn-ea"/>
                <a:cs typeface="+mn-cs"/>
              </a:rPr>
              <a:t>: this refers to the levels of ‘active citizenship’ by the people of that country including voting in elections, standing as a candidate, protesting, being involved.</a:t>
            </a:r>
          </a:p>
          <a:p>
            <a:r>
              <a:rPr lang="en-AU" sz="1200" u="sng" kern="1200" dirty="0" smtClean="0">
                <a:solidFill>
                  <a:schemeClr val="tx1"/>
                </a:solidFill>
                <a:effectLst/>
                <a:latin typeface="+mn-lt"/>
                <a:ea typeface="+mn-ea"/>
                <a:cs typeface="+mn-cs"/>
              </a:rPr>
              <a:t>Political culture</a:t>
            </a:r>
            <a:r>
              <a:rPr lang="en-AU" sz="1200" kern="1200" dirty="0" smtClean="0">
                <a:solidFill>
                  <a:schemeClr val="tx1"/>
                </a:solidFill>
                <a:effectLst/>
                <a:latin typeface="+mn-lt"/>
                <a:ea typeface="+mn-ea"/>
                <a:cs typeface="+mn-cs"/>
              </a:rPr>
              <a:t>: is all about what the people believe. Do they </a:t>
            </a:r>
            <a:r>
              <a:rPr lang="en-AU" sz="1200" i="1" kern="1200" dirty="0" smtClean="0">
                <a:solidFill>
                  <a:schemeClr val="tx1"/>
                </a:solidFill>
                <a:effectLst/>
                <a:latin typeface="+mn-lt"/>
                <a:ea typeface="+mn-ea"/>
                <a:cs typeface="+mn-cs"/>
              </a:rPr>
              <a:t>believe</a:t>
            </a:r>
            <a:r>
              <a:rPr lang="en-AU" sz="1200" kern="1200" dirty="0" smtClean="0">
                <a:solidFill>
                  <a:schemeClr val="tx1"/>
                </a:solidFill>
                <a:effectLst/>
                <a:latin typeface="+mn-lt"/>
                <a:ea typeface="+mn-ea"/>
                <a:cs typeface="+mn-cs"/>
              </a:rPr>
              <a:t> in democracy or are other systems better? It’s also about having a stable society without civil unrest.</a:t>
            </a:r>
          </a:p>
          <a:p>
            <a:r>
              <a:rPr lang="en-AU" sz="1200" u="sng" kern="1200" dirty="0" smtClean="0">
                <a:solidFill>
                  <a:schemeClr val="tx1"/>
                </a:solidFill>
                <a:effectLst/>
                <a:latin typeface="+mn-lt"/>
                <a:ea typeface="+mn-ea"/>
                <a:cs typeface="+mn-cs"/>
              </a:rPr>
              <a:t>Civil liberties</a:t>
            </a:r>
            <a:r>
              <a:rPr lang="en-AU" sz="1200" kern="1200" dirty="0" smtClean="0">
                <a:solidFill>
                  <a:schemeClr val="tx1"/>
                </a:solidFill>
                <a:effectLst/>
                <a:latin typeface="+mn-lt"/>
                <a:ea typeface="+mn-ea"/>
                <a:cs typeface="+mn-cs"/>
              </a:rPr>
              <a:t>: this is an American term, it means rights and freedoms, like freedom of speech, freedom of information, freedom of the media etc.</a:t>
            </a:r>
          </a:p>
          <a:p>
            <a:r>
              <a:rPr lang="en-AU" sz="1200" kern="1200" dirty="0" smtClean="0">
                <a:solidFill>
                  <a:schemeClr val="tx1"/>
                </a:solidFill>
                <a:effectLst/>
                <a:latin typeface="+mn-lt"/>
                <a:ea typeface="+mn-ea"/>
                <a:cs typeface="+mn-cs"/>
              </a:rPr>
              <a:t>Looking at Australia’s scores: we do well in electoral systems and protecting rights and freedoms, lowest score is for political participation.</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5</a:t>
            </a:fld>
            <a:endParaRPr lang="en-AU"/>
          </a:p>
        </p:txBody>
      </p:sp>
    </p:spTree>
    <p:extLst>
      <p:ext uri="{BB962C8B-B14F-4D97-AF65-F5344CB8AC3E}">
        <p14:creationId xmlns:p14="http://schemas.microsoft.com/office/powerpoint/2010/main" val="943293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Democratic structures in Australia</a:t>
            </a:r>
          </a:p>
          <a:p>
            <a:r>
              <a:rPr lang="en-AU" sz="1200" kern="1200" dirty="0" smtClean="0">
                <a:solidFill>
                  <a:schemeClr val="tx1"/>
                </a:solidFill>
                <a:effectLst/>
                <a:latin typeface="+mn-lt"/>
                <a:ea typeface="+mn-ea"/>
                <a:cs typeface="+mn-cs"/>
              </a:rPr>
              <a:t>Tell students there are 4 main democratic structures in Australia that will be looked at in more detail. These structures are in place to keep governments accountable and to prevent the abuse of power. </a:t>
            </a:r>
          </a:p>
          <a:p>
            <a:r>
              <a:rPr lang="en-AU" sz="1200" kern="1200" dirty="0" smtClean="0">
                <a:solidFill>
                  <a:schemeClr val="tx1"/>
                </a:solidFill>
                <a:effectLst/>
                <a:latin typeface="+mn-lt"/>
                <a:ea typeface="+mn-ea"/>
                <a:cs typeface="+mn-cs"/>
              </a:rPr>
              <a:t>Students are the guess the democratic structures by unscrambling the letters. (Need 2 clicks to show answer)</a:t>
            </a:r>
          </a:p>
          <a:p>
            <a:r>
              <a:rPr lang="en-AU" sz="1200" u="sng" kern="1200" dirty="0" smtClean="0">
                <a:solidFill>
                  <a:schemeClr val="tx1"/>
                </a:solidFill>
                <a:effectLst/>
                <a:latin typeface="+mn-lt"/>
                <a:ea typeface="+mn-ea"/>
                <a:cs typeface="+mn-cs"/>
              </a:rPr>
              <a:t>Separation of Powers</a:t>
            </a:r>
            <a:r>
              <a:rPr lang="en-AU" sz="1200" kern="1200" dirty="0" smtClean="0">
                <a:solidFill>
                  <a:schemeClr val="tx1"/>
                </a:solidFill>
                <a:effectLst/>
                <a:latin typeface="+mn-lt"/>
                <a:ea typeface="+mn-ea"/>
                <a:cs typeface="+mn-cs"/>
              </a:rPr>
              <a:t>: Once they have unscrambled the letters tell them there are 3 powers that are designed to be deliberately separate and independent of each other. Ask students what the 3 powers are. </a:t>
            </a:r>
          </a:p>
          <a:p>
            <a:r>
              <a:rPr lang="en-AU" sz="1200" kern="1200" dirty="0" smtClean="0">
                <a:solidFill>
                  <a:schemeClr val="tx1"/>
                </a:solidFill>
                <a:effectLst/>
                <a:latin typeface="+mn-lt"/>
                <a:ea typeface="+mn-ea"/>
                <a:cs typeface="+mn-cs"/>
              </a:rPr>
              <a:t>Show picture on slide –</a:t>
            </a:r>
            <a:r>
              <a:rPr lang="en-AU" sz="1200" kern="1200" baseline="0" dirty="0" smtClean="0">
                <a:solidFill>
                  <a:schemeClr val="tx1"/>
                </a:solidFill>
                <a:effectLst/>
                <a:latin typeface="+mn-lt"/>
                <a:ea typeface="+mn-ea"/>
                <a:cs typeface="+mn-cs"/>
              </a:rPr>
              <a:t> this illustrates the separation of powers in America, it is different to ours in Australia.</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Activity </a:t>
            </a:r>
            <a:r>
              <a:rPr lang="en-AU" sz="1200" kern="1200" dirty="0" smtClean="0">
                <a:solidFill>
                  <a:schemeClr val="tx1"/>
                </a:solidFill>
                <a:effectLst/>
                <a:latin typeface="+mn-lt"/>
                <a:ea typeface="+mn-ea"/>
                <a:cs typeface="+mn-cs"/>
                <a:sym typeface="Wingdings" panose="05000000000000000000" pitchFamily="2" charset="2"/>
              </a:rPr>
              <a:t></a:t>
            </a:r>
            <a:r>
              <a:rPr lang="en-AU" sz="1200" kern="1200" dirty="0" smtClean="0">
                <a:solidFill>
                  <a:schemeClr val="tx1"/>
                </a:solidFill>
                <a:effectLst/>
                <a:latin typeface="+mn-lt"/>
                <a:ea typeface="+mn-ea"/>
                <a:cs typeface="+mn-cs"/>
              </a:rPr>
              <a:t> students are to sort everything by which power it goes with. There is a heading (Executive, Legislative and Judiciary), a picture, a definition, how they are chosen, and different roles associated with each one.</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6</a:t>
            </a:fld>
            <a:endParaRPr lang="en-AU"/>
          </a:p>
        </p:txBody>
      </p:sp>
    </p:spTree>
    <p:extLst>
      <p:ext uri="{BB962C8B-B14F-4D97-AF65-F5344CB8AC3E}">
        <p14:creationId xmlns:p14="http://schemas.microsoft.com/office/powerpoint/2010/main" val="969149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Show students the answer slide – go through correct answers</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7</a:t>
            </a:fld>
            <a:endParaRPr lang="en-AU"/>
          </a:p>
        </p:txBody>
      </p:sp>
    </p:spTree>
    <p:extLst>
      <p:ext uri="{BB962C8B-B14F-4D97-AF65-F5344CB8AC3E}">
        <p14:creationId xmlns:p14="http://schemas.microsoft.com/office/powerpoint/2010/main" val="254289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Students to unscramble letters</a:t>
            </a:r>
          </a:p>
          <a:p>
            <a:r>
              <a:rPr lang="en-AU" sz="1200" u="sng" kern="1200" dirty="0" smtClean="0">
                <a:solidFill>
                  <a:schemeClr val="tx1"/>
                </a:solidFill>
                <a:effectLst/>
                <a:latin typeface="+mn-lt"/>
                <a:ea typeface="+mn-ea"/>
                <a:cs typeface="+mn-cs"/>
              </a:rPr>
              <a:t>The Constitution</a:t>
            </a:r>
            <a:r>
              <a:rPr lang="en-AU" sz="1200" kern="1200" dirty="0" smtClean="0">
                <a:solidFill>
                  <a:schemeClr val="tx1"/>
                </a:solidFill>
                <a:effectLst/>
                <a:latin typeface="+mn-lt"/>
                <a:ea typeface="+mn-ea"/>
                <a:cs typeface="+mn-cs"/>
              </a:rPr>
              <a:t>: Ask students what is the Constitution? (Set of rules by which Australia is governed – governments and parliaments must follow these rules) </a:t>
            </a:r>
          </a:p>
          <a:p>
            <a:r>
              <a:rPr lang="en-AU" sz="1200" b="1" kern="1200" dirty="0" smtClean="0">
                <a:solidFill>
                  <a:schemeClr val="tx1"/>
                </a:solidFill>
                <a:effectLst/>
                <a:latin typeface="+mn-lt"/>
                <a:ea typeface="+mn-ea"/>
                <a:cs typeface="+mn-cs"/>
              </a:rPr>
              <a:t>Activity</a:t>
            </a:r>
            <a:r>
              <a:rPr lang="en-AU" sz="1200"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sym typeface="Wingdings" panose="05000000000000000000" pitchFamily="2" charset="2"/>
              </a:rPr>
              <a:t></a:t>
            </a:r>
            <a:r>
              <a:rPr lang="en-AU" sz="1200" kern="1200" dirty="0" smtClean="0">
                <a:solidFill>
                  <a:schemeClr val="tx1"/>
                </a:solidFill>
                <a:effectLst/>
                <a:latin typeface="+mn-lt"/>
                <a:ea typeface="+mn-ea"/>
                <a:cs typeface="+mn-cs"/>
              </a:rPr>
              <a:t> Students are given 12 statements about the Constitution, they need to sort them by whether they are true or false (there are 6 of each).</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8</a:t>
            </a:fld>
            <a:endParaRPr lang="en-AU"/>
          </a:p>
        </p:txBody>
      </p:sp>
    </p:spTree>
    <p:extLst>
      <p:ext uri="{BB962C8B-B14F-4D97-AF65-F5344CB8AC3E}">
        <p14:creationId xmlns:p14="http://schemas.microsoft.com/office/powerpoint/2010/main" val="4102854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Show students the answer slide – go through correct answers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9</a:t>
            </a:fld>
            <a:endParaRPr lang="en-AU"/>
          </a:p>
        </p:txBody>
      </p:sp>
    </p:spTree>
    <p:extLst>
      <p:ext uri="{BB962C8B-B14F-4D97-AF65-F5344CB8AC3E}">
        <p14:creationId xmlns:p14="http://schemas.microsoft.com/office/powerpoint/2010/main" val="134688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19/03/2024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958406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19/03/2024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9997257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19/03/2024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7611572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19/03/2024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20747450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F5FD82-F59C-4A4D-BF55-DE1146D56A9B}" type="datetimeFigureOut">
              <a:rPr lang="en-AU" smtClean="0"/>
              <a:t>19/03/2024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7525331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5F5FD82-F59C-4A4D-BF55-DE1146D56A9B}" type="datetimeFigureOut">
              <a:rPr lang="en-AU" smtClean="0"/>
              <a:t>19/03/2024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1615862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5F5FD82-F59C-4A4D-BF55-DE1146D56A9B}" type="datetimeFigureOut">
              <a:rPr lang="en-AU" smtClean="0"/>
              <a:t>19/03/2024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42213637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5F5FD82-F59C-4A4D-BF55-DE1146D56A9B}" type="datetimeFigureOut">
              <a:rPr lang="en-AU" smtClean="0"/>
              <a:t>19/03/2024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13460790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5FD82-F59C-4A4D-BF55-DE1146D56A9B}" type="datetimeFigureOut">
              <a:rPr lang="en-AU" smtClean="0"/>
              <a:t>19/03/2024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4723784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F5FD82-F59C-4A4D-BF55-DE1146D56A9B}" type="datetimeFigureOut">
              <a:rPr lang="en-AU" smtClean="0"/>
              <a:t>19/03/2024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28783482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F5FD82-F59C-4A4D-BF55-DE1146D56A9B}" type="datetimeFigureOut">
              <a:rPr lang="en-AU" smtClean="0"/>
              <a:t>19/03/2024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1184520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5FD82-F59C-4A4D-BF55-DE1146D56A9B}" type="datetimeFigureOut">
              <a:rPr lang="en-AU" smtClean="0"/>
              <a:t>19/03/2024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593D0-B641-4605-892F-C235573AE75E}" type="slidenum">
              <a:rPr lang="en-AU" smtClean="0"/>
              <a:t>‹#›</a:t>
            </a:fld>
            <a:endParaRPr lang="en-AU"/>
          </a:p>
        </p:txBody>
      </p:sp>
    </p:spTree>
    <p:extLst>
      <p:ext uri="{BB962C8B-B14F-4D97-AF65-F5344CB8AC3E}">
        <p14:creationId xmlns:p14="http://schemas.microsoft.com/office/powerpoint/2010/main" val="2686426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gi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9762"/>
            <a:ext cx="9144001" cy="5565621"/>
          </a:xfrm>
          <a:prstGeom prst="rect">
            <a:avLst/>
          </a:prstGeom>
        </p:spPr>
      </p:pic>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Tree>
    <p:extLst>
      <p:ext uri="{BB962C8B-B14F-4D97-AF65-F5344CB8AC3E}">
        <p14:creationId xmlns:p14="http://schemas.microsoft.com/office/powerpoint/2010/main" val="3086388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latin typeface="+mn-lt"/>
                <a:ea typeface="Tahoma" panose="020B0604030504040204" pitchFamily="34" charset="0"/>
                <a:cs typeface="Tahoma" panose="020B0604030504040204" pitchFamily="34" charset="0"/>
              </a:rPr>
              <a:t>Democratic </a:t>
            </a:r>
            <a:r>
              <a:rPr lang="en-AU" dirty="0" smtClean="0">
                <a:latin typeface="+mn-lt"/>
                <a:ea typeface="Tahoma" panose="020B0604030504040204" pitchFamily="34" charset="0"/>
                <a:cs typeface="Tahoma" panose="020B0604030504040204" pitchFamily="34" charset="0"/>
              </a:rPr>
              <a:t>structures </a:t>
            </a:r>
            <a:r>
              <a:rPr lang="en-AU" dirty="0" smtClean="0">
                <a:latin typeface="+mn-lt"/>
                <a:ea typeface="Tahoma" panose="020B0604030504040204" pitchFamily="34" charset="0"/>
                <a:cs typeface="Tahoma" panose="020B0604030504040204" pitchFamily="34" charset="0"/>
              </a:rPr>
              <a:t>in Australia</a:t>
            </a:r>
            <a:endParaRPr lang="en-AU" dirty="0">
              <a:latin typeface="+mn-lt"/>
              <a:ea typeface="Tahoma" panose="020B0604030504040204" pitchFamily="34" charset="0"/>
              <a:cs typeface="Tahoma" panose="020B0604030504040204" pitchFamily="34" charset="0"/>
            </a:endParaRPr>
          </a:p>
        </p:txBody>
      </p:sp>
      <p:sp>
        <p:nvSpPr>
          <p:cNvPr id="16" name="Jumbled words"/>
          <p:cNvSpPr txBox="1">
            <a:spLocks/>
          </p:cNvSpPr>
          <p:nvPr/>
        </p:nvSpPr>
        <p:spPr>
          <a:xfrm>
            <a:off x="457200" y="1475656"/>
            <a:ext cx="8302596" cy="93124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70000"/>
              </a:lnSpc>
            </a:pPr>
            <a:r>
              <a:rPr lang="en-AU" sz="4000" b="1" dirty="0" err="1" smtClean="0">
                <a:solidFill>
                  <a:srgbClr val="4285F4"/>
                </a:solidFill>
              </a:rPr>
              <a:t>PENTVERTAISER</a:t>
            </a:r>
            <a:r>
              <a:rPr lang="en-AU" sz="4000" b="1" dirty="0" smtClean="0">
                <a:solidFill>
                  <a:srgbClr val="4285F4"/>
                </a:solidFill>
              </a:rPr>
              <a:t> </a:t>
            </a:r>
            <a:r>
              <a:rPr lang="en-AU" sz="4000" b="1" dirty="0" err="1" smtClean="0">
                <a:solidFill>
                  <a:srgbClr val="4285F4"/>
                </a:solidFill>
              </a:rPr>
              <a:t>MERGVENTON</a:t>
            </a:r>
            <a:endParaRPr lang="en-AU" sz="4000" b="1" dirty="0">
              <a:solidFill>
                <a:srgbClr val="4285F4"/>
              </a:solidFill>
            </a:endParaRPr>
          </a:p>
        </p:txBody>
      </p:sp>
      <p:sp>
        <p:nvSpPr>
          <p:cNvPr id="23" name="Correct words"/>
          <p:cNvSpPr txBox="1">
            <a:spLocks/>
          </p:cNvSpPr>
          <p:nvPr/>
        </p:nvSpPr>
        <p:spPr>
          <a:xfrm>
            <a:off x="469157" y="1457944"/>
            <a:ext cx="8302596" cy="93124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70000"/>
              </a:lnSpc>
            </a:pPr>
            <a:r>
              <a:rPr lang="en-AU" sz="4000" b="1" dirty="0" smtClean="0">
                <a:solidFill>
                  <a:srgbClr val="4285F4"/>
                </a:solidFill>
              </a:rPr>
              <a:t>REPRESENTATIVE GOVERNMENT</a:t>
            </a:r>
            <a:endParaRPr lang="en-AU" sz="4000" b="1" dirty="0">
              <a:solidFill>
                <a:srgbClr val="4285F4"/>
              </a:solidFill>
            </a:endParaRPr>
          </a:p>
        </p:txBody>
      </p:sp>
      <p:grpSp>
        <p:nvGrpSpPr>
          <p:cNvPr id="24" name="Group 23"/>
          <p:cNvGrpSpPr/>
          <p:nvPr/>
        </p:nvGrpSpPr>
        <p:grpSpPr>
          <a:xfrm>
            <a:off x="286157" y="2754577"/>
            <a:ext cx="8535173" cy="3190501"/>
            <a:chOff x="251520" y="2554448"/>
            <a:chExt cx="8535173" cy="3190501"/>
          </a:xfrm>
        </p:grpSpPr>
        <p:pic>
          <p:nvPicPr>
            <p:cNvPr id="25" name="Picture 24"/>
            <p:cNvPicPr>
              <a:picLocks noChangeAspect="1"/>
            </p:cNvPicPr>
            <p:nvPr/>
          </p:nvPicPr>
          <p:blipFill rotWithShape="1">
            <a:blip r:embed="rId5">
              <a:extLst>
                <a:ext uri="{28A0092B-C50C-407E-A947-70E740481C1C}">
                  <a14:useLocalDpi xmlns:a14="http://schemas.microsoft.com/office/drawing/2010/main" val="0"/>
                </a:ext>
              </a:extLst>
            </a:blip>
            <a:srcRect t="13578" b="1"/>
            <a:stretch/>
          </p:blipFill>
          <p:spPr>
            <a:xfrm>
              <a:off x="251520" y="2629069"/>
              <a:ext cx="5378108" cy="3115880"/>
            </a:xfrm>
            <a:prstGeom prst="rect">
              <a:avLst/>
            </a:prstGeom>
          </p:spPr>
        </p:pic>
        <p:pic>
          <p:nvPicPr>
            <p:cNvPr id="26" name="Picture 25"/>
            <p:cNvPicPr>
              <a:picLocks noChangeAspect="1"/>
            </p:cNvPicPr>
            <p:nvPr/>
          </p:nvPicPr>
          <p:blipFill rotWithShape="1">
            <a:blip r:embed="rId6">
              <a:extLst>
                <a:ext uri="{28A0092B-C50C-407E-A947-70E740481C1C}">
                  <a14:useLocalDpi xmlns:a14="http://schemas.microsoft.com/office/drawing/2010/main" val="0"/>
                </a:ext>
              </a:extLst>
            </a:blip>
            <a:srcRect t="21908"/>
            <a:stretch/>
          </p:blipFill>
          <p:spPr>
            <a:xfrm>
              <a:off x="5431876" y="2693917"/>
              <a:ext cx="3354817" cy="1584176"/>
            </a:xfrm>
            <a:prstGeom prst="rect">
              <a:avLst/>
            </a:prstGeom>
          </p:spPr>
        </p:pic>
        <p:sp>
          <p:nvSpPr>
            <p:cNvPr id="27" name="Curved Left Arrow 26"/>
            <p:cNvSpPr/>
            <p:nvPr/>
          </p:nvSpPr>
          <p:spPr>
            <a:xfrm rot="15379036">
              <a:off x="4794688" y="2143139"/>
              <a:ext cx="658326" cy="1480943"/>
            </a:xfrm>
            <a:prstGeom prst="curvedLeftArrow">
              <a:avLst>
                <a:gd name="adj1" fmla="val 0"/>
                <a:gd name="adj2" fmla="val 42113"/>
                <a:gd name="adj3" fmla="val 39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2489358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45941"/>
                                  </p:iterate>
                                  <p:childTnLst>
                                    <p:set>
                                      <p:cBhvr>
                                        <p:cTn id="6" dur="1" fill="hold">
                                          <p:stCondLst>
                                            <p:cond delay="0"/>
                                          </p:stCondLst>
                                        </p:cTn>
                                        <p:tgtEl>
                                          <p:spTgt spid="16">
                                            <p:txEl>
                                              <p:pRg st="0" end="0"/>
                                            </p:txEl>
                                          </p:spTgt>
                                        </p:tgtEl>
                                        <p:attrNameLst>
                                          <p:attrName>style.visibility</p:attrName>
                                        </p:attrNameLst>
                                      </p:cBhvr>
                                      <p:to>
                                        <p:strVal val="visible"/>
                                      </p:to>
                                    </p:set>
                                    <p:set>
                                      <p:cBhvr>
                                        <p:cTn id="7" dur="84" fill="hold">
                                          <p:stCondLst>
                                            <p:cond delay="0"/>
                                          </p:stCondLst>
                                        </p:cTn>
                                        <p:tgtEl>
                                          <p:spTgt spid="16">
                                            <p:txEl>
                                              <p:pRg st="0" end="0"/>
                                            </p:txEl>
                                          </p:spTgt>
                                        </p:tgtEl>
                                        <p:attrNameLst>
                                          <p:attrName>style.rotation</p:attrName>
                                        </p:attrNameLst>
                                      </p:cBhvr>
                                      <p:to>
                                        <p:strVal val="-45.0"/>
                                      </p:to>
                                    </p:set>
                                    <p:anim calcmode="lin" valueType="num">
                                      <p:cBhvr>
                                        <p:cTn id="8" dur="84" fill="hold">
                                          <p:stCondLst>
                                            <p:cond delay="84"/>
                                          </p:stCondLst>
                                        </p:cTn>
                                        <p:tgtEl>
                                          <p:spTgt spid="1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84" fill="hold">
                                          <p:stCondLst>
                                            <p:cond delay="0"/>
                                          </p:stCondLst>
                                        </p:cTn>
                                        <p:tgtEl>
                                          <p:spTgt spid="16">
                                            <p:txEl>
                                              <p:pRg st="0" end="0"/>
                                            </p:txEl>
                                          </p:spTgt>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84"/>
                                          </p:stCondLst>
                                        </p:cTn>
                                        <p:tgtEl>
                                          <p:spTgt spid="1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199"/>
                                          </p:stCondLst>
                                        </p:cTn>
                                        <p:tgtEl>
                                          <p:spTgt spid="1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iterate type="lt">
                                    <p:tmPct val="0"/>
                                  </p:iterate>
                                  <p:childTnLst>
                                    <p:animEffect transition="out" filter="fade">
                                      <p:cBhvr>
                                        <p:cTn id="15" dur="200"/>
                                        <p:tgtEl>
                                          <p:spTgt spid="16">
                                            <p:txEl>
                                              <p:pRg st="0" end="0"/>
                                            </p:txEl>
                                          </p:spTgt>
                                        </p:tgtEl>
                                      </p:cBhvr>
                                    </p:animEffect>
                                    <p:set>
                                      <p:cBhvr>
                                        <p:cTn id="16" dur="1" fill="hold">
                                          <p:stCondLst>
                                            <p:cond delay="199"/>
                                          </p:stCondLst>
                                        </p:cTn>
                                        <p:tgtEl>
                                          <p:spTgt spid="16">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fade">
                                      <p:cBhvr>
                                        <p:cTn id="21" dur="500"/>
                                        <p:tgtEl>
                                          <p:spTgt spid="2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6" grpId="1" build="allAtOnce"/>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latin typeface="+mn-lt"/>
                <a:ea typeface="Tahoma" panose="020B0604030504040204" pitchFamily="34" charset="0"/>
                <a:cs typeface="Tahoma" panose="020B0604030504040204" pitchFamily="34" charset="0"/>
              </a:rPr>
              <a:t>Representative </a:t>
            </a:r>
            <a:r>
              <a:rPr lang="en-AU" dirty="0" smtClean="0">
                <a:latin typeface="+mn-lt"/>
                <a:ea typeface="Tahoma" panose="020B0604030504040204" pitchFamily="34" charset="0"/>
                <a:cs typeface="Tahoma" panose="020B0604030504040204" pitchFamily="34" charset="0"/>
              </a:rPr>
              <a:t>government</a:t>
            </a:r>
            <a:endParaRPr lang="en-AU" dirty="0">
              <a:latin typeface="+mn-lt"/>
              <a:ea typeface="Tahoma" panose="020B0604030504040204" pitchFamily="34" charset="0"/>
              <a:cs typeface="Tahom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09565302"/>
              </p:ext>
            </p:extLst>
          </p:nvPr>
        </p:nvGraphicFramePr>
        <p:xfrm>
          <a:off x="308842" y="1313114"/>
          <a:ext cx="8644830" cy="4450080"/>
        </p:xfrm>
        <a:graphic>
          <a:graphicData uri="http://schemas.openxmlformats.org/drawingml/2006/table">
            <a:tbl>
              <a:tblPr firstRow="1" bandRow="1">
                <a:tableStyleId>{69CF1AB2-1976-4502-BF36-3FF5EA218861}</a:tableStyleId>
              </a:tblPr>
              <a:tblGrid>
                <a:gridCol w="4322415">
                  <a:extLst>
                    <a:ext uri="{9D8B030D-6E8A-4147-A177-3AD203B41FA5}">
                      <a16:colId xmlns:a16="http://schemas.microsoft.com/office/drawing/2014/main" val="3122654591"/>
                    </a:ext>
                  </a:extLst>
                </a:gridCol>
                <a:gridCol w="4322415">
                  <a:extLst>
                    <a:ext uri="{9D8B030D-6E8A-4147-A177-3AD203B41FA5}">
                      <a16:colId xmlns:a16="http://schemas.microsoft.com/office/drawing/2014/main" val="934336124"/>
                    </a:ext>
                  </a:extLst>
                </a:gridCol>
              </a:tblGrid>
              <a:tr h="370840">
                <a:tc>
                  <a:txBody>
                    <a:bodyPr/>
                    <a:lstStyle/>
                    <a:p>
                      <a:r>
                        <a:rPr lang="en-AU" sz="1700" b="0" dirty="0" smtClean="0"/>
                        <a:t>What is the House of Representatives?</a:t>
                      </a:r>
                      <a:endParaRPr lang="en-AU" sz="1700" b="0" dirty="0"/>
                    </a:p>
                  </a:txBody>
                  <a:tcPr/>
                </a:tc>
                <a:tc>
                  <a:txBody>
                    <a:bodyPr/>
                    <a:lstStyle/>
                    <a:p>
                      <a:r>
                        <a:rPr lang="en-AU" sz="1700" b="0" dirty="0" smtClean="0"/>
                        <a:t>The lower house of federal parliament….</a:t>
                      </a:r>
                      <a:endParaRPr lang="en-AU" sz="1700" b="0" dirty="0"/>
                    </a:p>
                  </a:txBody>
                  <a:tcPr/>
                </a:tc>
                <a:extLst>
                  <a:ext uri="{0D108BD9-81ED-4DB2-BD59-A6C34878D82A}">
                    <a16:rowId xmlns:a16="http://schemas.microsoft.com/office/drawing/2014/main" val="137929331"/>
                  </a:ext>
                </a:extLst>
              </a:tr>
              <a:tr h="370840">
                <a:tc>
                  <a:txBody>
                    <a:bodyPr/>
                    <a:lstStyle/>
                    <a:p>
                      <a:r>
                        <a:rPr lang="en-AU" sz="1700" dirty="0" smtClean="0"/>
                        <a:t>What is the Senate?</a:t>
                      </a:r>
                      <a:endParaRPr lang="en-AU" sz="1700" dirty="0"/>
                    </a:p>
                  </a:txBody>
                  <a:tcPr/>
                </a:tc>
                <a:tc>
                  <a:txBody>
                    <a:bodyPr/>
                    <a:lstStyle/>
                    <a:p>
                      <a:r>
                        <a:rPr lang="en-AU" sz="1700" dirty="0" smtClean="0"/>
                        <a:t>The upper house of federal parliament...</a:t>
                      </a:r>
                      <a:endParaRPr lang="en-AU" sz="1700" dirty="0"/>
                    </a:p>
                  </a:txBody>
                  <a:tcPr/>
                </a:tc>
                <a:extLst>
                  <a:ext uri="{0D108BD9-81ED-4DB2-BD59-A6C34878D82A}">
                    <a16:rowId xmlns:a16="http://schemas.microsoft.com/office/drawing/2014/main" val="1476727498"/>
                  </a:ext>
                </a:extLst>
              </a:tr>
              <a:tr h="370840">
                <a:tc>
                  <a:txBody>
                    <a:bodyPr/>
                    <a:lstStyle/>
                    <a:p>
                      <a:r>
                        <a:rPr lang="en-AU" sz="1700" dirty="0" smtClean="0"/>
                        <a:t>What is a Legislative Assembly</a:t>
                      </a:r>
                      <a:endParaRPr lang="en-AU" sz="1700" dirty="0"/>
                    </a:p>
                  </a:txBody>
                  <a:tcPr/>
                </a:tc>
                <a:tc>
                  <a:txBody>
                    <a:bodyPr/>
                    <a:lstStyle/>
                    <a:p>
                      <a:r>
                        <a:rPr lang="en-AU" sz="1700" dirty="0" smtClean="0"/>
                        <a:t>A state level House of Representatives...</a:t>
                      </a:r>
                      <a:endParaRPr lang="en-AU" sz="1700" dirty="0"/>
                    </a:p>
                  </a:txBody>
                  <a:tcPr/>
                </a:tc>
                <a:extLst>
                  <a:ext uri="{0D108BD9-81ED-4DB2-BD59-A6C34878D82A}">
                    <a16:rowId xmlns:a16="http://schemas.microsoft.com/office/drawing/2014/main" val="3511673744"/>
                  </a:ext>
                </a:extLst>
              </a:tr>
              <a:tr h="370840">
                <a:tc>
                  <a:txBody>
                    <a:bodyPr/>
                    <a:lstStyle/>
                    <a:p>
                      <a:r>
                        <a:rPr lang="en-AU" sz="1700" dirty="0" smtClean="0"/>
                        <a:t>What is a Legislative Council?</a:t>
                      </a:r>
                      <a:endParaRPr lang="en-AU" sz="1700" dirty="0"/>
                    </a:p>
                  </a:txBody>
                  <a:tcPr/>
                </a:tc>
                <a:tc>
                  <a:txBody>
                    <a:bodyPr/>
                    <a:lstStyle/>
                    <a:p>
                      <a:r>
                        <a:rPr lang="en-AU" sz="1700" dirty="0" smtClean="0"/>
                        <a:t>Name usually</a:t>
                      </a:r>
                      <a:r>
                        <a:rPr lang="en-AU" sz="1700" baseline="0" dirty="0" smtClean="0"/>
                        <a:t> given to upper house of state…</a:t>
                      </a:r>
                      <a:endParaRPr lang="en-AU" sz="1700" dirty="0"/>
                    </a:p>
                  </a:txBody>
                  <a:tcPr/>
                </a:tc>
                <a:extLst>
                  <a:ext uri="{0D108BD9-81ED-4DB2-BD59-A6C34878D82A}">
                    <a16:rowId xmlns:a16="http://schemas.microsoft.com/office/drawing/2014/main" val="4168694122"/>
                  </a:ext>
                </a:extLst>
              </a:tr>
              <a:tr h="370840">
                <a:tc>
                  <a:txBody>
                    <a:bodyPr/>
                    <a:lstStyle/>
                    <a:p>
                      <a:r>
                        <a:rPr lang="en-AU" sz="1700" dirty="0" smtClean="0"/>
                        <a:t>What is the only state with no</a:t>
                      </a:r>
                      <a:r>
                        <a:rPr lang="en-AU" sz="1700" baseline="0" dirty="0" smtClean="0"/>
                        <a:t> upper house?</a:t>
                      </a:r>
                      <a:endParaRPr lang="en-AU" sz="1700" dirty="0"/>
                    </a:p>
                  </a:txBody>
                  <a:tcPr/>
                </a:tc>
                <a:tc>
                  <a:txBody>
                    <a:bodyPr/>
                    <a:lstStyle/>
                    <a:p>
                      <a:r>
                        <a:rPr lang="en-AU" sz="1700" dirty="0" smtClean="0"/>
                        <a:t>Queensland</a:t>
                      </a:r>
                      <a:endParaRPr lang="en-AU" sz="1700" dirty="0"/>
                    </a:p>
                  </a:txBody>
                  <a:tcPr/>
                </a:tc>
                <a:extLst>
                  <a:ext uri="{0D108BD9-81ED-4DB2-BD59-A6C34878D82A}">
                    <a16:rowId xmlns:a16="http://schemas.microsoft.com/office/drawing/2014/main" val="4130981342"/>
                  </a:ext>
                </a:extLst>
              </a:tr>
              <a:tr h="370840">
                <a:tc>
                  <a:txBody>
                    <a:bodyPr/>
                    <a:lstStyle/>
                    <a:p>
                      <a:r>
                        <a:rPr lang="en-AU" sz="1700" dirty="0" smtClean="0"/>
                        <a:t>How many territories have self-government?</a:t>
                      </a:r>
                      <a:endParaRPr lang="en-AU" sz="1700" dirty="0"/>
                    </a:p>
                  </a:txBody>
                  <a:tcPr/>
                </a:tc>
                <a:tc>
                  <a:txBody>
                    <a:bodyPr/>
                    <a:lstStyle/>
                    <a:p>
                      <a:r>
                        <a:rPr lang="en-AU" sz="1700" dirty="0" smtClean="0"/>
                        <a:t>Two</a:t>
                      </a:r>
                      <a:endParaRPr lang="en-AU" sz="1700" dirty="0"/>
                    </a:p>
                  </a:txBody>
                  <a:tcPr/>
                </a:tc>
                <a:extLst>
                  <a:ext uri="{0D108BD9-81ED-4DB2-BD59-A6C34878D82A}">
                    <a16:rowId xmlns:a16="http://schemas.microsoft.com/office/drawing/2014/main" val="2564400357"/>
                  </a:ext>
                </a:extLst>
              </a:tr>
              <a:tr h="370840">
                <a:tc>
                  <a:txBody>
                    <a:bodyPr/>
                    <a:lstStyle/>
                    <a:p>
                      <a:r>
                        <a:rPr lang="en-AU" dirty="0" smtClean="0"/>
                        <a:t>How many</a:t>
                      </a:r>
                      <a:r>
                        <a:rPr lang="en-AU" baseline="0" dirty="0" smtClean="0"/>
                        <a:t> houses of parliament in NT/ACT?</a:t>
                      </a:r>
                      <a:endParaRPr lang="en-AU" dirty="0"/>
                    </a:p>
                  </a:txBody>
                  <a:tcPr/>
                </a:tc>
                <a:tc>
                  <a:txBody>
                    <a:bodyPr/>
                    <a:lstStyle/>
                    <a:p>
                      <a:r>
                        <a:rPr lang="en-AU" dirty="0" smtClean="0"/>
                        <a:t>One</a:t>
                      </a:r>
                      <a:endParaRPr lang="en-AU" dirty="0"/>
                    </a:p>
                  </a:txBody>
                  <a:tcPr/>
                </a:tc>
                <a:extLst>
                  <a:ext uri="{0D108BD9-81ED-4DB2-BD59-A6C34878D82A}">
                    <a16:rowId xmlns:a16="http://schemas.microsoft.com/office/drawing/2014/main" val="1808822452"/>
                  </a:ext>
                </a:extLst>
              </a:tr>
              <a:tr h="370840">
                <a:tc>
                  <a:txBody>
                    <a:bodyPr/>
                    <a:lstStyle/>
                    <a:p>
                      <a:r>
                        <a:rPr lang="en-AU" dirty="0" smtClean="0"/>
                        <a:t>How many local </a:t>
                      </a:r>
                      <a:r>
                        <a:rPr lang="en-AU" dirty="0" err="1" smtClean="0"/>
                        <a:t>govt</a:t>
                      </a:r>
                      <a:r>
                        <a:rPr lang="en-AU" baseline="0" dirty="0" smtClean="0"/>
                        <a:t> areas are there?</a:t>
                      </a:r>
                      <a:endParaRPr lang="en-AU" dirty="0"/>
                    </a:p>
                  </a:txBody>
                  <a:tcPr/>
                </a:tc>
                <a:tc>
                  <a:txBody>
                    <a:bodyPr/>
                    <a:lstStyle/>
                    <a:p>
                      <a:r>
                        <a:rPr lang="en-AU" dirty="0" smtClean="0"/>
                        <a:t>About 560</a:t>
                      </a:r>
                      <a:endParaRPr lang="en-AU" dirty="0"/>
                    </a:p>
                  </a:txBody>
                  <a:tcPr/>
                </a:tc>
                <a:extLst>
                  <a:ext uri="{0D108BD9-81ED-4DB2-BD59-A6C34878D82A}">
                    <a16:rowId xmlns:a16="http://schemas.microsoft.com/office/drawing/2014/main" val="945199885"/>
                  </a:ext>
                </a:extLst>
              </a:tr>
              <a:tr h="370840">
                <a:tc>
                  <a:txBody>
                    <a:bodyPr/>
                    <a:lstStyle/>
                    <a:p>
                      <a:r>
                        <a:rPr lang="en-AU" dirty="0" smtClean="0"/>
                        <a:t>Which state/territory</a:t>
                      </a:r>
                      <a:r>
                        <a:rPr lang="en-AU" baseline="0" dirty="0" smtClean="0"/>
                        <a:t> has no local </a:t>
                      </a:r>
                      <a:r>
                        <a:rPr lang="en-AU" baseline="0" dirty="0" err="1" smtClean="0"/>
                        <a:t>govt</a:t>
                      </a:r>
                      <a:r>
                        <a:rPr lang="en-AU" baseline="0" dirty="0" smtClean="0"/>
                        <a:t>?</a:t>
                      </a:r>
                      <a:endParaRPr lang="en-AU" dirty="0"/>
                    </a:p>
                  </a:txBody>
                  <a:tcPr/>
                </a:tc>
                <a:tc>
                  <a:txBody>
                    <a:bodyPr/>
                    <a:lstStyle/>
                    <a:p>
                      <a:r>
                        <a:rPr lang="en-AU" dirty="0" smtClean="0"/>
                        <a:t>ACT</a:t>
                      </a:r>
                      <a:endParaRPr lang="en-AU" dirty="0"/>
                    </a:p>
                  </a:txBody>
                  <a:tcPr/>
                </a:tc>
                <a:extLst>
                  <a:ext uri="{0D108BD9-81ED-4DB2-BD59-A6C34878D82A}">
                    <a16:rowId xmlns:a16="http://schemas.microsoft.com/office/drawing/2014/main" val="1623309859"/>
                  </a:ext>
                </a:extLst>
              </a:tr>
              <a:tr h="370840">
                <a:tc>
                  <a:txBody>
                    <a:bodyPr/>
                    <a:lstStyle/>
                    <a:p>
                      <a:r>
                        <a:rPr lang="en-AU" dirty="0" smtClean="0"/>
                        <a:t>Which levels of government are elected?</a:t>
                      </a:r>
                      <a:endParaRPr lang="en-AU" dirty="0"/>
                    </a:p>
                  </a:txBody>
                  <a:tcPr/>
                </a:tc>
                <a:tc>
                  <a:txBody>
                    <a:bodyPr/>
                    <a:lstStyle/>
                    <a:p>
                      <a:r>
                        <a:rPr lang="en-AU" dirty="0" smtClean="0"/>
                        <a:t>All of them</a:t>
                      </a:r>
                      <a:endParaRPr lang="en-AU" dirty="0"/>
                    </a:p>
                  </a:txBody>
                  <a:tcPr/>
                </a:tc>
                <a:extLst>
                  <a:ext uri="{0D108BD9-81ED-4DB2-BD59-A6C34878D82A}">
                    <a16:rowId xmlns:a16="http://schemas.microsoft.com/office/drawing/2014/main" val="1891035384"/>
                  </a:ext>
                </a:extLst>
              </a:tr>
              <a:tr h="370840">
                <a:tc>
                  <a:txBody>
                    <a:bodyPr/>
                    <a:lstStyle/>
                    <a:p>
                      <a:r>
                        <a:rPr lang="en-AU" dirty="0" smtClean="0"/>
                        <a:t>How many local </a:t>
                      </a:r>
                      <a:r>
                        <a:rPr lang="en-AU" dirty="0" err="1" smtClean="0"/>
                        <a:t>govt</a:t>
                      </a:r>
                      <a:r>
                        <a:rPr lang="en-AU" baseline="0" dirty="0" smtClean="0"/>
                        <a:t> areas in NT?</a:t>
                      </a:r>
                      <a:endParaRPr lang="en-AU" dirty="0"/>
                    </a:p>
                  </a:txBody>
                  <a:tcPr/>
                </a:tc>
                <a:tc>
                  <a:txBody>
                    <a:bodyPr/>
                    <a:lstStyle/>
                    <a:p>
                      <a:r>
                        <a:rPr lang="en-AU" dirty="0" smtClean="0"/>
                        <a:t>17</a:t>
                      </a:r>
                      <a:endParaRPr lang="en-AU" dirty="0"/>
                    </a:p>
                  </a:txBody>
                  <a:tcPr/>
                </a:tc>
                <a:extLst>
                  <a:ext uri="{0D108BD9-81ED-4DB2-BD59-A6C34878D82A}">
                    <a16:rowId xmlns:a16="http://schemas.microsoft.com/office/drawing/2014/main" val="470162760"/>
                  </a:ext>
                </a:extLst>
              </a:tr>
              <a:tr h="370840">
                <a:tc>
                  <a:txBody>
                    <a:bodyPr/>
                    <a:lstStyle/>
                    <a:p>
                      <a:r>
                        <a:rPr lang="en-AU" dirty="0" smtClean="0"/>
                        <a:t>What names are used for local</a:t>
                      </a:r>
                      <a:r>
                        <a:rPr lang="en-AU" baseline="0" dirty="0" smtClean="0"/>
                        <a:t> </a:t>
                      </a:r>
                      <a:r>
                        <a:rPr lang="en-AU" baseline="0" dirty="0" err="1" smtClean="0"/>
                        <a:t>govt</a:t>
                      </a:r>
                      <a:r>
                        <a:rPr lang="en-AU" baseline="0" dirty="0" smtClean="0"/>
                        <a:t> in NT?</a:t>
                      </a:r>
                      <a:endParaRPr lang="en-AU" dirty="0"/>
                    </a:p>
                  </a:txBody>
                  <a:tcPr/>
                </a:tc>
                <a:tc>
                  <a:txBody>
                    <a:bodyPr/>
                    <a:lstStyle/>
                    <a:p>
                      <a:r>
                        <a:rPr lang="en-AU" dirty="0" smtClean="0"/>
                        <a:t>Cities,</a:t>
                      </a:r>
                      <a:r>
                        <a:rPr lang="en-AU" baseline="0" dirty="0" smtClean="0"/>
                        <a:t> town councils, regional councils</a:t>
                      </a:r>
                      <a:endParaRPr lang="en-AU" dirty="0"/>
                    </a:p>
                  </a:txBody>
                  <a:tcPr/>
                </a:tc>
                <a:extLst>
                  <a:ext uri="{0D108BD9-81ED-4DB2-BD59-A6C34878D82A}">
                    <a16:rowId xmlns:a16="http://schemas.microsoft.com/office/drawing/2014/main" val="1319118102"/>
                  </a:ext>
                </a:extLst>
              </a:tr>
            </a:tbl>
          </a:graphicData>
        </a:graphic>
      </p:graphicFrame>
    </p:spTree>
    <p:extLst>
      <p:ext uri="{BB962C8B-B14F-4D97-AF65-F5344CB8AC3E}">
        <p14:creationId xmlns:p14="http://schemas.microsoft.com/office/powerpoint/2010/main" val="1299033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latin typeface="+mn-lt"/>
                <a:ea typeface="Tahoma" panose="020B0604030504040204" pitchFamily="34" charset="0"/>
                <a:cs typeface="Tahoma" panose="020B0604030504040204" pitchFamily="34" charset="0"/>
              </a:rPr>
              <a:t>Democratic </a:t>
            </a:r>
            <a:r>
              <a:rPr lang="en-AU" dirty="0" smtClean="0">
                <a:latin typeface="+mn-lt"/>
                <a:ea typeface="Tahoma" panose="020B0604030504040204" pitchFamily="34" charset="0"/>
                <a:cs typeface="Tahoma" panose="020B0604030504040204" pitchFamily="34" charset="0"/>
              </a:rPr>
              <a:t>structures </a:t>
            </a:r>
            <a:r>
              <a:rPr lang="en-AU" dirty="0" smtClean="0">
                <a:latin typeface="+mn-lt"/>
                <a:ea typeface="Tahoma" panose="020B0604030504040204" pitchFamily="34" charset="0"/>
                <a:cs typeface="Tahoma" panose="020B0604030504040204" pitchFamily="34" charset="0"/>
              </a:rPr>
              <a:t>in Australia</a:t>
            </a:r>
            <a:endParaRPr lang="en-AU" dirty="0">
              <a:latin typeface="+mn-lt"/>
              <a:ea typeface="Tahoma" panose="020B0604030504040204" pitchFamily="34" charset="0"/>
              <a:cs typeface="Tahoma" panose="020B0604030504040204" pitchFamily="34" charset="0"/>
            </a:endParaRPr>
          </a:p>
        </p:txBody>
      </p:sp>
      <p:sp>
        <p:nvSpPr>
          <p:cNvPr id="16" name="Jumbled words"/>
          <p:cNvSpPr txBox="1">
            <a:spLocks/>
          </p:cNvSpPr>
          <p:nvPr/>
        </p:nvSpPr>
        <p:spPr>
          <a:xfrm>
            <a:off x="457200" y="1475656"/>
            <a:ext cx="8302596" cy="93124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70000"/>
              </a:lnSpc>
            </a:pPr>
            <a:r>
              <a:rPr lang="en-AU" sz="4000" b="1" dirty="0" err="1" smtClean="0">
                <a:solidFill>
                  <a:srgbClr val="4285F4"/>
                </a:solidFill>
              </a:rPr>
              <a:t>BISEPSELRON</a:t>
            </a:r>
            <a:r>
              <a:rPr lang="en-AU" sz="4000" b="1" dirty="0" smtClean="0">
                <a:solidFill>
                  <a:srgbClr val="4285F4"/>
                </a:solidFill>
              </a:rPr>
              <a:t> </a:t>
            </a:r>
            <a:r>
              <a:rPr lang="en-AU" sz="4000" b="1" dirty="0" err="1" smtClean="0">
                <a:solidFill>
                  <a:srgbClr val="4285F4"/>
                </a:solidFill>
              </a:rPr>
              <a:t>MERGVENTON</a:t>
            </a:r>
            <a:endParaRPr lang="en-AU" sz="4000" b="1" dirty="0">
              <a:solidFill>
                <a:srgbClr val="4285F4"/>
              </a:solidFill>
            </a:endParaRPr>
          </a:p>
        </p:txBody>
      </p:sp>
      <p:sp>
        <p:nvSpPr>
          <p:cNvPr id="23" name="Correct words"/>
          <p:cNvSpPr txBox="1">
            <a:spLocks/>
          </p:cNvSpPr>
          <p:nvPr/>
        </p:nvSpPr>
        <p:spPr>
          <a:xfrm>
            <a:off x="469157" y="1492045"/>
            <a:ext cx="8302596" cy="93124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70000"/>
              </a:lnSpc>
            </a:pPr>
            <a:r>
              <a:rPr lang="en-AU" sz="4000" b="1" dirty="0" smtClean="0">
                <a:solidFill>
                  <a:srgbClr val="4285F4"/>
                </a:solidFill>
              </a:rPr>
              <a:t>RESPONSIBLE GOVERNMENT</a:t>
            </a:r>
            <a:endParaRPr lang="en-AU" sz="4000" b="1" dirty="0">
              <a:solidFill>
                <a:srgbClr val="4285F4"/>
              </a:solidFill>
            </a:endParaRPr>
          </a:p>
        </p:txBody>
      </p:sp>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t="34287"/>
          <a:stretch/>
        </p:blipFill>
        <p:spPr>
          <a:xfrm>
            <a:off x="1508487" y="2494004"/>
            <a:ext cx="6015841" cy="3377893"/>
          </a:xfrm>
          <a:prstGeom prst="rect">
            <a:avLst/>
          </a:prstGeom>
        </p:spPr>
      </p:pic>
    </p:spTree>
    <p:extLst>
      <p:ext uri="{BB962C8B-B14F-4D97-AF65-F5344CB8AC3E}">
        <p14:creationId xmlns:p14="http://schemas.microsoft.com/office/powerpoint/2010/main" val="1345495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45941"/>
                                  </p:iterate>
                                  <p:childTnLst>
                                    <p:set>
                                      <p:cBhvr>
                                        <p:cTn id="6" dur="1" fill="hold">
                                          <p:stCondLst>
                                            <p:cond delay="0"/>
                                          </p:stCondLst>
                                        </p:cTn>
                                        <p:tgtEl>
                                          <p:spTgt spid="16">
                                            <p:txEl>
                                              <p:pRg st="0" end="0"/>
                                            </p:txEl>
                                          </p:spTgt>
                                        </p:tgtEl>
                                        <p:attrNameLst>
                                          <p:attrName>style.visibility</p:attrName>
                                        </p:attrNameLst>
                                      </p:cBhvr>
                                      <p:to>
                                        <p:strVal val="visible"/>
                                      </p:to>
                                    </p:set>
                                    <p:set>
                                      <p:cBhvr>
                                        <p:cTn id="7" dur="84" fill="hold">
                                          <p:stCondLst>
                                            <p:cond delay="0"/>
                                          </p:stCondLst>
                                        </p:cTn>
                                        <p:tgtEl>
                                          <p:spTgt spid="16">
                                            <p:txEl>
                                              <p:pRg st="0" end="0"/>
                                            </p:txEl>
                                          </p:spTgt>
                                        </p:tgtEl>
                                        <p:attrNameLst>
                                          <p:attrName>style.rotation</p:attrName>
                                        </p:attrNameLst>
                                      </p:cBhvr>
                                      <p:to>
                                        <p:strVal val="-45.0"/>
                                      </p:to>
                                    </p:set>
                                    <p:anim calcmode="lin" valueType="num">
                                      <p:cBhvr>
                                        <p:cTn id="8" dur="84" fill="hold">
                                          <p:stCondLst>
                                            <p:cond delay="84"/>
                                          </p:stCondLst>
                                        </p:cTn>
                                        <p:tgtEl>
                                          <p:spTgt spid="1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84" fill="hold">
                                          <p:stCondLst>
                                            <p:cond delay="0"/>
                                          </p:stCondLst>
                                        </p:cTn>
                                        <p:tgtEl>
                                          <p:spTgt spid="16">
                                            <p:txEl>
                                              <p:pRg st="0" end="0"/>
                                            </p:txEl>
                                          </p:spTgt>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84"/>
                                          </p:stCondLst>
                                        </p:cTn>
                                        <p:tgtEl>
                                          <p:spTgt spid="1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199"/>
                                          </p:stCondLst>
                                        </p:cTn>
                                        <p:tgtEl>
                                          <p:spTgt spid="1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iterate type="lt">
                                    <p:tmPct val="0"/>
                                  </p:iterate>
                                  <p:childTnLst>
                                    <p:animEffect transition="out" filter="fade">
                                      <p:cBhvr>
                                        <p:cTn id="15" dur="200"/>
                                        <p:tgtEl>
                                          <p:spTgt spid="16">
                                            <p:txEl>
                                              <p:pRg st="0" end="0"/>
                                            </p:txEl>
                                          </p:spTgt>
                                        </p:tgtEl>
                                      </p:cBhvr>
                                    </p:animEffect>
                                    <p:set>
                                      <p:cBhvr>
                                        <p:cTn id="16" dur="1" fill="hold">
                                          <p:stCondLst>
                                            <p:cond delay="199"/>
                                          </p:stCondLst>
                                        </p:cTn>
                                        <p:tgtEl>
                                          <p:spTgt spid="16">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fade">
                                      <p:cBhvr>
                                        <p:cTn id="21" dur="500"/>
                                        <p:tgtEl>
                                          <p:spTgt spid="2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6" grpId="1" build="allAtOnce"/>
      <p:bldP spid="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latin typeface="+mn-lt"/>
                <a:ea typeface="Tahoma" panose="020B0604030504040204" pitchFamily="34" charset="0"/>
                <a:cs typeface="Tahoma" panose="020B0604030504040204" pitchFamily="34" charset="0"/>
              </a:rPr>
              <a:t>Responsible </a:t>
            </a:r>
            <a:r>
              <a:rPr lang="en-AU" dirty="0" smtClean="0">
                <a:latin typeface="+mn-lt"/>
                <a:ea typeface="Tahoma" panose="020B0604030504040204" pitchFamily="34" charset="0"/>
                <a:cs typeface="Tahoma" panose="020B0604030504040204" pitchFamily="34" charset="0"/>
              </a:rPr>
              <a:t>government</a:t>
            </a:r>
            <a:endParaRPr lang="en-AU" dirty="0">
              <a:latin typeface="+mn-lt"/>
              <a:ea typeface="Tahoma" panose="020B0604030504040204" pitchFamily="34" charset="0"/>
              <a:cs typeface="Tahom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50724083"/>
              </p:ext>
            </p:extLst>
          </p:nvPr>
        </p:nvGraphicFramePr>
        <p:xfrm>
          <a:off x="308842" y="1417642"/>
          <a:ext cx="8644830" cy="4257162"/>
        </p:xfrm>
        <a:graphic>
          <a:graphicData uri="http://schemas.openxmlformats.org/drawingml/2006/table">
            <a:tbl>
              <a:tblPr firstRow="1" bandRow="1">
                <a:tableStyleId>{69CF1AB2-1976-4502-BF36-3FF5EA218861}</a:tableStyleId>
              </a:tblPr>
              <a:tblGrid>
                <a:gridCol w="2534966">
                  <a:extLst>
                    <a:ext uri="{9D8B030D-6E8A-4147-A177-3AD203B41FA5}">
                      <a16:colId xmlns:a16="http://schemas.microsoft.com/office/drawing/2014/main" val="3122654591"/>
                    </a:ext>
                  </a:extLst>
                </a:gridCol>
                <a:gridCol w="6109864">
                  <a:extLst>
                    <a:ext uri="{9D8B030D-6E8A-4147-A177-3AD203B41FA5}">
                      <a16:colId xmlns:a16="http://schemas.microsoft.com/office/drawing/2014/main" val="934336124"/>
                    </a:ext>
                  </a:extLst>
                </a:gridCol>
              </a:tblGrid>
              <a:tr h="473018">
                <a:tc>
                  <a:txBody>
                    <a:bodyPr/>
                    <a:lstStyle/>
                    <a:p>
                      <a:r>
                        <a:rPr lang="en-AU" sz="1700" dirty="0" smtClean="0"/>
                        <a:t>Responsible </a:t>
                      </a:r>
                      <a:r>
                        <a:rPr lang="en-AU" sz="1700" dirty="0" smtClean="0"/>
                        <a:t>government</a:t>
                      </a:r>
                      <a:endParaRPr lang="en-AU" sz="1700" dirty="0"/>
                    </a:p>
                  </a:txBody>
                  <a:tcPr/>
                </a:tc>
                <a:tc>
                  <a:txBody>
                    <a:bodyPr/>
                    <a:lstStyle/>
                    <a:p>
                      <a:r>
                        <a:rPr lang="en-AU" sz="1700" b="0" dirty="0" smtClean="0"/>
                        <a:t>System where executive is drawn from</a:t>
                      </a:r>
                      <a:r>
                        <a:rPr lang="en-AU" sz="1700" b="0" baseline="0" dirty="0" smtClean="0"/>
                        <a:t>/</a:t>
                      </a:r>
                      <a:r>
                        <a:rPr lang="en-AU" sz="1700" b="0" dirty="0" smtClean="0"/>
                        <a:t>accountable to legislative</a:t>
                      </a:r>
                      <a:endParaRPr lang="en-AU" sz="1700" b="0" dirty="0"/>
                    </a:p>
                  </a:txBody>
                  <a:tcPr/>
                </a:tc>
                <a:extLst>
                  <a:ext uri="{0D108BD9-81ED-4DB2-BD59-A6C34878D82A}">
                    <a16:rowId xmlns:a16="http://schemas.microsoft.com/office/drawing/2014/main" val="137929331"/>
                  </a:ext>
                </a:extLst>
              </a:tr>
              <a:tr h="473018">
                <a:tc>
                  <a:txBody>
                    <a:bodyPr/>
                    <a:lstStyle/>
                    <a:p>
                      <a:r>
                        <a:rPr lang="en-AU" sz="1700" b="1" dirty="0" smtClean="0"/>
                        <a:t>Scrutiny of </a:t>
                      </a:r>
                      <a:r>
                        <a:rPr lang="en-AU" sz="1700" b="1" dirty="0" smtClean="0"/>
                        <a:t>government</a:t>
                      </a:r>
                      <a:endParaRPr lang="en-AU" sz="1700" b="1" dirty="0"/>
                    </a:p>
                  </a:txBody>
                  <a:tcPr/>
                </a:tc>
                <a:tc>
                  <a:txBody>
                    <a:bodyPr/>
                    <a:lstStyle/>
                    <a:p>
                      <a:r>
                        <a:rPr lang="en-AU" sz="1700" dirty="0" smtClean="0"/>
                        <a:t>Any activity that involves</a:t>
                      </a:r>
                      <a:r>
                        <a:rPr lang="en-AU" sz="1700" baseline="0" dirty="0" smtClean="0"/>
                        <a:t> examining and challenging government</a:t>
                      </a:r>
                      <a:endParaRPr lang="en-AU" sz="1700" dirty="0"/>
                    </a:p>
                  </a:txBody>
                  <a:tcPr/>
                </a:tc>
                <a:extLst>
                  <a:ext uri="{0D108BD9-81ED-4DB2-BD59-A6C34878D82A}">
                    <a16:rowId xmlns:a16="http://schemas.microsoft.com/office/drawing/2014/main" val="1476727498"/>
                  </a:ext>
                </a:extLst>
              </a:tr>
              <a:tr h="473018">
                <a:tc>
                  <a:txBody>
                    <a:bodyPr/>
                    <a:lstStyle/>
                    <a:p>
                      <a:r>
                        <a:rPr lang="en-AU" sz="1700" b="1" dirty="0" smtClean="0"/>
                        <a:t>Bicameralism</a:t>
                      </a:r>
                      <a:endParaRPr lang="en-AU" sz="1700" b="1" dirty="0"/>
                    </a:p>
                  </a:txBody>
                  <a:tcPr/>
                </a:tc>
                <a:tc>
                  <a:txBody>
                    <a:bodyPr/>
                    <a:lstStyle/>
                    <a:p>
                      <a:r>
                        <a:rPr lang="en-AU" sz="1700" dirty="0" smtClean="0"/>
                        <a:t>Two houses of parliament means dual scrutiny of bills.</a:t>
                      </a:r>
                      <a:endParaRPr lang="en-AU" sz="1700" dirty="0"/>
                    </a:p>
                  </a:txBody>
                  <a:tcPr/>
                </a:tc>
                <a:extLst>
                  <a:ext uri="{0D108BD9-81ED-4DB2-BD59-A6C34878D82A}">
                    <a16:rowId xmlns:a16="http://schemas.microsoft.com/office/drawing/2014/main" val="3511673744"/>
                  </a:ext>
                </a:extLst>
              </a:tr>
              <a:tr h="473018">
                <a:tc>
                  <a:txBody>
                    <a:bodyPr/>
                    <a:lstStyle/>
                    <a:p>
                      <a:r>
                        <a:rPr lang="en-AU" sz="1700" b="1" dirty="0" smtClean="0"/>
                        <a:t>Question </a:t>
                      </a:r>
                      <a:r>
                        <a:rPr lang="en-AU" sz="1700" b="1" dirty="0" smtClean="0"/>
                        <a:t>time</a:t>
                      </a:r>
                      <a:endParaRPr lang="en-AU" sz="1700" b="1" dirty="0"/>
                    </a:p>
                  </a:txBody>
                  <a:tcPr/>
                </a:tc>
                <a:tc>
                  <a:txBody>
                    <a:bodyPr/>
                    <a:lstStyle/>
                    <a:p>
                      <a:r>
                        <a:rPr lang="en-AU" sz="1700" dirty="0" smtClean="0"/>
                        <a:t>Parliament can ask questions of government ministers</a:t>
                      </a:r>
                      <a:endParaRPr lang="en-AU" sz="1700" dirty="0"/>
                    </a:p>
                  </a:txBody>
                  <a:tcPr/>
                </a:tc>
                <a:extLst>
                  <a:ext uri="{0D108BD9-81ED-4DB2-BD59-A6C34878D82A}">
                    <a16:rowId xmlns:a16="http://schemas.microsoft.com/office/drawing/2014/main" val="4168694122"/>
                  </a:ext>
                </a:extLst>
              </a:tr>
              <a:tr h="473018">
                <a:tc>
                  <a:txBody>
                    <a:bodyPr/>
                    <a:lstStyle/>
                    <a:p>
                      <a:r>
                        <a:rPr lang="en-AU" sz="1700" b="1" dirty="0" smtClean="0"/>
                        <a:t>Scrutiny </a:t>
                      </a:r>
                      <a:r>
                        <a:rPr lang="en-AU" sz="1700" b="1" dirty="0" smtClean="0"/>
                        <a:t>committees</a:t>
                      </a:r>
                      <a:endParaRPr lang="en-AU" sz="1700" b="1" dirty="0"/>
                    </a:p>
                  </a:txBody>
                  <a:tcPr/>
                </a:tc>
                <a:tc>
                  <a:txBody>
                    <a:bodyPr/>
                    <a:lstStyle/>
                    <a:p>
                      <a:r>
                        <a:rPr lang="en-AU" sz="1700" dirty="0" smtClean="0"/>
                        <a:t>Small groups of members that investigate bills and issues in detail</a:t>
                      </a:r>
                      <a:endParaRPr lang="en-AU" sz="1700" dirty="0"/>
                    </a:p>
                  </a:txBody>
                  <a:tcPr/>
                </a:tc>
                <a:extLst>
                  <a:ext uri="{0D108BD9-81ED-4DB2-BD59-A6C34878D82A}">
                    <a16:rowId xmlns:a16="http://schemas.microsoft.com/office/drawing/2014/main" val="4130981342"/>
                  </a:ext>
                </a:extLst>
              </a:tr>
              <a:tr h="473018">
                <a:tc>
                  <a:txBody>
                    <a:bodyPr/>
                    <a:lstStyle/>
                    <a:p>
                      <a:r>
                        <a:rPr lang="en-AU" sz="1700" b="1" dirty="0" err="1" smtClean="0"/>
                        <a:t>MPIs</a:t>
                      </a:r>
                      <a:endParaRPr lang="en-AU" sz="1700" b="1" dirty="0"/>
                    </a:p>
                  </a:txBody>
                  <a:tcPr/>
                </a:tc>
                <a:tc>
                  <a:txBody>
                    <a:bodyPr/>
                    <a:lstStyle/>
                    <a:p>
                      <a:r>
                        <a:rPr lang="en-AU" sz="1700" dirty="0" smtClean="0"/>
                        <a:t>Discussion</a:t>
                      </a:r>
                      <a:r>
                        <a:rPr lang="en-AU" sz="1700" baseline="0" dirty="0" smtClean="0"/>
                        <a:t> in parliament about a government’s actions or policies</a:t>
                      </a:r>
                      <a:endParaRPr lang="en-AU" sz="1700" dirty="0"/>
                    </a:p>
                  </a:txBody>
                  <a:tcPr/>
                </a:tc>
                <a:extLst>
                  <a:ext uri="{0D108BD9-81ED-4DB2-BD59-A6C34878D82A}">
                    <a16:rowId xmlns:a16="http://schemas.microsoft.com/office/drawing/2014/main" val="2564400357"/>
                  </a:ext>
                </a:extLst>
              </a:tr>
              <a:tr h="473018">
                <a:tc>
                  <a:txBody>
                    <a:bodyPr/>
                    <a:lstStyle/>
                    <a:p>
                      <a:r>
                        <a:rPr lang="en-AU" sz="1700" b="1" dirty="0" smtClean="0"/>
                        <a:t>Bill debates</a:t>
                      </a:r>
                      <a:endParaRPr lang="en-AU" sz="1700" b="1" dirty="0"/>
                    </a:p>
                  </a:txBody>
                  <a:tcPr/>
                </a:tc>
                <a:tc>
                  <a:txBody>
                    <a:bodyPr/>
                    <a:lstStyle/>
                    <a:p>
                      <a:r>
                        <a:rPr lang="en-AU" sz="1700" dirty="0" smtClean="0"/>
                        <a:t>Passage of legislation involves bills being debated by all sides</a:t>
                      </a:r>
                      <a:endParaRPr lang="en-AU" sz="1700" dirty="0"/>
                    </a:p>
                  </a:txBody>
                  <a:tcPr/>
                </a:tc>
                <a:extLst>
                  <a:ext uri="{0D108BD9-81ED-4DB2-BD59-A6C34878D82A}">
                    <a16:rowId xmlns:a16="http://schemas.microsoft.com/office/drawing/2014/main" val="1808822452"/>
                  </a:ext>
                </a:extLst>
              </a:tr>
              <a:tr h="473018">
                <a:tc>
                  <a:txBody>
                    <a:bodyPr/>
                    <a:lstStyle/>
                    <a:p>
                      <a:r>
                        <a:rPr lang="en-AU" sz="1700" b="1" dirty="0" smtClean="0"/>
                        <a:t>Elections</a:t>
                      </a:r>
                      <a:endParaRPr lang="en-AU" sz="1700" b="1" dirty="0"/>
                    </a:p>
                  </a:txBody>
                  <a:tcPr/>
                </a:tc>
                <a:tc>
                  <a:txBody>
                    <a:bodyPr/>
                    <a:lstStyle/>
                    <a:p>
                      <a:r>
                        <a:rPr lang="en-AU" sz="1700" dirty="0" smtClean="0"/>
                        <a:t>Governments held accountable to the people through elections</a:t>
                      </a:r>
                      <a:endParaRPr lang="en-AU" sz="1700" dirty="0"/>
                    </a:p>
                  </a:txBody>
                  <a:tcPr/>
                </a:tc>
                <a:extLst>
                  <a:ext uri="{0D108BD9-81ED-4DB2-BD59-A6C34878D82A}">
                    <a16:rowId xmlns:a16="http://schemas.microsoft.com/office/drawing/2014/main" val="945199885"/>
                  </a:ext>
                </a:extLst>
              </a:tr>
              <a:tr h="473018">
                <a:tc>
                  <a:txBody>
                    <a:bodyPr/>
                    <a:lstStyle/>
                    <a:p>
                      <a:r>
                        <a:rPr lang="en-AU" sz="1700" b="1" dirty="0" smtClean="0"/>
                        <a:t>Free </a:t>
                      </a:r>
                      <a:r>
                        <a:rPr lang="en-AU" sz="1700" b="1" dirty="0" smtClean="0"/>
                        <a:t>media</a:t>
                      </a:r>
                      <a:endParaRPr lang="en-AU" sz="1700" b="1" dirty="0"/>
                    </a:p>
                  </a:txBody>
                  <a:tcPr/>
                </a:tc>
                <a:tc>
                  <a:txBody>
                    <a:bodyPr/>
                    <a:lstStyle/>
                    <a:p>
                      <a:r>
                        <a:rPr lang="en-AU" sz="1700" dirty="0" smtClean="0"/>
                        <a:t>Plays a</a:t>
                      </a:r>
                      <a:r>
                        <a:rPr lang="en-AU" sz="1700" baseline="0" dirty="0" smtClean="0"/>
                        <a:t> role in bringing scrutiny to public attention</a:t>
                      </a:r>
                      <a:endParaRPr lang="en-AU" sz="1700" dirty="0"/>
                    </a:p>
                  </a:txBody>
                  <a:tcPr/>
                </a:tc>
                <a:extLst>
                  <a:ext uri="{0D108BD9-81ED-4DB2-BD59-A6C34878D82A}">
                    <a16:rowId xmlns:a16="http://schemas.microsoft.com/office/drawing/2014/main" val="1623309859"/>
                  </a:ext>
                </a:extLst>
              </a:tr>
            </a:tbl>
          </a:graphicData>
        </a:graphic>
      </p:graphicFrame>
    </p:spTree>
    <p:extLst>
      <p:ext uri="{BB962C8B-B14F-4D97-AF65-F5344CB8AC3E}">
        <p14:creationId xmlns:p14="http://schemas.microsoft.com/office/powerpoint/2010/main" val="3362708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23" name="Title 1"/>
          <p:cNvSpPr txBox="1">
            <a:spLocks/>
          </p:cNvSpPr>
          <p:nvPr/>
        </p:nvSpPr>
        <p:spPr>
          <a:xfrm>
            <a:off x="457199" y="615465"/>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latin typeface="+mn-lt"/>
                <a:ea typeface="Tahoma" panose="020B0604030504040204" pitchFamily="34" charset="0"/>
                <a:cs typeface="Tahoma" panose="020B0604030504040204" pitchFamily="34" charset="0"/>
              </a:rPr>
              <a:t>Democratic Structures in the Northern Territory</a:t>
            </a:r>
            <a:endParaRPr lang="en-AU" dirty="0">
              <a:latin typeface="+mn-lt"/>
              <a:ea typeface="Tahoma" panose="020B0604030504040204" pitchFamily="34" charset="0"/>
              <a:cs typeface="Tahoma" panose="020B0604030504040204" pitchFamily="34" charset="0"/>
            </a:endParaRPr>
          </a:p>
        </p:txBody>
      </p:sp>
      <p:graphicFrame>
        <p:nvGraphicFramePr>
          <p:cNvPr id="22" name="Content Placeholder 15"/>
          <p:cNvGraphicFramePr>
            <a:graphicFrameLocks/>
          </p:cNvGraphicFramePr>
          <p:nvPr>
            <p:extLst>
              <p:ext uri="{D42A27DB-BD31-4B8C-83A1-F6EECF244321}">
                <p14:modId xmlns:p14="http://schemas.microsoft.com/office/powerpoint/2010/main" val="1576870980"/>
              </p:ext>
            </p:extLst>
          </p:nvPr>
        </p:nvGraphicFramePr>
        <p:xfrm>
          <a:off x="343332" y="509771"/>
          <a:ext cx="8625026" cy="5333677"/>
        </p:xfrm>
        <a:graphic>
          <a:graphicData uri="http://schemas.openxmlformats.org/drawingml/2006/table">
            <a:tbl>
              <a:tblPr firstRow="1" bandRow="1">
                <a:tableStyleId>{5C22544A-7EE6-4342-B048-85BDC9FD1C3A}</a:tableStyleId>
              </a:tblPr>
              <a:tblGrid>
                <a:gridCol w="4312513">
                  <a:extLst>
                    <a:ext uri="{9D8B030D-6E8A-4147-A177-3AD203B41FA5}">
                      <a16:colId xmlns:a16="http://schemas.microsoft.com/office/drawing/2014/main" val="20000"/>
                    </a:ext>
                  </a:extLst>
                </a:gridCol>
                <a:gridCol w="4312513">
                  <a:extLst>
                    <a:ext uri="{9D8B030D-6E8A-4147-A177-3AD203B41FA5}">
                      <a16:colId xmlns:a16="http://schemas.microsoft.com/office/drawing/2014/main" val="20001"/>
                    </a:ext>
                  </a:extLst>
                </a:gridCol>
              </a:tblGrid>
              <a:tr h="435095">
                <a:tc>
                  <a:txBody>
                    <a:bodyPr/>
                    <a:lstStyle/>
                    <a:p>
                      <a:pPr algn="ctr"/>
                      <a:r>
                        <a:rPr lang="en-AU" sz="1600" dirty="0" smtClean="0"/>
                        <a:t>Democratic structures in the NT</a:t>
                      </a:r>
                      <a:endParaRPr lang="en-AU" sz="1600" dirty="0"/>
                    </a:p>
                  </a:txBody>
                  <a:tcPr anchor="ctr"/>
                </a:tc>
                <a:tc>
                  <a:txBody>
                    <a:bodyPr/>
                    <a:lstStyle/>
                    <a:p>
                      <a:pPr algn="ctr"/>
                      <a:r>
                        <a:rPr lang="en-AU" sz="1600" dirty="0" smtClean="0"/>
                        <a:t>Undemocratic structures in the NT</a:t>
                      </a:r>
                      <a:endParaRPr lang="en-AU" sz="1600" dirty="0"/>
                    </a:p>
                  </a:txBody>
                  <a:tcPr anchor="ctr"/>
                </a:tc>
                <a:extLst>
                  <a:ext uri="{0D108BD9-81ED-4DB2-BD59-A6C34878D82A}">
                    <a16:rowId xmlns:a16="http://schemas.microsoft.com/office/drawing/2014/main" val="10000"/>
                  </a:ext>
                </a:extLst>
              </a:tr>
              <a:tr h="536417">
                <a:tc>
                  <a:txBody>
                    <a:bodyPr/>
                    <a:lstStyle/>
                    <a:p>
                      <a:r>
                        <a:rPr lang="en-AU" sz="1200" i="0" dirty="0" smtClean="0"/>
                        <a:t>NT has a fully elected Legislative Assembly, an elected executive and independent judiciary</a:t>
                      </a:r>
                      <a:endParaRPr lang="en-AU" sz="1200" i="0" dirty="0"/>
                    </a:p>
                  </a:txBody>
                  <a:tcPr anchor="ctr"/>
                </a:tc>
                <a:tc>
                  <a:txBody>
                    <a:bodyPr/>
                    <a:lstStyle/>
                    <a:p>
                      <a:r>
                        <a:rPr lang="en-AU" sz="1200" dirty="0" smtClean="0"/>
                        <a:t>NT has no Constitution (which is difficult to change) only the </a:t>
                      </a:r>
                      <a:r>
                        <a:rPr lang="en-AU" sz="1200" i="1" dirty="0" smtClean="0"/>
                        <a:t>NT (Self-Government) Act</a:t>
                      </a:r>
                      <a:r>
                        <a:rPr lang="en-AU" sz="1200" i="1" baseline="0" dirty="0" smtClean="0"/>
                        <a:t> </a:t>
                      </a:r>
                      <a:r>
                        <a:rPr lang="en-AU" sz="1200" baseline="0" dirty="0" smtClean="0"/>
                        <a:t>(which is easy to change)</a:t>
                      </a:r>
                      <a:endParaRPr lang="en-AU" sz="1200" dirty="0"/>
                    </a:p>
                  </a:txBody>
                  <a:tcPr anchor="ctr"/>
                </a:tc>
                <a:extLst>
                  <a:ext uri="{0D108BD9-81ED-4DB2-BD59-A6C34878D82A}">
                    <a16:rowId xmlns:a16="http://schemas.microsoft.com/office/drawing/2014/main" val="10001"/>
                  </a:ext>
                </a:extLst>
              </a:tr>
              <a:tr h="536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The </a:t>
                      </a:r>
                      <a:r>
                        <a:rPr lang="en-AU" sz="1200" i="1" dirty="0" smtClean="0"/>
                        <a:t>NT (Self-Government) Act </a:t>
                      </a:r>
                      <a:r>
                        <a:rPr lang="en-AU" sz="1200" i="0" dirty="0" smtClean="0"/>
                        <a:t>grants the </a:t>
                      </a:r>
                      <a:r>
                        <a:rPr lang="en-AU" sz="1200" i="0" baseline="0" dirty="0" smtClean="0"/>
                        <a:t>NT state like (law and other decision making) powers</a:t>
                      </a:r>
                      <a:endParaRPr lang="en-AU" sz="1200" i="0" dirty="0" smtClean="0"/>
                    </a:p>
                  </a:txBody>
                  <a:tcPr anchor="ctr"/>
                </a:tc>
                <a:tc>
                  <a:txBody>
                    <a:bodyPr/>
                    <a:lstStyle/>
                    <a:p>
                      <a:r>
                        <a:rPr lang="en-AU" sz="1200" dirty="0" smtClean="0"/>
                        <a:t>The </a:t>
                      </a:r>
                      <a:r>
                        <a:rPr lang="en-AU" sz="1200" i="1" dirty="0" smtClean="0"/>
                        <a:t>NT (Self-Government) Act </a:t>
                      </a:r>
                      <a:r>
                        <a:rPr lang="en-AU" sz="1200" dirty="0" smtClean="0"/>
                        <a:t>prevents NT</a:t>
                      </a:r>
                      <a:r>
                        <a:rPr lang="en-AU" sz="1200" baseline="0" dirty="0" smtClean="0"/>
                        <a:t> control over 5 normally state decision making areas (like euthanasia)</a:t>
                      </a:r>
                      <a:endParaRPr lang="en-AU" sz="1200" dirty="0"/>
                    </a:p>
                  </a:txBody>
                  <a:tcPr anchor="ctr"/>
                </a:tc>
                <a:extLst>
                  <a:ext uri="{0D108BD9-81ED-4DB2-BD59-A6C34878D82A}">
                    <a16:rowId xmlns:a16="http://schemas.microsoft.com/office/drawing/2014/main" val="10002"/>
                  </a:ext>
                </a:extLst>
              </a:tr>
              <a:tr h="536417">
                <a:tc>
                  <a:txBody>
                    <a:bodyPr/>
                    <a:lstStyle/>
                    <a:p>
                      <a:r>
                        <a:rPr lang="en-AU" sz="1200" dirty="0" smtClean="0"/>
                        <a:t>Since</a:t>
                      </a:r>
                      <a:r>
                        <a:rPr lang="en-AU" sz="1200" baseline="0" dirty="0" smtClean="0"/>
                        <a:t> 1977, NT electors can </a:t>
                      </a:r>
                      <a:r>
                        <a:rPr lang="en-AU" sz="1200" dirty="0" smtClean="0"/>
                        <a:t>vote in Constitutional referendums.</a:t>
                      </a:r>
                      <a:endParaRPr lang="en-AU" sz="1200" dirty="0"/>
                    </a:p>
                  </a:txBody>
                  <a:tcPr anchor="ctr"/>
                </a:tc>
                <a:tc>
                  <a:txBody>
                    <a:bodyPr/>
                    <a:lstStyle/>
                    <a:p>
                      <a:r>
                        <a:rPr lang="en-AU" sz="1200" dirty="0" smtClean="0"/>
                        <a:t>NT votes in Constitutional referendums are not included in the ‘majority of states’ count (only ‘majority</a:t>
                      </a:r>
                      <a:r>
                        <a:rPr lang="en-AU" sz="1200" baseline="0" dirty="0" smtClean="0"/>
                        <a:t> of votes’ count)</a:t>
                      </a:r>
                      <a:endParaRPr lang="en-AU" sz="1200" dirty="0"/>
                    </a:p>
                  </a:txBody>
                  <a:tcPr anchor="ctr"/>
                </a:tc>
                <a:extLst>
                  <a:ext uri="{0D108BD9-81ED-4DB2-BD59-A6C34878D82A}">
                    <a16:rowId xmlns:a16="http://schemas.microsoft.com/office/drawing/2014/main" val="10003"/>
                  </a:ext>
                </a:extLst>
              </a:tr>
              <a:tr h="536417">
                <a:tc>
                  <a:txBody>
                    <a:bodyPr/>
                    <a:lstStyle/>
                    <a:p>
                      <a:r>
                        <a:rPr lang="en-AU" sz="1200" dirty="0" smtClean="0"/>
                        <a:t>NT</a:t>
                      </a:r>
                      <a:r>
                        <a:rPr lang="en-AU" sz="1200" baseline="0" dirty="0" smtClean="0"/>
                        <a:t> was part of SA from 1863 – 1911. During this time NT residents had representation in the SA Parliament.</a:t>
                      </a:r>
                      <a:endParaRPr lang="en-AU" sz="1200" dirty="0"/>
                    </a:p>
                  </a:txBody>
                  <a:tcPr anchor="ctr"/>
                </a:tc>
                <a:tc>
                  <a:txBody>
                    <a:bodyPr/>
                    <a:lstStyle/>
                    <a:p>
                      <a:r>
                        <a:rPr lang="en-AU" sz="1200" dirty="0" smtClean="0"/>
                        <a:t>In 1911 the NT was transferred to Commonwealth control. NT had no representation in the new federal parliament.</a:t>
                      </a:r>
                      <a:endParaRPr lang="en-AU" sz="1200" dirty="0"/>
                    </a:p>
                  </a:txBody>
                  <a:tcPr anchor="ctr"/>
                </a:tc>
                <a:extLst>
                  <a:ext uri="{0D108BD9-81ED-4DB2-BD59-A6C34878D82A}">
                    <a16:rowId xmlns:a16="http://schemas.microsoft.com/office/drawing/2014/main" val="10004"/>
                  </a:ext>
                </a:extLst>
              </a:tr>
              <a:tr h="536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To form government a party or coalition must win 13 out of 25 seats in the NT Legislative Assembly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NT had</a:t>
                      </a:r>
                      <a:r>
                        <a:rPr lang="en-AU" sz="1200" baseline="0" dirty="0" smtClean="0"/>
                        <a:t> no federal representation until 1922, but this member did not have full voting rights until 1968</a:t>
                      </a:r>
                      <a:endParaRPr lang="en-AU" sz="1200" dirty="0" smtClean="0"/>
                    </a:p>
                  </a:txBody>
                  <a:tcPr anchor="ctr"/>
                </a:tc>
                <a:extLst>
                  <a:ext uri="{0D108BD9-81ED-4DB2-BD59-A6C34878D82A}">
                    <a16:rowId xmlns:a16="http://schemas.microsoft.com/office/drawing/2014/main" val="10005"/>
                  </a:ext>
                </a:extLst>
              </a:tr>
              <a:tr h="536417">
                <a:tc>
                  <a:txBody>
                    <a:bodyPr/>
                    <a:lstStyle/>
                    <a:p>
                      <a:r>
                        <a:rPr lang="en-AU" sz="1200" dirty="0" smtClean="0"/>
                        <a:t>NT Parliament has 5</a:t>
                      </a:r>
                      <a:r>
                        <a:rPr lang="en-AU" sz="1200" baseline="0" dirty="0" smtClean="0"/>
                        <a:t> Aboriginal members (20%) which is close to the 25 - 30% of Aboriginal people in NT population</a:t>
                      </a:r>
                      <a:endParaRPr lang="en-AU" sz="1200" dirty="0"/>
                    </a:p>
                  </a:txBody>
                  <a:tcPr anchor="ctr"/>
                </a:tc>
                <a:tc>
                  <a:txBody>
                    <a:bodyPr/>
                    <a:lstStyle/>
                    <a:p>
                      <a:r>
                        <a:rPr lang="en-AU" sz="1200" dirty="0" smtClean="0"/>
                        <a:t>NT had no local decision making authority</a:t>
                      </a:r>
                      <a:r>
                        <a:rPr lang="en-AU" sz="1200" baseline="0" dirty="0" smtClean="0"/>
                        <a:t> until 1947, and then only a partially elected council until 1974.</a:t>
                      </a:r>
                      <a:endParaRPr lang="en-AU" sz="1200" dirty="0"/>
                    </a:p>
                  </a:txBody>
                  <a:tcPr anchor="ctr"/>
                </a:tc>
                <a:extLst>
                  <a:ext uri="{0D108BD9-81ED-4DB2-BD59-A6C34878D82A}">
                    <a16:rowId xmlns:a16="http://schemas.microsoft.com/office/drawing/2014/main" val="10006"/>
                  </a:ext>
                </a:extLst>
              </a:tr>
              <a:tr h="613618">
                <a:tc>
                  <a:txBody>
                    <a:bodyPr/>
                    <a:lstStyle/>
                    <a:p>
                      <a:r>
                        <a:rPr lang="en-AU" sz="1200" dirty="0" smtClean="0"/>
                        <a:t>NT Parliament is almost half women, and 6 out of 9 cabinet ministers are female (highest in any Australian cabinet)</a:t>
                      </a:r>
                      <a:endParaRPr lang="en-AU"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The federal parliament (with 4 NT members out of 225) can overturn any decision made by NT</a:t>
                      </a:r>
                      <a:r>
                        <a:rPr lang="en-AU" sz="1200" baseline="0" dirty="0" smtClean="0"/>
                        <a:t> Parliament, at any time</a:t>
                      </a:r>
                      <a:endParaRPr lang="en-AU" sz="1200" dirty="0" smtClean="0"/>
                    </a:p>
                  </a:txBody>
                  <a:tcPr anchor="ctr"/>
                </a:tc>
                <a:extLst>
                  <a:ext uri="{0D108BD9-81ED-4DB2-BD59-A6C34878D82A}">
                    <a16:rowId xmlns:a16="http://schemas.microsoft.com/office/drawing/2014/main" val="10007"/>
                  </a:ext>
                </a:extLst>
              </a:tr>
              <a:tr h="536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NT Legislative Assembly and council</a:t>
                      </a:r>
                      <a:r>
                        <a:rPr lang="en-AU" sz="1200" baseline="0" dirty="0" smtClean="0"/>
                        <a:t> elections are set dates every 4 years </a:t>
                      </a:r>
                      <a:endParaRPr lang="en-AU" sz="1200"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NT has</a:t>
                      </a:r>
                      <a:r>
                        <a:rPr lang="en-AU" sz="1200" baseline="0" dirty="0" smtClean="0"/>
                        <a:t> 2 senators (states have 12) serving a variable 3 year term linked to House of Reps (fixed 6 year terms for states)</a:t>
                      </a:r>
                      <a:endParaRPr lang="en-AU" sz="1200" dirty="0" smtClean="0"/>
                    </a:p>
                  </a:txBody>
                  <a:tcPr anchor="ctr"/>
                </a:tc>
                <a:extLst>
                  <a:ext uri="{0D108BD9-81ED-4DB2-BD59-A6C34878D82A}">
                    <a16:rowId xmlns:a16="http://schemas.microsoft.com/office/drawing/2014/main" val="10008"/>
                  </a:ext>
                </a:extLst>
              </a:tr>
              <a:tr h="5300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Territorians</a:t>
                      </a:r>
                      <a:r>
                        <a:rPr lang="en-AU" sz="1200" baseline="0" dirty="0" smtClean="0"/>
                        <a:t> can be actively involved by voting, submitting responses to inquiries, petitions, viewing parliament etc.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Unicameral parliament – no upper house to scrutinise</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084006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Democratic elections</a:t>
            </a:r>
            <a:endParaRPr lang="en-AU" dirty="0">
              <a:latin typeface="+mn-lt"/>
              <a:ea typeface="Tahoma" panose="020B0604030504040204" pitchFamily="34" charset="0"/>
              <a:cs typeface="Tahoma" panose="020B0604030504040204" pitchFamily="34" charset="0"/>
            </a:endParaRPr>
          </a:p>
        </p:txBody>
      </p:sp>
      <p:sp>
        <p:nvSpPr>
          <p:cNvPr id="16" name="Content Placeholder 2"/>
          <p:cNvSpPr txBox="1">
            <a:spLocks/>
          </p:cNvSpPr>
          <p:nvPr/>
        </p:nvSpPr>
        <p:spPr>
          <a:xfrm>
            <a:off x="844184" y="1460128"/>
            <a:ext cx="3106688" cy="435306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l">
              <a:lnSpc>
                <a:spcPct val="150000"/>
              </a:lnSpc>
              <a:buFont typeface="+mj-lt"/>
              <a:buAutoNum type="arabicPeriod"/>
            </a:pPr>
            <a:r>
              <a:rPr lang="en-AU" dirty="0" smtClean="0">
                <a:solidFill>
                  <a:schemeClr val="tx1"/>
                </a:solidFill>
              </a:rPr>
              <a:t>FREE</a:t>
            </a:r>
          </a:p>
          <a:p>
            <a:pPr marL="514350" indent="-514350" algn="l">
              <a:lnSpc>
                <a:spcPct val="150000"/>
              </a:lnSpc>
              <a:buFont typeface="+mj-lt"/>
              <a:buAutoNum type="arabicPeriod"/>
            </a:pPr>
            <a:r>
              <a:rPr lang="en-AU" dirty="0" smtClean="0">
                <a:solidFill>
                  <a:schemeClr val="tx1"/>
                </a:solidFill>
              </a:rPr>
              <a:t>FAIR</a:t>
            </a:r>
          </a:p>
          <a:p>
            <a:pPr marL="514350" indent="-514350" algn="l">
              <a:lnSpc>
                <a:spcPct val="150000"/>
              </a:lnSpc>
              <a:buFont typeface="+mj-lt"/>
              <a:buAutoNum type="arabicPeriod"/>
            </a:pPr>
            <a:r>
              <a:rPr lang="en-AU" dirty="0" smtClean="0">
                <a:solidFill>
                  <a:schemeClr val="tx1"/>
                </a:solidFill>
              </a:rPr>
              <a:t>OPEN</a:t>
            </a:r>
          </a:p>
          <a:p>
            <a:pPr marL="514350" indent="-514350" algn="l">
              <a:lnSpc>
                <a:spcPct val="150000"/>
              </a:lnSpc>
              <a:buFont typeface="+mj-lt"/>
              <a:buAutoNum type="arabicPeriod"/>
            </a:pPr>
            <a:r>
              <a:rPr lang="en-AU" dirty="0" smtClean="0">
                <a:solidFill>
                  <a:schemeClr val="tx1"/>
                </a:solidFill>
              </a:rPr>
              <a:t>REGULAR</a:t>
            </a:r>
          </a:p>
          <a:p>
            <a:pPr marL="514350" indent="-514350" algn="l">
              <a:lnSpc>
                <a:spcPct val="150000"/>
              </a:lnSpc>
              <a:buFont typeface="+mj-lt"/>
              <a:buAutoNum type="arabicPeriod"/>
            </a:pPr>
            <a:r>
              <a:rPr lang="en-AU" dirty="0" smtClean="0">
                <a:solidFill>
                  <a:schemeClr val="tx1"/>
                </a:solidFill>
              </a:rPr>
              <a:t>CONTESTED</a:t>
            </a:r>
            <a:endParaRPr lang="en-AU" dirty="0">
              <a:solidFill>
                <a:schemeClr val="tx1"/>
              </a:solidFill>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3940" y="1460128"/>
            <a:ext cx="4802860" cy="1780240"/>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6587" y="3478739"/>
            <a:ext cx="2590093" cy="2096083"/>
          </a:xfrm>
          <a:prstGeom prst="rect">
            <a:avLst/>
          </a:prstGeom>
        </p:spPr>
      </p:pic>
    </p:spTree>
    <p:extLst>
      <p:ext uri="{BB962C8B-B14F-4D97-AF65-F5344CB8AC3E}">
        <p14:creationId xmlns:p14="http://schemas.microsoft.com/office/powerpoint/2010/main" val="2949690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1000"/>
                                        <p:tgtEl>
                                          <p:spTgt spid="16">
                                            <p:txEl>
                                              <p:pRg st="1" end="1"/>
                                            </p:txEl>
                                          </p:spTgt>
                                        </p:tgtEl>
                                      </p:cBhvr>
                                    </p:animEffect>
                                    <p:anim calcmode="lin" valueType="num">
                                      <p:cBhvr>
                                        <p:cTn id="1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1000"/>
                                        <p:tgtEl>
                                          <p:spTgt spid="16">
                                            <p:txEl>
                                              <p:pRg st="2" end="2"/>
                                            </p:txEl>
                                          </p:spTgt>
                                        </p:tgtEl>
                                      </p:cBhvr>
                                    </p:animEffect>
                                    <p:anim calcmode="lin" valueType="num">
                                      <p:cBhvr>
                                        <p:cTn id="18"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1000"/>
                                        <p:tgtEl>
                                          <p:spTgt spid="16">
                                            <p:txEl>
                                              <p:pRg st="3" end="3"/>
                                            </p:txEl>
                                          </p:spTgt>
                                        </p:tgtEl>
                                      </p:cBhvr>
                                    </p:animEffect>
                                    <p:anim calcmode="lin" valueType="num">
                                      <p:cBhvr>
                                        <p:cTn id="23"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1000"/>
                                        <p:tgtEl>
                                          <p:spTgt spid="16">
                                            <p:txEl>
                                              <p:pRg st="4" end="4"/>
                                            </p:txEl>
                                          </p:spTgt>
                                        </p:tgtEl>
                                      </p:cBhvr>
                                    </p:animEffect>
                                    <p:anim calcmode="lin" valueType="num">
                                      <p:cBhvr>
                                        <p:cTn id="28"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2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Open elections</a:t>
            </a:r>
            <a:endParaRPr lang="en-AU" dirty="0">
              <a:ea typeface="Tahoma" panose="020B0604030504040204" pitchFamily="34" charset="0"/>
              <a:cs typeface="Tahoma" panose="020B0604030504040204" pitchFamily="34" charset="0"/>
            </a:endParaRPr>
          </a:p>
        </p:txBody>
      </p:sp>
      <p:sp>
        <p:nvSpPr>
          <p:cNvPr id="34" name="Content Placeholder 10"/>
          <p:cNvSpPr txBox="1">
            <a:spLocks/>
          </p:cNvSpPr>
          <p:nvPr/>
        </p:nvSpPr>
        <p:spPr>
          <a:xfrm>
            <a:off x="457200" y="1340768"/>
            <a:ext cx="8229600" cy="47853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AU" sz="2400" dirty="0" smtClean="0">
                <a:solidFill>
                  <a:schemeClr val="tx1"/>
                </a:solidFill>
              </a:rPr>
              <a:t>Universal suffrage</a:t>
            </a:r>
          </a:p>
          <a:p>
            <a:pPr marL="342900" indent="-342900" algn="l">
              <a:buFont typeface="Arial" panose="020B0604020202020204" pitchFamily="34" charset="0"/>
              <a:buChar char="•"/>
            </a:pPr>
            <a:r>
              <a:rPr lang="en-AU" sz="2400" dirty="0" smtClean="0">
                <a:solidFill>
                  <a:schemeClr val="tx1"/>
                </a:solidFill>
              </a:rPr>
              <a:t>Minimal limitations on voting, full voting services</a:t>
            </a:r>
          </a:p>
          <a:p>
            <a:pPr marL="342900" indent="-342900" algn="l">
              <a:buFont typeface="Arial" panose="020B0604020202020204" pitchFamily="34" charset="0"/>
              <a:buChar char="•"/>
            </a:pPr>
            <a:r>
              <a:rPr lang="en-AU" sz="2400" dirty="0" smtClean="0">
                <a:solidFill>
                  <a:schemeClr val="tx1"/>
                </a:solidFill>
              </a:rPr>
              <a:t>Compulsory voting</a:t>
            </a:r>
            <a:endParaRPr lang="en-AU" sz="2400" dirty="0">
              <a:solidFill>
                <a:schemeClr val="tx1"/>
              </a:solidFill>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5677" y="2416340"/>
            <a:ext cx="6544835" cy="3526554"/>
          </a:xfrm>
          <a:prstGeom prst="rect">
            <a:avLst/>
          </a:prstGeom>
        </p:spPr>
      </p:pic>
    </p:spTree>
    <p:extLst>
      <p:ext uri="{BB962C8B-B14F-4D97-AF65-F5344CB8AC3E}">
        <p14:creationId xmlns:p14="http://schemas.microsoft.com/office/powerpoint/2010/main" val="507906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fade">
                                      <p:cBhvr>
                                        <p:cTn id="12" dur="500"/>
                                        <p:tgtEl>
                                          <p:spTgt spid="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2" end="2"/>
                                            </p:txEl>
                                          </p:spTgt>
                                        </p:tgtEl>
                                        <p:attrNameLst>
                                          <p:attrName>style.visibility</p:attrName>
                                        </p:attrNameLst>
                                      </p:cBhvr>
                                      <p:to>
                                        <p:strVal val="visible"/>
                                      </p:to>
                                    </p:set>
                                    <p:animEffect transition="in" filter="fade">
                                      <p:cBhvr>
                                        <p:cTn id="17" dur="500"/>
                                        <p:tgtEl>
                                          <p:spTgt spid="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2750587"/>
            <a:ext cx="4670071" cy="2626915"/>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Fair elections</a:t>
            </a:r>
            <a:endParaRPr lang="en-AU" dirty="0">
              <a:ea typeface="Tahoma" panose="020B0604030504040204" pitchFamily="34" charset="0"/>
              <a:cs typeface="Tahoma" panose="020B0604030504040204" pitchFamily="34" charset="0"/>
            </a:endParaRPr>
          </a:p>
        </p:txBody>
      </p:sp>
      <p:sp>
        <p:nvSpPr>
          <p:cNvPr id="23" name="TextBox 22"/>
          <p:cNvSpPr txBox="1"/>
          <p:nvPr/>
        </p:nvSpPr>
        <p:spPr>
          <a:xfrm>
            <a:off x="457200" y="1394773"/>
            <a:ext cx="8229600" cy="523220"/>
          </a:xfrm>
          <a:prstGeom prst="rect">
            <a:avLst/>
          </a:prstGeom>
          <a:noFill/>
        </p:spPr>
        <p:txBody>
          <a:bodyPr wrap="square" rtlCol="0">
            <a:spAutoFit/>
          </a:bodyPr>
          <a:lstStyle/>
          <a:p>
            <a:pPr algn="ctr"/>
            <a:endParaRPr lang="en-AU" sz="2800" dirty="0">
              <a:solidFill>
                <a:srgbClr val="0065BD"/>
              </a:solidFill>
              <a:ea typeface="Tahoma" panose="020B0604030504040204" pitchFamily="34" charset="0"/>
              <a:cs typeface="Tahoma" panose="020B0604030504040204" pitchFamily="34" charset="0"/>
            </a:endParaRPr>
          </a:p>
        </p:txBody>
      </p:sp>
      <p:sp>
        <p:nvSpPr>
          <p:cNvPr id="24" name="TextBox 23"/>
          <p:cNvSpPr txBox="1"/>
          <p:nvPr/>
        </p:nvSpPr>
        <p:spPr>
          <a:xfrm>
            <a:off x="408602" y="1504744"/>
            <a:ext cx="8053564" cy="3785652"/>
          </a:xfrm>
          <a:prstGeom prst="rect">
            <a:avLst/>
          </a:prstGeom>
          <a:noFill/>
        </p:spPr>
        <p:txBody>
          <a:bodyPr wrap="square" rtlCol="0">
            <a:spAutoFit/>
          </a:bodyPr>
          <a:lstStyle/>
          <a:p>
            <a:pPr marL="285750" indent="-285750">
              <a:buFont typeface="Arial" panose="020B0604020202020204" pitchFamily="34" charset="0"/>
              <a:buChar char="•"/>
            </a:pPr>
            <a:r>
              <a:rPr lang="en-AU" sz="2400" dirty="0" smtClean="0"/>
              <a:t>Everyone has one vote, and all votes are treated equally</a:t>
            </a:r>
          </a:p>
          <a:p>
            <a:pPr marL="285750" indent="-285750">
              <a:buFont typeface="Arial" panose="020B0604020202020204" pitchFamily="34" charset="0"/>
              <a:buChar char="•"/>
            </a:pPr>
            <a:r>
              <a:rPr lang="en-AU" sz="2400" dirty="0"/>
              <a:t>All candidates </a:t>
            </a:r>
            <a:r>
              <a:rPr lang="en-AU" sz="2400" dirty="0" smtClean="0"/>
              <a:t>are treated equally</a:t>
            </a:r>
          </a:p>
          <a:p>
            <a:pPr marL="285750" indent="-285750">
              <a:buFont typeface="Arial" panose="020B0604020202020204" pitchFamily="34" charset="0"/>
              <a:buChar char="•"/>
            </a:pPr>
            <a:r>
              <a:rPr lang="en-AU" sz="2400" dirty="0"/>
              <a:t>There are laws and regulations to ensure there is no cheating in </a:t>
            </a:r>
            <a:r>
              <a:rPr lang="en-AU" sz="2400" dirty="0" smtClean="0"/>
              <a:t>elections:</a:t>
            </a:r>
            <a:endParaRPr lang="en-AU" sz="2400" dirty="0"/>
          </a:p>
          <a:p>
            <a:pPr marL="285750" indent="-285750">
              <a:buFont typeface="Arial" panose="020B0604020202020204" pitchFamily="34" charset="0"/>
              <a:buChar char="•"/>
            </a:pPr>
            <a:r>
              <a:rPr lang="en-AU" sz="2400" i="1" dirty="0" smtClean="0"/>
              <a:t>Electoral Act</a:t>
            </a:r>
          </a:p>
          <a:p>
            <a:pPr marL="285750" indent="-285750">
              <a:buFont typeface="Arial" panose="020B0604020202020204" pitchFamily="34" charset="0"/>
              <a:buChar char="•"/>
            </a:pPr>
            <a:r>
              <a:rPr lang="en-AU" sz="2400" dirty="0" smtClean="0"/>
              <a:t>Electoral Regulations </a:t>
            </a:r>
          </a:p>
          <a:p>
            <a:pPr marL="285750" indent="-285750">
              <a:buFont typeface="Arial" panose="020B0604020202020204" pitchFamily="34" charset="0"/>
              <a:buChar char="•"/>
            </a:pPr>
            <a:r>
              <a:rPr lang="en-AU" sz="2400" i="1" dirty="0" smtClean="0"/>
              <a:t>Local Government Act </a:t>
            </a:r>
            <a:r>
              <a:rPr lang="en-AU" sz="2400" dirty="0" smtClean="0"/>
              <a:t>(c8) </a:t>
            </a:r>
          </a:p>
          <a:p>
            <a:pPr marL="285750" indent="-285750">
              <a:buFont typeface="Arial" panose="020B0604020202020204" pitchFamily="34" charset="0"/>
              <a:buChar char="•"/>
            </a:pPr>
            <a:r>
              <a:rPr lang="en-AU" sz="2400" dirty="0" smtClean="0"/>
              <a:t>Local Government </a:t>
            </a:r>
            <a:br>
              <a:rPr lang="en-AU" sz="2400" dirty="0" smtClean="0"/>
            </a:br>
            <a:r>
              <a:rPr lang="en-AU" sz="2400" dirty="0" smtClean="0"/>
              <a:t>(Electoral) Regulations</a:t>
            </a:r>
          </a:p>
          <a:p>
            <a:pPr marL="285750" indent="-285750">
              <a:buFont typeface="Arial" panose="020B0604020202020204" pitchFamily="34" charset="0"/>
              <a:buChar char="•"/>
            </a:pPr>
            <a:endParaRPr lang="en-AU" sz="2400" dirty="0"/>
          </a:p>
        </p:txBody>
      </p:sp>
    </p:spTree>
    <p:extLst>
      <p:ext uri="{BB962C8B-B14F-4D97-AF65-F5344CB8AC3E}">
        <p14:creationId xmlns:p14="http://schemas.microsoft.com/office/powerpoint/2010/main" val="739175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fade">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fade">
                                      <p:cBhvr>
                                        <p:cTn id="22" dur="500"/>
                                        <p:tgtEl>
                                          <p:spTgt spid="24">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xEl>
                                              <p:pRg st="4" end="4"/>
                                            </p:txEl>
                                          </p:spTgt>
                                        </p:tgtEl>
                                        <p:attrNameLst>
                                          <p:attrName>style.visibility</p:attrName>
                                        </p:attrNameLst>
                                      </p:cBhvr>
                                      <p:to>
                                        <p:strVal val="visible"/>
                                      </p:to>
                                    </p:set>
                                    <p:animEffect transition="in" filter="fade">
                                      <p:cBhvr>
                                        <p:cTn id="25" dur="500"/>
                                        <p:tgtEl>
                                          <p:spTgt spid="24">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xEl>
                                              <p:pRg st="5" end="5"/>
                                            </p:txEl>
                                          </p:spTgt>
                                        </p:tgtEl>
                                        <p:attrNameLst>
                                          <p:attrName>style.visibility</p:attrName>
                                        </p:attrNameLst>
                                      </p:cBhvr>
                                      <p:to>
                                        <p:strVal val="visible"/>
                                      </p:to>
                                    </p:set>
                                    <p:animEffect transition="in" filter="fade">
                                      <p:cBhvr>
                                        <p:cTn id="28" dur="500"/>
                                        <p:tgtEl>
                                          <p:spTgt spid="24">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xEl>
                                              <p:pRg st="6" end="6"/>
                                            </p:txEl>
                                          </p:spTgt>
                                        </p:tgtEl>
                                        <p:attrNameLst>
                                          <p:attrName>style.visibility</p:attrName>
                                        </p:attrNameLst>
                                      </p:cBhvr>
                                      <p:to>
                                        <p:strVal val="visible"/>
                                      </p:to>
                                    </p:set>
                                    <p:animEffect transition="in" filter="fade">
                                      <p:cBhvr>
                                        <p:cTn id="31" dur="500"/>
                                        <p:tgtEl>
                                          <p:spTgt spid="24">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Free elections</a:t>
            </a:r>
            <a:endParaRPr lang="en-AU" dirty="0">
              <a:ea typeface="Tahoma" panose="020B0604030504040204" pitchFamily="34" charset="0"/>
              <a:cs typeface="Tahoma" panose="020B0604030504040204" pitchFamily="34" charset="0"/>
            </a:endParaRPr>
          </a:p>
        </p:txBody>
      </p:sp>
      <p:sp>
        <p:nvSpPr>
          <p:cNvPr id="22" name="TextBox 21"/>
          <p:cNvSpPr txBox="1"/>
          <p:nvPr/>
        </p:nvSpPr>
        <p:spPr>
          <a:xfrm>
            <a:off x="457200" y="1394773"/>
            <a:ext cx="8229600" cy="954107"/>
          </a:xfrm>
          <a:prstGeom prst="rect">
            <a:avLst/>
          </a:prstGeom>
          <a:noFill/>
        </p:spPr>
        <p:txBody>
          <a:bodyPr wrap="square" rtlCol="0">
            <a:spAutoFit/>
          </a:bodyPr>
          <a:lstStyle/>
          <a:p>
            <a:pPr algn="ctr"/>
            <a:r>
              <a:rPr lang="en-AU" sz="2800" b="1" dirty="0" smtClean="0">
                <a:solidFill>
                  <a:srgbClr val="4285F4"/>
                </a:solidFill>
                <a:ea typeface="Tahoma" panose="020B0604030504040204" pitchFamily="34" charset="0"/>
                <a:cs typeface="Tahoma" panose="020B0604030504040204" pitchFamily="34" charset="0"/>
              </a:rPr>
              <a:t>Voters are free to choose whoever they want without fear of intimidation</a:t>
            </a:r>
            <a:endParaRPr lang="en-AU" sz="2800" b="1" dirty="0">
              <a:solidFill>
                <a:srgbClr val="4285F4"/>
              </a:solidFill>
              <a:ea typeface="Tahoma" panose="020B0604030504040204" pitchFamily="34" charset="0"/>
              <a:cs typeface="Tahoma" panose="020B0604030504040204" pitchFamily="34" charset="0"/>
            </a:endParaRPr>
          </a:p>
        </p:txBody>
      </p:sp>
      <p:sp>
        <p:nvSpPr>
          <p:cNvPr id="23" name="TextBox 22"/>
          <p:cNvSpPr txBox="1"/>
          <p:nvPr/>
        </p:nvSpPr>
        <p:spPr>
          <a:xfrm>
            <a:off x="4067944" y="3141840"/>
            <a:ext cx="6264696" cy="1569660"/>
          </a:xfrm>
          <a:prstGeom prst="rect">
            <a:avLst/>
          </a:prstGeom>
          <a:noFill/>
        </p:spPr>
        <p:txBody>
          <a:bodyPr wrap="square" rtlCol="0">
            <a:spAutoFit/>
          </a:bodyPr>
          <a:lstStyle/>
          <a:p>
            <a:pPr marL="285750" indent="-285750">
              <a:buFont typeface="Arial" panose="020B0604020202020204" pitchFamily="34" charset="0"/>
              <a:buChar char="•"/>
            </a:pPr>
            <a:r>
              <a:rPr lang="en-AU" sz="2400" dirty="0" smtClean="0"/>
              <a:t>Protections for voters</a:t>
            </a:r>
          </a:p>
          <a:p>
            <a:pPr marL="285750" indent="-285750">
              <a:buFont typeface="Arial" panose="020B0604020202020204" pitchFamily="34" charset="0"/>
              <a:buChar char="•"/>
            </a:pPr>
            <a:r>
              <a:rPr lang="en-AU" sz="2400" dirty="0" smtClean="0"/>
              <a:t>Secret ballot</a:t>
            </a:r>
          </a:p>
          <a:p>
            <a:pPr marL="285750" indent="-285750">
              <a:buFont typeface="Arial" panose="020B0604020202020204" pitchFamily="34" charset="0"/>
              <a:buChar char="•"/>
            </a:pPr>
            <a:r>
              <a:rPr lang="en-AU" sz="2400" dirty="0" smtClean="0"/>
              <a:t>Challenging for electronic voting</a:t>
            </a:r>
          </a:p>
          <a:p>
            <a:pPr marL="285750" indent="-285750">
              <a:buFont typeface="Arial" panose="020B0604020202020204" pitchFamily="34" charset="0"/>
              <a:buChar char="•"/>
            </a:pPr>
            <a:endParaRPr lang="en-AU" sz="2400" dirty="0"/>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207" y="2959064"/>
            <a:ext cx="3546087" cy="2479865"/>
          </a:xfrm>
          <a:prstGeom prst="rect">
            <a:avLst/>
          </a:prstGeom>
        </p:spPr>
      </p:pic>
    </p:spTree>
    <p:extLst>
      <p:ext uri="{BB962C8B-B14F-4D97-AF65-F5344CB8AC3E}">
        <p14:creationId xmlns:p14="http://schemas.microsoft.com/office/powerpoint/2010/main" val="2283834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fade">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fade">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2" name="Text Box 5"/>
          <p:cNvSpPr txBox="1">
            <a:spLocks noChangeArrowheads="1"/>
          </p:cNvSpPr>
          <p:nvPr/>
        </p:nvSpPr>
        <p:spPr bwMode="auto">
          <a:xfrm>
            <a:off x="518163" y="1691618"/>
            <a:ext cx="7696200"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65175" indent="-765175">
              <a:defRPr>
                <a:solidFill>
                  <a:schemeClr val="tx1"/>
                </a:solidFill>
                <a:latin typeface="Arial" panose="020B0604020202020204" pitchFamily="34" charset="0"/>
              </a:defRPr>
            </a:lvl1pPr>
            <a:lvl2pPr marL="955675">
              <a:defRPr>
                <a:solidFill>
                  <a:schemeClr val="tx1"/>
                </a:solidFill>
                <a:latin typeface="Arial" panose="020B0604020202020204" pitchFamily="34" charset="0"/>
              </a:defRPr>
            </a:lvl2pPr>
            <a:lvl3pPr marL="1146175">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buClr>
                <a:srgbClr val="990033"/>
              </a:buClr>
              <a:buFont typeface="Wingdings" panose="05000000000000000000" pitchFamily="2" charset="2"/>
              <a:buChar char="§"/>
            </a:pPr>
            <a:r>
              <a:rPr lang="en-AU" altLang="en-US" sz="3600" dirty="0">
                <a:latin typeface="+mn-lt"/>
              </a:rPr>
              <a:t>First </a:t>
            </a:r>
            <a:r>
              <a:rPr lang="en-AU" altLang="en-US" sz="3600" dirty="0" smtClean="0">
                <a:latin typeface="+mn-lt"/>
              </a:rPr>
              <a:t>past </a:t>
            </a:r>
            <a:r>
              <a:rPr lang="en-AU" altLang="en-US" sz="3600" dirty="0">
                <a:latin typeface="+mn-lt"/>
              </a:rPr>
              <a:t>the p</a:t>
            </a:r>
            <a:r>
              <a:rPr lang="en-AU" altLang="en-US" sz="3600" dirty="0" smtClean="0">
                <a:latin typeface="+mn-lt"/>
              </a:rPr>
              <a:t>ost </a:t>
            </a:r>
          </a:p>
          <a:p>
            <a:pPr marL="0" indent="0" eaLnBrk="0" hangingPunct="0">
              <a:buClr>
                <a:srgbClr val="990033"/>
              </a:buClr>
            </a:pPr>
            <a:endParaRPr lang="en-AU" altLang="en-US" sz="3600" dirty="0" smtClean="0">
              <a:latin typeface="+mn-lt"/>
            </a:endParaRPr>
          </a:p>
          <a:p>
            <a:pPr eaLnBrk="0" hangingPunct="0">
              <a:buClr>
                <a:srgbClr val="990033"/>
              </a:buClr>
              <a:buFont typeface="Wingdings" panose="05000000000000000000" pitchFamily="2" charset="2"/>
              <a:buChar char="§"/>
            </a:pPr>
            <a:r>
              <a:rPr lang="en-AU" altLang="en-US" sz="3600" dirty="0" smtClean="0">
                <a:latin typeface="+mn-lt"/>
              </a:rPr>
              <a:t>Preferential</a:t>
            </a:r>
          </a:p>
          <a:p>
            <a:pPr marL="0" indent="0" eaLnBrk="0" hangingPunct="0">
              <a:buClr>
                <a:srgbClr val="990033"/>
              </a:buClr>
            </a:pPr>
            <a:endParaRPr lang="en-AU" altLang="en-US" sz="3600" dirty="0">
              <a:latin typeface="+mn-lt"/>
            </a:endParaRPr>
          </a:p>
          <a:p>
            <a:pPr eaLnBrk="0" hangingPunct="0">
              <a:buClr>
                <a:srgbClr val="990033"/>
              </a:buClr>
              <a:buFont typeface="Wingdings" panose="05000000000000000000" pitchFamily="2" charset="2"/>
              <a:buChar char="§"/>
            </a:pPr>
            <a:r>
              <a:rPr lang="en-AU" altLang="en-US" sz="3600" dirty="0" smtClean="0">
                <a:latin typeface="+mn-lt"/>
              </a:rPr>
              <a:t>Proportional</a:t>
            </a:r>
            <a:br>
              <a:rPr lang="en-AU" altLang="en-US" sz="3600" dirty="0" smtClean="0">
                <a:latin typeface="+mn-lt"/>
              </a:rPr>
            </a:br>
            <a:r>
              <a:rPr lang="en-AU" altLang="en-US" sz="3600" dirty="0" smtClean="0">
                <a:latin typeface="+mn-lt"/>
              </a:rPr>
              <a:t>representation</a:t>
            </a:r>
            <a:endParaRPr lang="en-AU" altLang="en-US" sz="3600" dirty="0">
              <a:latin typeface="+mn-lt"/>
            </a:endParaRPr>
          </a:p>
          <a:p>
            <a:pPr eaLnBrk="0" hangingPunct="0">
              <a:buClr>
                <a:srgbClr val="990033"/>
              </a:buClr>
              <a:buFont typeface="Wingdings" panose="05000000000000000000" pitchFamily="2" charset="2"/>
              <a:buChar char="§"/>
            </a:pPr>
            <a:endParaRPr lang="en-AU" altLang="en-US" sz="3200" b="1" dirty="0">
              <a:latin typeface="Arial Unicode MS" panose="020B0604020202020204" pitchFamily="34" charset="-128"/>
            </a:endParaRPr>
          </a:p>
          <a:p>
            <a:pPr eaLnBrk="0" hangingPunct="0">
              <a:buClr>
                <a:srgbClr val="990033"/>
              </a:buClr>
              <a:buFont typeface="Wingdings" panose="05000000000000000000" pitchFamily="2" charset="2"/>
              <a:buChar char="§"/>
            </a:pPr>
            <a:endParaRPr lang="en-AU" altLang="en-US" sz="200" dirty="0">
              <a:solidFill>
                <a:schemeClr val="accent2"/>
              </a:solidFill>
              <a:latin typeface="Arial Unicode MS" panose="020B0604020202020204" pitchFamily="34" charset="-128"/>
            </a:endParaRPr>
          </a:p>
        </p:txBody>
      </p:sp>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a typeface="Tahoma" panose="020B0604030504040204" pitchFamily="34" charset="0"/>
                <a:cs typeface="Tahoma" panose="020B0604030504040204" pitchFamily="34" charset="0"/>
              </a:rPr>
              <a:t>Voting systems</a:t>
            </a:r>
            <a:endParaRPr lang="en-AU" dirty="0">
              <a:ea typeface="Tahoma" panose="020B0604030504040204" pitchFamily="34" charset="0"/>
              <a:cs typeface="Tahoma" panose="020B0604030504040204" pitchFamily="34" charset="0"/>
            </a:endParaRPr>
          </a:p>
        </p:txBody>
      </p:sp>
      <p:grpSp>
        <p:nvGrpSpPr>
          <p:cNvPr id="23" name="Group 22"/>
          <p:cNvGrpSpPr/>
          <p:nvPr/>
        </p:nvGrpSpPr>
        <p:grpSpPr>
          <a:xfrm>
            <a:off x="4427984" y="1297337"/>
            <a:ext cx="4513427" cy="4420927"/>
            <a:chOff x="4427984" y="1297337"/>
            <a:chExt cx="4513427" cy="4420927"/>
          </a:xfrm>
        </p:grpSpPr>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l="63387" t="32275" b="18501"/>
            <a:stretch/>
          </p:blipFill>
          <p:spPr>
            <a:xfrm>
              <a:off x="6134171" y="1297337"/>
              <a:ext cx="2807240" cy="2830628"/>
            </a:xfrm>
            <a:prstGeom prst="rect">
              <a:avLst/>
            </a:prstGeom>
            <a:ln w="31750">
              <a:solidFill>
                <a:srgbClr val="BC4639"/>
              </a:solidFill>
            </a:ln>
            <a:effectLst>
              <a:outerShdw blurRad="50800" dist="38100" dir="2700000" algn="tl" rotWithShape="0">
                <a:prstClr val="black">
                  <a:alpha val="40000"/>
                </a:prstClr>
              </a:outerShdw>
            </a:effectLst>
          </p:spPr>
        </p:pic>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t="7488" r="5348"/>
            <a:stretch/>
          </p:blipFill>
          <p:spPr>
            <a:xfrm>
              <a:off x="4427984" y="3829030"/>
              <a:ext cx="2577250" cy="1889234"/>
            </a:xfrm>
            <a:prstGeom prst="rect">
              <a:avLst/>
            </a:prstGeom>
            <a:ln w="31750">
              <a:solidFill>
                <a:srgbClr val="BC4639"/>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991625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rPr>
              <a:t>Democracy definition</a:t>
            </a:r>
            <a:endParaRPr lang="en-AU" dirty="0">
              <a:latin typeface="+mn-lt"/>
            </a:endParaRPr>
          </a:p>
        </p:txBody>
      </p:sp>
      <p:grpSp>
        <p:nvGrpSpPr>
          <p:cNvPr id="22" name="Group 21"/>
          <p:cNvGrpSpPr/>
          <p:nvPr/>
        </p:nvGrpSpPr>
        <p:grpSpPr>
          <a:xfrm>
            <a:off x="1141388" y="3640922"/>
            <a:ext cx="6708911" cy="2136708"/>
            <a:chOff x="959433" y="3524540"/>
            <a:chExt cx="6919667" cy="2205565"/>
          </a:xfrm>
          <a:effectLst>
            <a:outerShdw blurRad="50800" dist="38100" dir="2700000" algn="tl" rotWithShape="0">
              <a:prstClr val="black">
                <a:alpha val="40000"/>
              </a:prstClr>
            </a:outerShdw>
          </a:effectLst>
        </p:grpSpPr>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433" y="3534085"/>
              <a:ext cx="3617416" cy="2196020"/>
            </a:xfrm>
            <a:prstGeom prst="rect">
              <a:avLst/>
            </a:prstGeom>
            <a:noFill/>
            <a:ln w="31750">
              <a:solidFill>
                <a:srgbClr val="BC4639"/>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3456" y="3524540"/>
              <a:ext cx="3095644" cy="2205565"/>
            </a:xfrm>
            <a:prstGeom prst="rect">
              <a:avLst/>
            </a:prstGeom>
            <a:noFill/>
            <a:ln w="31750">
              <a:solidFill>
                <a:srgbClr val="BC4639"/>
              </a:solidFill>
              <a:miter lim="800000"/>
              <a:headEnd/>
              <a:tailEnd/>
            </a:ln>
            <a:extLst>
              <a:ext uri="{909E8E84-426E-40DD-AFC4-6F175D3DCCD1}">
                <a14:hiddenFill xmlns:a14="http://schemas.microsoft.com/office/drawing/2010/main">
                  <a:solidFill>
                    <a:schemeClr val="accent1"/>
                  </a:solidFill>
                </a14:hiddenFill>
              </a:ext>
            </a:extLst>
          </p:spPr>
        </p:pic>
      </p:grpSp>
      <p:sp>
        <p:nvSpPr>
          <p:cNvPr id="25" name="TextBox 24"/>
          <p:cNvSpPr txBox="1"/>
          <p:nvPr/>
        </p:nvSpPr>
        <p:spPr>
          <a:xfrm>
            <a:off x="825744" y="1340477"/>
            <a:ext cx="7416824" cy="1077218"/>
          </a:xfrm>
          <a:prstGeom prst="rect">
            <a:avLst/>
          </a:prstGeom>
          <a:noFill/>
        </p:spPr>
        <p:txBody>
          <a:bodyPr wrap="square" rtlCol="0">
            <a:spAutoFit/>
          </a:bodyPr>
          <a:lstStyle/>
          <a:p>
            <a:pPr algn="ctr"/>
            <a:r>
              <a:rPr lang="en-AU" sz="3200" b="1" dirty="0" smtClean="0">
                <a:solidFill>
                  <a:srgbClr val="00B0F0"/>
                </a:solidFill>
              </a:rPr>
              <a:t>Government by the people, or by their elected representatives</a:t>
            </a:r>
            <a:endParaRPr lang="en-AU" sz="3200" b="1" dirty="0">
              <a:solidFill>
                <a:srgbClr val="00B0F0"/>
              </a:solidFill>
            </a:endParaRPr>
          </a:p>
        </p:txBody>
      </p:sp>
      <p:sp>
        <p:nvSpPr>
          <p:cNvPr id="26" name="TextBox 25"/>
          <p:cNvSpPr txBox="1"/>
          <p:nvPr/>
        </p:nvSpPr>
        <p:spPr>
          <a:xfrm>
            <a:off x="825744" y="2479061"/>
            <a:ext cx="7416824" cy="954107"/>
          </a:xfrm>
          <a:prstGeom prst="rect">
            <a:avLst/>
          </a:prstGeom>
          <a:noFill/>
        </p:spPr>
        <p:txBody>
          <a:bodyPr wrap="square" rtlCol="0">
            <a:spAutoFit/>
          </a:bodyPr>
          <a:lstStyle/>
          <a:p>
            <a:r>
              <a:rPr lang="en-AU" sz="2800" b="1" dirty="0" smtClean="0"/>
              <a:t>“Government of the people, by the people, for the people”		</a:t>
            </a:r>
            <a:endParaRPr lang="en-AU" sz="1200" b="1" dirty="0"/>
          </a:p>
        </p:txBody>
      </p:sp>
      <p:sp>
        <p:nvSpPr>
          <p:cNvPr id="27" name="TextBox 26"/>
          <p:cNvSpPr txBox="1"/>
          <p:nvPr/>
        </p:nvSpPr>
        <p:spPr>
          <a:xfrm>
            <a:off x="2921371" y="3034460"/>
            <a:ext cx="2160240" cy="553998"/>
          </a:xfrm>
          <a:prstGeom prst="rect">
            <a:avLst/>
          </a:prstGeom>
          <a:noFill/>
        </p:spPr>
        <p:txBody>
          <a:bodyPr wrap="square" rtlCol="0">
            <a:spAutoFit/>
          </a:bodyPr>
          <a:lstStyle/>
          <a:p>
            <a:r>
              <a:rPr lang="en-AU" sz="1200" b="1" dirty="0"/>
              <a:t>- Abraham Lincoln</a:t>
            </a:r>
          </a:p>
          <a:p>
            <a:endParaRPr lang="en-AU" dirty="0"/>
          </a:p>
        </p:txBody>
      </p:sp>
    </p:spTree>
    <p:extLst>
      <p:ext uri="{BB962C8B-B14F-4D97-AF65-F5344CB8AC3E}">
        <p14:creationId xmlns:p14="http://schemas.microsoft.com/office/powerpoint/2010/main" val="3007823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4" y="3859079"/>
            <a:ext cx="2810110" cy="1665994"/>
          </a:xfrm>
          <a:prstGeom prst="rect">
            <a:avLst/>
          </a:prstGeom>
          <a:ln w="31750">
            <a:solidFill>
              <a:srgbClr val="BC4639"/>
            </a:solidFill>
          </a:ln>
          <a:effectLst>
            <a:outerShdw blurRad="50800" dist="38100" dir="2700000" algn="tl" rotWithShape="0">
              <a:prstClr val="black">
                <a:alpha val="40000"/>
              </a:prstClr>
            </a:outerShdw>
          </a:effectLst>
        </p:spPr>
      </p:pic>
      <p:sp>
        <p:nvSpPr>
          <p:cNvPr id="16" name="Title 1"/>
          <p:cNvSpPr txBox="1">
            <a:spLocks/>
          </p:cNvSpPr>
          <p:nvPr/>
        </p:nvSpPr>
        <p:spPr>
          <a:xfrm>
            <a:off x="539552" y="24652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First past the post</a:t>
            </a:r>
            <a:endParaRPr lang="en-AU" dirty="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8104" y="1556792"/>
            <a:ext cx="2810110" cy="1973553"/>
          </a:xfrm>
          <a:prstGeom prst="rect">
            <a:avLst/>
          </a:prstGeom>
          <a:ln w="31750">
            <a:solidFill>
              <a:srgbClr val="BC4639"/>
            </a:solidFill>
          </a:ln>
          <a:effectLst>
            <a:outerShdw blurRad="50800" dist="38100" dir="2700000" algn="tl" rotWithShape="0">
              <a:prstClr val="black">
                <a:alpha val="40000"/>
              </a:prstClr>
            </a:outerShdw>
          </a:effectLst>
        </p:spPr>
      </p:pic>
      <p:sp>
        <p:nvSpPr>
          <p:cNvPr id="24" name="TextBox 23"/>
          <p:cNvSpPr txBox="1"/>
          <p:nvPr/>
        </p:nvSpPr>
        <p:spPr>
          <a:xfrm>
            <a:off x="539552" y="1478139"/>
            <a:ext cx="4320480" cy="4955203"/>
          </a:xfrm>
          <a:prstGeom prst="rect">
            <a:avLst/>
          </a:prstGeom>
          <a:noFill/>
        </p:spPr>
        <p:txBody>
          <a:bodyPr wrap="square" rtlCol="0">
            <a:spAutoFit/>
          </a:bodyPr>
          <a:lstStyle/>
          <a:p>
            <a:pPr marL="285750" indent="-285750">
              <a:buFont typeface="Arial" panose="020B0604020202020204" pitchFamily="34" charset="0"/>
              <a:buChar char="•"/>
            </a:pPr>
            <a:r>
              <a:rPr lang="en-AU" sz="2000" dirty="0" smtClean="0"/>
              <a:t>Voters just have to mark the ballot paper once, next to the candidate of their choice. </a:t>
            </a:r>
          </a:p>
          <a:p>
            <a:endParaRPr lang="en-AU" sz="2000" dirty="0" smtClean="0"/>
          </a:p>
          <a:p>
            <a:pPr marL="285750" indent="-285750">
              <a:buFont typeface="Arial" panose="020B0604020202020204" pitchFamily="34" charset="0"/>
              <a:buChar char="•"/>
            </a:pPr>
            <a:r>
              <a:rPr lang="en-AU" sz="2000" dirty="0" smtClean="0"/>
              <a:t>The candidate with the most votes wins.</a:t>
            </a:r>
          </a:p>
          <a:p>
            <a:endParaRPr lang="en-AU" sz="2000" dirty="0" smtClean="0"/>
          </a:p>
          <a:p>
            <a:pPr marL="285750" indent="-285750">
              <a:buFont typeface="Arial" panose="020B0604020202020204" pitchFamily="34" charset="0"/>
              <a:buChar char="•"/>
            </a:pPr>
            <a:r>
              <a:rPr lang="en-AU" sz="2000" dirty="0" smtClean="0"/>
              <a:t>Used for government elections in almost one third of all countries including Canada, UK, India, Indonesia and the USA.</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smtClean="0"/>
              <a:t>First past the post is no longer used in Australia (replaced in 1918).</a:t>
            </a:r>
          </a:p>
          <a:p>
            <a:endParaRPr lang="en-AU" dirty="0" smtClean="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3609574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fade">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fade">
                                      <p:cBhvr>
                                        <p:cTn id="17" dur="500"/>
                                        <p:tgtEl>
                                          <p:spTgt spid="2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6" end="6"/>
                                            </p:txEl>
                                          </p:spTgt>
                                        </p:tgtEl>
                                        <p:attrNameLst>
                                          <p:attrName>style.visibility</p:attrName>
                                        </p:attrNameLst>
                                      </p:cBhvr>
                                      <p:to>
                                        <p:strVal val="visible"/>
                                      </p:to>
                                    </p:set>
                                    <p:animEffect transition="in" filter="fade">
                                      <p:cBhvr>
                                        <p:cTn id="22"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0959" y="1589797"/>
            <a:ext cx="2933215" cy="4149080"/>
          </a:xfrm>
          <a:prstGeom prst="rect">
            <a:avLst/>
          </a:prstGeom>
          <a:ln w="31750">
            <a:solidFill>
              <a:srgbClr val="BC4639"/>
            </a:solidFill>
          </a:ln>
          <a:effectLst>
            <a:outerShdw blurRad="50800" dist="38100" dir="2700000" algn="tl" rotWithShape="0">
              <a:prstClr val="black">
                <a:alpha val="40000"/>
              </a:prstClr>
            </a:outerShdw>
          </a:effectLst>
        </p:spPr>
      </p:pic>
      <p:sp>
        <p:nvSpPr>
          <p:cNvPr id="16" name="Title 1"/>
          <p:cNvSpPr txBox="1">
            <a:spLocks/>
          </p:cNvSpPr>
          <p:nvPr/>
        </p:nvSpPr>
        <p:spPr>
          <a:xfrm>
            <a:off x="539552" y="24652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Full preferential voting</a:t>
            </a:r>
            <a:endParaRPr lang="en-AU" dirty="0">
              <a:ea typeface="Tahoma" panose="020B0604030504040204" pitchFamily="34" charset="0"/>
              <a:cs typeface="Tahoma" panose="020B0604030504040204" pitchFamily="34" charset="0"/>
            </a:endParaRPr>
          </a:p>
        </p:txBody>
      </p:sp>
      <p:sp>
        <p:nvSpPr>
          <p:cNvPr id="23" name="TextBox 22"/>
          <p:cNvSpPr txBox="1"/>
          <p:nvPr/>
        </p:nvSpPr>
        <p:spPr>
          <a:xfrm>
            <a:off x="539944" y="1532954"/>
            <a:ext cx="4536504" cy="4093428"/>
          </a:xfrm>
          <a:prstGeom prst="rect">
            <a:avLst/>
          </a:prstGeom>
          <a:noFill/>
        </p:spPr>
        <p:txBody>
          <a:bodyPr wrap="square" rtlCol="0">
            <a:spAutoFit/>
          </a:bodyPr>
          <a:lstStyle/>
          <a:p>
            <a:pPr marL="285750" indent="-285750">
              <a:buFont typeface="Arial" panose="020B0604020202020204" pitchFamily="34" charset="0"/>
              <a:buChar char="•"/>
            </a:pPr>
            <a:r>
              <a:rPr lang="en-AU" sz="2000" b="1" dirty="0" smtClean="0">
                <a:solidFill>
                  <a:srgbClr val="4285F4"/>
                </a:solidFill>
              </a:rPr>
              <a:t>Voters must put a number against every candidate, in the order of their choice, starting with 1. </a:t>
            </a:r>
          </a:p>
          <a:p>
            <a:endParaRPr lang="en-AU" sz="2000" dirty="0" smtClean="0"/>
          </a:p>
          <a:p>
            <a:pPr marL="285750" indent="-285750">
              <a:buFont typeface="Arial" panose="020B0604020202020204" pitchFamily="34" charset="0"/>
              <a:buChar char="•"/>
            </a:pPr>
            <a:r>
              <a:rPr lang="en-AU" sz="2000" dirty="0" smtClean="0"/>
              <a:t>A candidate must get </a:t>
            </a:r>
            <a:r>
              <a:rPr lang="en-AU" sz="2000" b="1" dirty="0" smtClean="0"/>
              <a:t>more than half </a:t>
            </a:r>
            <a:r>
              <a:rPr lang="en-AU" sz="2000" dirty="0" smtClean="0"/>
              <a:t>the total formal votes to win (50% +1).</a:t>
            </a:r>
          </a:p>
          <a:p>
            <a:endParaRPr lang="en-AU" sz="2000" dirty="0" smtClean="0"/>
          </a:p>
          <a:p>
            <a:pPr marL="285750" indent="-285750">
              <a:buFont typeface="Arial" panose="020B0604020202020204" pitchFamily="34" charset="0"/>
              <a:buChar char="•"/>
            </a:pPr>
            <a:r>
              <a:rPr lang="en-AU" sz="2000" dirty="0" smtClean="0"/>
              <a:t>Used for most lower house elections in Australia (except TAS and ACT), and is a distinctly Australian system.</a:t>
            </a:r>
          </a:p>
          <a:p>
            <a:endParaRPr lang="en-AU" sz="2000" dirty="0" smtClean="0"/>
          </a:p>
          <a:p>
            <a:pPr marL="285750" indent="-285750">
              <a:buFont typeface="Arial" panose="020B0604020202020204" pitchFamily="34" charset="0"/>
              <a:buChar char="•"/>
            </a:pPr>
            <a:r>
              <a:rPr lang="en-AU" sz="2000" dirty="0" smtClean="0"/>
              <a:t>NT Legislative Assembly elections use optional preferential voting.</a:t>
            </a:r>
          </a:p>
        </p:txBody>
      </p:sp>
    </p:spTree>
    <p:extLst>
      <p:ext uri="{BB962C8B-B14F-4D97-AF65-F5344CB8AC3E}">
        <p14:creationId xmlns:p14="http://schemas.microsoft.com/office/powerpoint/2010/main" val="1412978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4" end="4"/>
                                            </p:txEl>
                                          </p:spTgt>
                                        </p:tgtEl>
                                        <p:attrNameLst>
                                          <p:attrName>style.visibility</p:attrName>
                                        </p:attrNameLst>
                                      </p:cBhvr>
                                      <p:to>
                                        <p:strVal val="visible"/>
                                      </p:to>
                                    </p:set>
                                    <p:animEffect transition="in" filter="fade">
                                      <p:cBhvr>
                                        <p:cTn id="22" dur="500"/>
                                        <p:tgtEl>
                                          <p:spTgt spid="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6" end="6"/>
                                            </p:txEl>
                                          </p:spTgt>
                                        </p:tgtEl>
                                        <p:attrNameLst>
                                          <p:attrName>style.visibility</p:attrName>
                                        </p:attrNameLst>
                                      </p:cBhvr>
                                      <p:to>
                                        <p:strVal val="visible"/>
                                      </p:to>
                                    </p:set>
                                    <p:animEffect transition="in" filter="fade">
                                      <p:cBhvr>
                                        <p:cTn id="27" dur="500"/>
                                        <p:tgtEl>
                                          <p:spTgt spid="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5" name="Title 1"/>
          <p:cNvSpPr txBox="1">
            <a:spLocks/>
          </p:cNvSpPr>
          <p:nvPr/>
        </p:nvSpPr>
        <p:spPr>
          <a:xfrm>
            <a:off x="539552" y="24652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Proportional representation</a:t>
            </a:r>
            <a:endParaRPr lang="en-AU" dirty="0">
              <a:ea typeface="Tahoma" panose="020B0604030504040204" pitchFamily="34" charset="0"/>
              <a:cs typeface="Tahoma" panose="020B0604030504040204" pitchFamily="34" charset="0"/>
            </a:endParaRPr>
          </a:p>
        </p:txBody>
      </p:sp>
      <p:sp>
        <p:nvSpPr>
          <p:cNvPr id="22" name="TextBox 21"/>
          <p:cNvSpPr txBox="1"/>
          <p:nvPr/>
        </p:nvSpPr>
        <p:spPr>
          <a:xfrm>
            <a:off x="539944" y="1532954"/>
            <a:ext cx="8219852" cy="4616648"/>
          </a:xfrm>
          <a:prstGeom prst="rect">
            <a:avLst/>
          </a:prstGeom>
          <a:noFill/>
        </p:spPr>
        <p:txBody>
          <a:bodyPr wrap="square" rtlCol="0">
            <a:spAutoFit/>
          </a:bodyPr>
          <a:lstStyle/>
          <a:p>
            <a:pPr marL="285750" indent="-285750">
              <a:buFont typeface="Arial" panose="020B0604020202020204" pitchFamily="34" charset="0"/>
              <a:buChar char="•"/>
            </a:pPr>
            <a:r>
              <a:rPr lang="en-AU" sz="2000" dirty="0" smtClean="0"/>
              <a:t>Proportional representation is used for multi-member electorates.</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smtClean="0"/>
              <a:t>Used for the federal senate, most state upper houses and many local government councils.</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smtClean="0"/>
              <a:t>Voters must put a number against every candidate, in the order of their choice, starting with 1 (same as preferential).</a:t>
            </a:r>
          </a:p>
          <a:p>
            <a:endParaRPr lang="en-AU" sz="2000" dirty="0" smtClean="0"/>
          </a:p>
          <a:p>
            <a:pPr marL="285750" indent="-285750">
              <a:buFont typeface="Arial" panose="020B0604020202020204" pitchFamily="34" charset="0"/>
              <a:buChar char="•"/>
            </a:pPr>
            <a:r>
              <a:rPr lang="en-AU" sz="2000" dirty="0" smtClean="0"/>
              <a:t>A candidate must achieve the ‘quota’ (or proportion of formal votes) in order to win one of the positions available.</a:t>
            </a:r>
          </a:p>
          <a:p>
            <a:endParaRPr lang="en-AU" b="1" dirty="0">
              <a:solidFill>
                <a:srgbClr val="0065BD"/>
              </a:solidFill>
            </a:endParaRPr>
          </a:p>
          <a:p>
            <a:pPr marL="285750" indent="-285750">
              <a:buFont typeface="Arial" panose="020B0604020202020204" pitchFamily="34" charset="0"/>
              <a:buChar char="•"/>
            </a:pPr>
            <a:endParaRPr lang="en-AU" sz="2000" dirty="0"/>
          </a:p>
          <a:p>
            <a:endParaRPr lang="en-AU" dirty="0" smtClean="0"/>
          </a:p>
          <a:p>
            <a:endParaRPr lang="en-AU" dirty="0" smtClean="0"/>
          </a:p>
          <a:p>
            <a:pPr marL="285750" indent="-285750">
              <a:buFont typeface="Arial" panose="020B0604020202020204" pitchFamily="34" charset="0"/>
              <a:buChar char="•"/>
            </a:pPr>
            <a:endParaRPr lang="en-AU" dirty="0"/>
          </a:p>
        </p:txBody>
      </p:sp>
      <p:grpSp>
        <p:nvGrpSpPr>
          <p:cNvPr id="23" name="Group 22"/>
          <p:cNvGrpSpPr/>
          <p:nvPr/>
        </p:nvGrpSpPr>
        <p:grpSpPr>
          <a:xfrm>
            <a:off x="611560" y="4856940"/>
            <a:ext cx="7488832" cy="923330"/>
            <a:chOff x="611560" y="4856940"/>
            <a:chExt cx="7488832" cy="923330"/>
          </a:xfrm>
        </p:grpSpPr>
        <p:sp>
          <p:nvSpPr>
            <p:cNvPr id="24" name="TextBox 23"/>
            <p:cNvSpPr txBox="1"/>
            <p:nvPr/>
          </p:nvSpPr>
          <p:spPr>
            <a:xfrm>
              <a:off x="611560" y="4856940"/>
              <a:ext cx="7488832" cy="923330"/>
            </a:xfrm>
            <a:prstGeom prst="rect">
              <a:avLst/>
            </a:prstGeom>
            <a:noFill/>
          </p:spPr>
          <p:txBody>
            <a:bodyPr wrap="square" rtlCol="0">
              <a:spAutoFit/>
            </a:bodyPr>
            <a:lstStyle/>
            <a:p>
              <a:pPr algn="ctr"/>
              <a:r>
                <a:rPr lang="en-AU" b="1" dirty="0" smtClean="0">
                  <a:solidFill>
                    <a:srgbClr val="4285F4"/>
                  </a:solidFill>
                </a:rPr>
                <a:t>     Total number of formal votes</a:t>
              </a:r>
            </a:p>
            <a:p>
              <a:pPr algn="ctr"/>
              <a:r>
                <a:rPr lang="en-AU" b="1" dirty="0" smtClean="0">
                  <a:solidFill>
                    <a:srgbClr val="4285F4"/>
                  </a:solidFill>
                </a:rPr>
                <a:t>Quota =                                                                               + 1</a:t>
              </a:r>
            </a:p>
            <a:p>
              <a:pPr algn="ctr"/>
              <a:r>
                <a:rPr lang="en-AU" b="1" dirty="0" smtClean="0">
                  <a:solidFill>
                    <a:srgbClr val="4285F4"/>
                  </a:solidFill>
                </a:rPr>
                <a:t>         Number of candidates to be elected + 1</a:t>
              </a:r>
              <a:endParaRPr lang="en-AU" b="1" dirty="0">
                <a:solidFill>
                  <a:srgbClr val="4285F4"/>
                </a:solidFill>
              </a:endParaRPr>
            </a:p>
          </p:txBody>
        </p:sp>
        <p:cxnSp>
          <p:nvCxnSpPr>
            <p:cNvPr id="25" name="Straight Connector 24"/>
            <p:cNvCxnSpPr/>
            <p:nvPr/>
          </p:nvCxnSpPr>
          <p:spPr>
            <a:xfrm>
              <a:off x="2699792" y="5373216"/>
              <a:ext cx="3816424" cy="0"/>
            </a:xfrm>
            <a:prstGeom prst="line">
              <a:avLst/>
            </a:prstGeom>
            <a:ln w="34925">
              <a:solidFill>
                <a:srgbClr val="4285F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5492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fade">
                                      <p:cBhvr>
                                        <p:cTn id="12" dur="500"/>
                                        <p:tgtEl>
                                          <p:spTgt spid="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animEffect transition="in" filter="fade">
                                      <p:cBhvr>
                                        <p:cTn id="17" dur="500"/>
                                        <p:tgtEl>
                                          <p:spTgt spid="2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6" end="6"/>
                                            </p:txEl>
                                          </p:spTgt>
                                        </p:tgtEl>
                                        <p:attrNameLst>
                                          <p:attrName>style.visibility</p:attrName>
                                        </p:attrNameLst>
                                      </p:cBhvr>
                                      <p:to>
                                        <p:strVal val="visible"/>
                                      </p:to>
                                    </p:set>
                                    <p:animEffect transition="in" filter="fade">
                                      <p:cBhvr>
                                        <p:cTn id="22" dur="500"/>
                                        <p:tgtEl>
                                          <p:spTgt spid="2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a typeface="Tahoma" panose="020B0604030504040204" pitchFamily="34" charset="0"/>
                <a:cs typeface="Tahoma" panose="020B0604030504040204" pitchFamily="34" charset="0"/>
              </a:rPr>
              <a:t>Counting votes</a:t>
            </a:r>
            <a:endParaRPr lang="en-AU" dirty="0">
              <a:ea typeface="Tahoma" panose="020B0604030504040204" pitchFamily="34" charset="0"/>
              <a:cs typeface="Tahoma" panose="020B0604030504040204" pitchFamily="34" charset="0"/>
            </a:endParaRPr>
          </a:p>
        </p:txBody>
      </p:sp>
      <p:sp>
        <p:nvSpPr>
          <p:cNvPr id="2" name="TextBox 1"/>
          <p:cNvSpPr txBox="1"/>
          <p:nvPr/>
        </p:nvSpPr>
        <p:spPr>
          <a:xfrm>
            <a:off x="755576" y="1403531"/>
            <a:ext cx="7776864" cy="4031873"/>
          </a:xfrm>
          <a:prstGeom prst="rect">
            <a:avLst/>
          </a:prstGeom>
          <a:noFill/>
        </p:spPr>
        <p:txBody>
          <a:bodyPr wrap="square" rtlCol="0">
            <a:spAutoFit/>
          </a:bodyPr>
          <a:lstStyle/>
          <a:p>
            <a:pPr marL="285750" indent="-285750">
              <a:buFont typeface="Arial" panose="020B0604020202020204" pitchFamily="34" charset="0"/>
              <a:buChar char="•"/>
            </a:pPr>
            <a:r>
              <a:rPr lang="en-AU" sz="3200" dirty="0" smtClean="0"/>
              <a:t>Full preferential voting – vote counting activity</a:t>
            </a:r>
          </a:p>
          <a:p>
            <a:pPr marL="285750" indent="-285750">
              <a:buFont typeface="Arial" panose="020B0604020202020204" pitchFamily="34" charset="0"/>
              <a:buChar char="•"/>
            </a:pPr>
            <a:endParaRPr lang="en-AU" sz="3200" dirty="0" smtClean="0"/>
          </a:p>
          <a:p>
            <a:pPr marL="285750" indent="-285750">
              <a:buFont typeface="Arial" panose="020B0604020202020204" pitchFamily="34" charset="0"/>
              <a:buChar char="•"/>
            </a:pPr>
            <a:endParaRPr lang="en-AU" sz="3200" dirty="0"/>
          </a:p>
          <a:p>
            <a:pPr marL="285750" indent="-285750">
              <a:buFont typeface="Arial" panose="020B0604020202020204" pitchFamily="34" charset="0"/>
              <a:buChar char="•"/>
            </a:pPr>
            <a:endParaRPr lang="en-AU" sz="3200" dirty="0" smtClean="0"/>
          </a:p>
          <a:p>
            <a:pPr marL="285750" indent="-285750">
              <a:buFont typeface="Arial" panose="020B0604020202020204" pitchFamily="34" charset="0"/>
              <a:buChar char="•"/>
            </a:pPr>
            <a:endParaRPr lang="en-AU" sz="3200" dirty="0"/>
          </a:p>
          <a:p>
            <a:pPr marL="285750" indent="-285750">
              <a:buFont typeface="Arial" panose="020B0604020202020204" pitchFamily="34" charset="0"/>
              <a:buChar char="•"/>
            </a:pPr>
            <a:r>
              <a:rPr lang="en-AU" sz="3200" dirty="0" smtClean="0"/>
              <a:t>Proportional representation – vote counting activity</a:t>
            </a:r>
            <a:endParaRPr lang="en-AU" sz="32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3330" y="2129657"/>
            <a:ext cx="2966861" cy="2213735"/>
          </a:xfrm>
          <a:prstGeom prst="rect">
            <a:avLst/>
          </a:prstGeom>
        </p:spPr>
      </p:pic>
    </p:spTree>
    <p:extLst>
      <p:ext uri="{BB962C8B-B14F-4D97-AF65-F5344CB8AC3E}">
        <p14:creationId xmlns:p14="http://schemas.microsoft.com/office/powerpoint/2010/main" val="797411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8" name="TextBox 7"/>
          <p:cNvSpPr txBox="1"/>
          <p:nvPr/>
        </p:nvSpPr>
        <p:spPr>
          <a:xfrm>
            <a:off x="179512" y="755993"/>
            <a:ext cx="8856984" cy="584775"/>
          </a:xfrm>
          <a:prstGeom prst="rect">
            <a:avLst/>
          </a:prstGeom>
          <a:noFill/>
        </p:spPr>
        <p:txBody>
          <a:bodyPr wrap="square" rtlCol="0">
            <a:spAutoFit/>
          </a:bodyPr>
          <a:lstStyle/>
          <a:p>
            <a:pPr algn="ctr"/>
            <a:r>
              <a:rPr lang="en-AU" sz="3200" b="1" dirty="0" smtClean="0">
                <a:solidFill>
                  <a:srgbClr val="BC463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Questions?</a:t>
            </a:r>
            <a:endParaRPr lang="en-AU" sz="3200" b="1" dirty="0">
              <a:solidFill>
                <a:srgbClr val="BC463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755576" y="2348880"/>
            <a:ext cx="7879177" cy="1815882"/>
          </a:xfrm>
          <a:prstGeom prst="rect">
            <a:avLst/>
          </a:prstGeom>
          <a:noFill/>
        </p:spPr>
        <p:txBody>
          <a:bodyPr wrap="square" rtlCol="0">
            <a:spAutoFit/>
          </a:bodyPr>
          <a:lstStyle/>
          <a:p>
            <a:pPr algn="ctr">
              <a:spcBef>
                <a:spcPts val="3600"/>
              </a:spcBef>
              <a:spcAft>
                <a:spcPts val="1200"/>
              </a:spcAft>
            </a:pPr>
            <a:r>
              <a:rPr lang="en-AU" sz="2800" dirty="0" smtClean="0">
                <a:solidFill>
                  <a:srgbClr val="5C2018"/>
                </a:solidFill>
                <a:latin typeface="Tahoma" panose="020B0604030504040204" pitchFamily="34" charset="0"/>
                <a:ea typeface="Tahoma" panose="020B0604030504040204" pitchFamily="34" charset="0"/>
                <a:cs typeface="Tahoma" panose="020B0604030504040204" pitchFamily="34" charset="0"/>
              </a:rPr>
              <a:t>For further information </a:t>
            </a:r>
            <a:r>
              <a:rPr lang="en-AU" sz="5400" b="1" dirty="0" smtClean="0">
                <a:solidFill>
                  <a:srgbClr val="5C2018"/>
                </a:solidFill>
                <a:latin typeface="Tahoma" panose="020B0604030504040204" pitchFamily="34" charset="0"/>
                <a:ea typeface="Tahoma" panose="020B0604030504040204" pitchFamily="34" charset="0"/>
                <a:cs typeface="Tahoma" panose="020B0604030504040204" pitchFamily="34" charset="0"/>
              </a:rPr>
              <a:t>ntec.nt.gov.au</a:t>
            </a:r>
            <a:endParaRPr lang="en-AU" sz="7200" b="1" dirty="0" smtClean="0">
              <a:solidFill>
                <a:srgbClr val="5C2018"/>
              </a:solidFill>
              <a:latin typeface="Tahoma" panose="020B0604030504040204" pitchFamily="34" charset="0"/>
              <a:ea typeface="Tahoma" panose="020B0604030504040204" pitchFamily="34" charset="0"/>
              <a:cs typeface="Tahoma" panose="020B0604030504040204" pitchFamily="34" charset="0"/>
            </a:endParaRPr>
          </a:p>
          <a:p>
            <a:pPr algn="ctr">
              <a:spcAft>
                <a:spcPts val="1200"/>
              </a:spcAft>
            </a:pPr>
            <a:endParaRPr lang="en-AU" sz="2000"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p:cNvGrpSpPr/>
          <p:nvPr/>
        </p:nvGrpSpPr>
        <p:grpSpPr>
          <a:xfrm>
            <a:off x="936105" y="4490007"/>
            <a:ext cx="4482461" cy="451517"/>
            <a:chOff x="467545" y="5219023"/>
            <a:chExt cx="4482461" cy="451517"/>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5" y="5219023"/>
              <a:ext cx="432048" cy="432048"/>
            </a:xfrm>
            <a:prstGeom prst="rect">
              <a:avLst/>
            </a:prstGeom>
          </p:spPr>
        </p:pic>
        <p:sp>
          <p:nvSpPr>
            <p:cNvPr id="15" name="TextBox 14"/>
            <p:cNvSpPr txBox="1"/>
            <p:nvPr/>
          </p:nvSpPr>
          <p:spPr>
            <a:xfrm>
              <a:off x="917558" y="5301208"/>
              <a:ext cx="4032448" cy="369332"/>
            </a:xfrm>
            <a:prstGeom prst="rect">
              <a:avLst/>
            </a:prstGeom>
            <a:noFill/>
          </p:spPr>
          <p:txBody>
            <a:bodyPr wrap="square" rtlCol="0">
              <a:spAutoFit/>
            </a:bodyPr>
            <a:lstStyle/>
            <a:p>
              <a:r>
                <a:rPr lang="en-AU" dirty="0" smtClean="0">
                  <a:solidFill>
                    <a:srgbClr val="0065BD"/>
                  </a:solidFill>
                </a:rPr>
                <a:t>Facebook.com/NTElectoralcommission</a:t>
              </a:r>
              <a:endParaRPr lang="en-AU" dirty="0">
                <a:solidFill>
                  <a:srgbClr val="0065BD"/>
                </a:solidFill>
              </a:endParaRPr>
            </a:p>
          </p:txBody>
        </p:sp>
      </p:grpSp>
      <p:grpSp>
        <p:nvGrpSpPr>
          <p:cNvPr id="16" name="Group 15"/>
          <p:cNvGrpSpPr/>
          <p:nvPr/>
        </p:nvGrpSpPr>
        <p:grpSpPr>
          <a:xfrm>
            <a:off x="5801112" y="4437112"/>
            <a:ext cx="3811448" cy="495120"/>
            <a:chOff x="5332552" y="5166128"/>
            <a:chExt cx="3811448" cy="495120"/>
          </a:xfrm>
        </p:grpSpPr>
        <p:pic>
          <p:nvPicPr>
            <p:cNvPr id="17" name="Picture 16"/>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332552" y="5166128"/>
              <a:ext cx="495120" cy="495120"/>
            </a:xfrm>
            <a:prstGeom prst="rect">
              <a:avLst/>
            </a:prstGeom>
          </p:spPr>
        </p:pic>
        <p:sp>
          <p:nvSpPr>
            <p:cNvPr id="18" name="TextBox 17"/>
            <p:cNvSpPr txBox="1"/>
            <p:nvPr/>
          </p:nvSpPr>
          <p:spPr>
            <a:xfrm>
              <a:off x="5827672" y="5291916"/>
              <a:ext cx="3316328" cy="369332"/>
            </a:xfrm>
            <a:prstGeom prst="rect">
              <a:avLst/>
            </a:prstGeom>
            <a:noFill/>
          </p:spPr>
          <p:txBody>
            <a:bodyPr wrap="square" rtlCol="0">
              <a:spAutoFit/>
            </a:bodyPr>
            <a:lstStyle/>
            <a:p>
              <a:r>
                <a:rPr lang="en-AU" dirty="0" smtClean="0">
                  <a:solidFill>
                    <a:srgbClr val="0065BD"/>
                  </a:solidFill>
                </a:rPr>
                <a:t>@NTElecComm</a:t>
              </a:r>
              <a:endParaRPr lang="en-AU" dirty="0">
                <a:solidFill>
                  <a:srgbClr val="0065BD"/>
                </a:solidFill>
              </a:endParaRPr>
            </a:p>
          </p:txBody>
        </p:sp>
      </p:grpSp>
    </p:spTree>
    <p:extLst>
      <p:ext uri="{BB962C8B-B14F-4D97-AF65-F5344CB8AC3E}">
        <p14:creationId xmlns:p14="http://schemas.microsoft.com/office/powerpoint/2010/main" val="67827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827584" y="6072490"/>
            <a:ext cx="50405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smtClean="0">
                <a:ln>
                  <a:noFill/>
                </a:ln>
                <a:solidFill>
                  <a:srgbClr val="BC4639"/>
                </a:solidFill>
                <a:effectLst/>
                <a:uLnTx/>
                <a:uFillTx/>
                <a:latin typeface="Tahoma" panose="020B0604030504040204" pitchFamily="34" charset="0"/>
                <a:ea typeface="Tahoma" panose="020B0604030504040204" pitchFamily="34" charset="0"/>
                <a:cs typeface="Tahoma" panose="020B0604030504040204" pitchFamily="34" charset="0"/>
              </a:rPr>
              <a:t>Northern Territory Electoral Commission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srgbClr val="BC4639"/>
                </a:solidFill>
                <a:effectLst/>
                <a:uLnTx/>
                <a:uFillTx/>
                <a:latin typeface="Tahoma" panose="020B0604030504040204" pitchFamily="34" charset="0"/>
                <a:ea typeface="Tahoma" panose="020B0604030504040204" pitchFamily="34" charset="0"/>
                <a:cs typeface="Tahoma" panose="020B0604030504040204" pitchFamily="34" charset="0"/>
              </a:rPr>
              <a:t>www.ntec.nt.gov.au</a:t>
            </a:r>
            <a:endParaRPr kumimoji="0" lang="en-AU" sz="1800" b="0" i="0" u="none" strike="noStrike" kern="1200" cap="none" spc="0" normalizeH="0" baseline="0" noProof="0" dirty="0">
              <a:ln>
                <a:noFill/>
              </a:ln>
              <a:solidFill>
                <a:srgbClr val="BC4639"/>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0" i="0" u="none" strike="noStrike" kern="1200" cap="none" spc="0" normalizeH="0" baseline="0" noProof="0" smtClean="0">
                <a:ln>
                  <a:noFill/>
                </a:ln>
                <a:solidFill>
                  <a:prstClr val="black"/>
                </a:solidFill>
                <a:effectLst/>
                <a:uLnTx/>
                <a:uFillTx/>
                <a:latin typeface="Calibri"/>
                <a:ea typeface="Tahoma" panose="020B0604030504040204" pitchFamily="34" charset="0"/>
                <a:cs typeface="Tahoma" panose="020B0604030504040204" pitchFamily="34" charset="0"/>
              </a:rPr>
              <a:t>Democracy Index</a:t>
            </a:r>
            <a:endParaRPr kumimoji="0" lang="en-AU" sz="4400" b="0" i="0" u="none" strike="noStrike" kern="120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endParaRPr>
          </a:p>
        </p:txBody>
      </p:sp>
      <p:sp>
        <p:nvSpPr>
          <p:cNvPr id="23" name="TextBox 22"/>
          <p:cNvSpPr txBox="1"/>
          <p:nvPr/>
        </p:nvSpPr>
        <p:spPr>
          <a:xfrm>
            <a:off x="457200" y="5229200"/>
            <a:ext cx="38267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smtClean="0">
                <a:ln>
                  <a:noFill/>
                </a:ln>
                <a:solidFill>
                  <a:srgbClr val="00B0F0"/>
                </a:solidFill>
                <a:effectLst/>
                <a:uLnTx/>
                <a:uFillTx/>
                <a:latin typeface="Calibri"/>
                <a:ea typeface="+mn-ea"/>
                <a:cs typeface="+mn-cs"/>
              </a:rPr>
              <a:t>14</a:t>
            </a:r>
            <a:r>
              <a:rPr kumimoji="0" lang="en-AU"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n-AU" sz="1800" b="1" i="0" u="none" strike="noStrike" kern="1200" cap="none" spc="0" normalizeH="0" baseline="0" noProof="0" dirty="0" smtClean="0">
                <a:ln>
                  <a:noFill/>
                </a:ln>
                <a:solidFill>
                  <a:prstClr val="black"/>
                </a:solidFill>
                <a:effectLst/>
                <a:uLnTx/>
                <a:uFillTx/>
                <a:latin typeface="Calibri"/>
                <a:ea typeface="+mn-ea"/>
                <a:cs typeface="+mn-cs"/>
              </a:rPr>
              <a:t>Australia</a:t>
            </a:r>
            <a:r>
              <a:rPr kumimoji="0" lang="en-AU"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n-AU" sz="1800" b="1" i="0" u="none" strike="noStrike" kern="1200" cap="none" spc="0" normalizeH="0" baseline="0" noProof="0" dirty="0" smtClean="0">
                <a:ln>
                  <a:noFill/>
                </a:ln>
                <a:solidFill>
                  <a:srgbClr val="00B0F0"/>
                </a:solidFill>
                <a:effectLst/>
                <a:uLnTx/>
                <a:uFillTx/>
                <a:latin typeface="Calibri"/>
                <a:ea typeface="+mn-ea"/>
                <a:cs typeface="+mn-cs"/>
              </a:rPr>
              <a:t>8.66</a:t>
            </a:r>
            <a:endParaRPr kumimoji="0" lang="en-AU" sz="1800" b="1" i="0" u="none" strike="noStrike" kern="1200" cap="none" spc="0" normalizeH="0" baseline="0" noProof="0" dirty="0">
              <a:ln>
                <a:noFill/>
              </a:ln>
              <a:solidFill>
                <a:srgbClr val="00B0F0"/>
              </a:solidFill>
              <a:effectLst/>
              <a:uLnTx/>
              <a:uFillTx/>
              <a:latin typeface="Calibri"/>
              <a:ea typeface="+mn-ea"/>
              <a:cs typeface="+mn-cs"/>
            </a:endParaRPr>
          </a:p>
        </p:txBody>
      </p:sp>
      <p:pic>
        <p:nvPicPr>
          <p:cNvPr id="8" name="Picture 7"/>
          <p:cNvPicPr>
            <a:picLocks noChangeAspect="1"/>
          </p:cNvPicPr>
          <p:nvPr/>
        </p:nvPicPr>
        <p:blipFill>
          <a:blip r:embed="rId5"/>
          <a:stretch>
            <a:fillRect/>
          </a:stretch>
        </p:blipFill>
        <p:spPr>
          <a:xfrm>
            <a:off x="318494" y="1268760"/>
            <a:ext cx="8507012" cy="3878900"/>
          </a:xfrm>
          <a:prstGeom prst="rect">
            <a:avLst/>
          </a:prstGeom>
        </p:spPr>
      </p:pic>
    </p:spTree>
    <p:extLst>
      <p:ext uri="{BB962C8B-B14F-4D97-AF65-F5344CB8AC3E}">
        <p14:creationId xmlns:p14="http://schemas.microsoft.com/office/powerpoint/2010/main" val="3366170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1391" r="2507" b="4649"/>
          <a:stretch/>
        </p:blipFill>
        <p:spPr>
          <a:xfrm>
            <a:off x="61400" y="457041"/>
            <a:ext cx="9082600" cy="5400600"/>
          </a:xfrm>
          <a:prstGeom prst="rect">
            <a:avLst/>
          </a:prstGeom>
        </p:spPr>
      </p:pic>
    </p:spTree>
    <p:extLst>
      <p:ext uri="{BB962C8B-B14F-4D97-AF65-F5344CB8AC3E}">
        <p14:creationId xmlns:p14="http://schemas.microsoft.com/office/powerpoint/2010/main" val="1569310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3339"/>
          <a:stretch/>
        </p:blipFill>
        <p:spPr>
          <a:xfrm>
            <a:off x="323528" y="1052736"/>
            <a:ext cx="8644830" cy="4842638"/>
          </a:xfrm>
          <a:prstGeom prst="rect">
            <a:avLst/>
          </a:prstGeom>
        </p:spPr>
      </p:pic>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7" name="Title 1"/>
          <p:cNvSpPr txBox="1">
            <a:spLocks/>
          </p:cNvSpPr>
          <p:nvPr/>
        </p:nvSpPr>
        <p:spPr>
          <a:xfrm>
            <a:off x="457199" y="15263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600" dirty="0" smtClean="0">
                <a:latin typeface="+mn-lt"/>
                <a:ea typeface="Tahoma" panose="020B0604030504040204" pitchFamily="34" charset="0"/>
                <a:cs typeface="Tahoma" panose="020B0604030504040204" pitchFamily="34" charset="0"/>
              </a:rPr>
              <a:t>Democracy Index </a:t>
            </a:r>
            <a:r>
              <a:rPr lang="en-AU" sz="3600" dirty="0" smtClean="0">
                <a:latin typeface="+mn-lt"/>
                <a:ea typeface="Tahoma" panose="020B0604030504040204" pitchFamily="34" charset="0"/>
                <a:cs typeface="Tahoma" panose="020B0604030504040204" pitchFamily="34" charset="0"/>
              </a:rPr>
              <a:t>2023 </a:t>
            </a:r>
            <a:r>
              <a:rPr lang="en-AU" sz="3600" dirty="0" smtClean="0">
                <a:latin typeface="+mn-lt"/>
                <a:ea typeface="Tahoma" panose="020B0604030504040204" pitchFamily="34" charset="0"/>
                <a:cs typeface="Tahoma" panose="020B0604030504040204" pitchFamily="34" charset="0"/>
              </a:rPr>
              <a:t>– Full democracies</a:t>
            </a:r>
            <a:endParaRPr lang="en-AU" sz="3600" dirty="0">
              <a:latin typeface="+mn-lt"/>
              <a:ea typeface="Tahoma" panose="020B0604030504040204" pitchFamily="34" charset="0"/>
              <a:cs typeface="Tahoma" panose="020B0604030504040204" pitchFamily="34" charset="0"/>
            </a:endParaRPr>
          </a:p>
        </p:txBody>
      </p:sp>
      <p:sp>
        <p:nvSpPr>
          <p:cNvPr id="2" name="Rectangle 1"/>
          <p:cNvSpPr/>
          <p:nvPr/>
        </p:nvSpPr>
        <p:spPr>
          <a:xfrm>
            <a:off x="304054" y="3933056"/>
            <a:ext cx="8664304" cy="144016"/>
          </a:xfrm>
          <a:prstGeom prst="rect">
            <a:avLst/>
          </a:prstGeom>
          <a:solidFill>
            <a:srgbClr val="BC4639">
              <a:alpha val="21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01031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2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latin typeface="+mn-lt"/>
                <a:ea typeface="Tahoma" panose="020B0604030504040204" pitchFamily="34" charset="0"/>
                <a:cs typeface="Tahoma" panose="020B0604030504040204" pitchFamily="34" charset="0"/>
              </a:rPr>
              <a:t>Democratic </a:t>
            </a:r>
            <a:r>
              <a:rPr lang="en-AU" dirty="0" smtClean="0">
                <a:latin typeface="+mn-lt"/>
                <a:ea typeface="Tahoma" panose="020B0604030504040204" pitchFamily="34" charset="0"/>
                <a:cs typeface="Tahoma" panose="020B0604030504040204" pitchFamily="34" charset="0"/>
              </a:rPr>
              <a:t>structures </a:t>
            </a:r>
            <a:r>
              <a:rPr lang="en-AU" dirty="0" smtClean="0">
                <a:latin typeface="+mn-lt"/>
                <a:ea typeface="Tahoma" panose="020B0604030504040204" pitchFamily="34" charset="0"/>
                <a:cs typeface="Tahoma" panose="020B0604030504040204" pitchFamily="34" charset="0"/>
              </a:rPr>
              <a:t>in Australia</a:t>
            </a:r>
            <a:endParaRPr lang="en-AU" dirty="0">
              <a:latin typeface="+mn-lt"/>
              <a:ea typeface="Tahoma" panose="020B0604030504040204" pitchFamily="34" charset="0"/>
              <a:cs typeface="Tahoma" panose="020B0604030504040204" pitchFamily="34" charset="0"/>
            </a:endParaRPr>
          </a:p>
        </p:txBody>
      </p:sp>
      <p:sp>
        <p:nvSpPr>
          <p:cNvPr id="27" name="Jumbled words"/>
          <p:cNvSpPr txBox="1">
            <a:spLocks/>
          </p:cNvSpPr>
          <p:nvPr/>
        </p:nvSpPr>
        <p:spPr>
          <a:xfrm>
            <a:off x="457200" y="1475656"/>
            <a:ext cx="8302596" cy="93124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70000"/>
              </a:lnSpc>
            </a:pPr>
            <a:r>
              <a:rPr lang="en-AU" sz="4000" b="1" dirty="0" err="1" smtClean="0">
                <a:solidFill>
                  <a:srgbClr val="4285F4"/>
                </a:solidFill>
              </a:rPr>
              <a:t>ROANIPETSA</a:t>
            </a:r>
            <a:r>
              <a:rPr lang="en-AU" sz="4000" b="1" dirty="0" smtClean="0">
                <a:solidFill>
                  <a:srgbClr val="4285F4"/>
                </a:solidFill>
              </a:rPr>
              <a:t>  FO  </a:t>
            </a:r>
            <a:r>
              <a:rPr lang="en-AU" sz="4000" b="1" dirty="0" err="1" smtClean="0">
                <a:solidFill>
                  <a:srgbClr val="4285F4"/>
                </a:solidFill>
              </a:rPr>
              <a:t>WEPROS</a:t>
            </a:r>
            <a:endParaRPr lang="en-AU" sz="4000" b="1" dirty="0">
              <a:solidFill>
                <a:srgbClr val="4285F4"/>
              </a:solidFill>
            </a:endParaRPr>
          </a:p>
        </p:txBody>
      </p:sp>
      <p:sp>
        <p:nvSpPr>
          <p:cNvPr id="33" name="Correct words"/>
          <p:cNvSpPr txBox="1">
            <a:spLocks/>
          </p:cNvSpPr>
          <p:nvPr/>
        </p:nvSpPr>
        <p:spPr>
          <a:xfrm>
            <a:off x="488519" y="1504744"/>
            <a:ext cx="8302596" cy="93124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70000"/>
              </a:lnSpc>
            </a:pPr>
            <a:r>
              <a:rPr lang="en-AU" sz="4000" b="1" dirty="0" smtClean="0">
                <a:solidFill>
                  <a:srgbClr val="4285F4"/>
                </a:solidFill>
              </a:rPr>
              <a:t>SEPARATION OF POWERS</a:t>
            </a:r>
            <a:endParaRPr lang="en-AU" sz="4000" b="1" dirty="0">
              <a:solidFill>
                <a:srgbClr val="4285F4"/>
              </a:solidFill>
            </a:endParaRPr>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7744" y="2852751"/>
            <a:ext cx="4609181" cy="2894566"/>
          </a:xfrm>
          <a:prstGeom prst="rect">
            <a:avLst/>
          </a:prstGeom>
        </p:spPr>
      </p:pic>
    </p:spTree>
    <p:extLst>
      <p:ext uri="{BB962C8B-B14F-4D97-AF65-F5344CB8AC3E}">
        <p14:creationId xmlns:p14="http://schemas.microsoft.com/office/powerpoint/2010/main" val="2160227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7">
                                            <p:txEl>
                                              <p:pRg st="0" end="0"/>
                                            </p:txEl>
                                          </p:spTgt>
                                        </p:tgtEl>
                                        <p:attrNameLst>
                                          <p:attrName>style.visibility</p:attrName>
                                        </p:attrNameLst>
                                      </p:cBhvr>
                                      <p:to>
                                        <p:strVal val="visible"/>
                                      </p:to>
                                    </p:set>
                                    <p:set>
                                      <p:cBhvr>
                                        <p:cTn id="7" dur="91" fill="hold">
                                          <p:stCondLst>
                                            <p:cond delay="0"/>
                                          </p:stCondLst>
                                        </p:cTn>
                                        <p:tgtEl>
                                          <p:spTgt spid="27">
                                            <p:txEl>
                                              <p:pRg st="0" end="0"/>
                                            </p:txEl>
                                          </p:spTgt>
                                        </p:tgtEl>
                                        <p:attrNameLst>
                                          <p:attrName>style.rotation</p:attrName>
                                        </p:attrNameLst>
                                      </p:cBhvr>
                                      <p:to>
                                        <p:strVal val="-45.0"/>
                                      </p:to>
                                    </p:set>
                                    <p:anim calcmode="lin" valueType="num">
                                      <p:cBhvr>
                                        <p:cTn id="8" dur="91" fill="hold">
                                          <p:stCondLst>
                                            <p:cond delay="91"/>
                                          </p:stCondLst>
                                        </p:cTn>
                                        <p:tgtEl>
                                          <p:spTgt spid="2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91" fill="hold">
                                          <p:stCondLst>
                                            <p:cond delay="0"/>
                                          </p:stCondLst>
                                        </p:cTn>
                                        <p:tgtEl>
                                          <p:spTgt spid="27">
                                            <p:txEl>
                                              <p:pRg st="0" end="0"/>
                                            </p:txEl>
                                          </p:spTgt>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91"/>
                                          </p:stCondLst>
                                        </p:cTn>
                                        <p:tgtEl>
                                          <p:spTgt spid="2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199"/>
                                          </p:stCondLst>
                                        </p:cTn>
                                        <p:tgtEl>
                                          <p:spTgt spid="2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iterate type="lt">
                                    <p:tmPct val="0"/>
                                  </p:iterate>
                                  <p:childTnLst>
                                    <p:animEffect transition="out" filter="fade">
                                      <p:cBhvr>
                                        <p:cTn id="15" dur="200"/>
                                        <p:tgtEl>
                                          <p:spTgt spid="27">
                                            <p:txEl>
                                              <p:pRg st="0" end="0"/>
                                            </p:txEl>
                                          </p:spTgt>
                                        </p:tgtEl>
                                      </p:cBhvr>
                                    </p:animEffect>
                                    <p:set>
                                      <p:cBhvr>
                                        <p:cTn id="16" dur="1" fill="hold">
                                          <p:stCondLst>
                                            <p:cond delay="199"/>
                                          </p:stCondLst>
                                        </p:cTn>
                                        <p:tgtEl>
                                          <p:spTgt spid="27">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3">
                                            <p:txEl>
                                              <p:pRg st="0" end="0"/>
                                            </p:txEl>
                                          </p:spTgt>
                                        </p:tgtEl>
                                        <p:attrNameLst>
                                          <p:attrName>style.visibility</p:attrName>
                                        </p:attrNameLst>
                                      </p:cBhvr>
                                      <p:to>
                                        <p:strVal val="visible"/>
                                      </p:to>
                                    </p:set>
                                    <p:animEffect transition="in" filter="fade">
                                      <p:cBhvr>
                                        <p:cTn id="21" dur="500"/>
                                        <p:tgtEl>
                                          <p:spTgt spid="3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allAtOnce"/>
      <p:bldP spid="27" grpId="1" build="allAtOnce"/>
      <p:bldP spid="3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12921" b="3524"/>
          <a:stretch/>
        </p:blipFill>
        <p:spPr>
          <a:xfrm>
            <a:off x="932510" y="1478242"/>
            <a:ext cx="7792119" cy="4491068"/>
          </a:xfrm>
          <a:prstGeom prst="rect">
            <a:avLst/>
          </a:prstGeom>
        </p:spPr>
      </p:pic>
      <p:sp>
        <p:nvSpPr>
          <p:cNvPr id="3" name="TextBox 2"/>
          <p:cNvSpPr txBox="1"/>
          <p:nvPr/>
        </p:nvSpPr>
        <p:spPr>
          <a:xfrm>
            <a:off x="876735" y="1556792"/>
            <a:ext cx="2890594" cy="830997"/>
          </a:xfrm>
          <a:prstGeom prst="rect">
            <a:avLst/>
          </a:prstGeom>
          <a:noFill/>
        </p:spPr>
        <p:txBody>
          <a:bodyPr wrap="square" rtlCol="0">
            <a:spAutoFit/>
          </a:bodyPr>
          <a:lstStyle/>
          <a:p>
            <a:pPr marL="171450" indent="-171450">
              <a:buFont typeface="Arial" panose="020B0604020202020204" pitchFamily="34" charset="0"/>
              <a:buChar char="•"/>
            </a:pPr>
            <a:r>
              <a:rPr lang="en-AU" sz="1600" dirty="0" smtClean="0">
                <a:solidFill>
                  <a:srgbClr val="990033"/>
                </a:solidFill>
              </a:rPr>
              <a:t>Appointed by the executive</a:t>
            </a:r>
          </a:p>
          <a:p>
            <a:pPr marL="171450" indent="-171450">
              <a:buFont typeface="Arial" panose="020B0604020202020204" pitchFamily="34" charset="0"/>
              <a:buChar char="•"/>
            </a:pPr>
            <a:r>
              <a:rPr lang="en-AU" sz="1600" dirty="0" smtClean="0">
                <a:solidFill>
                  <a:srgbClr val="990033"/>
                </a:solidFill>
              </a:rPr>
              <a:t>Judges</a:t>
            </a:r>
          </a:p>
          <a:p>
            <a:pPr marL="171450" indent="-171450">
              <a:buFont typeface="Arial" panose="020B0604020202020204" pitchFamily="34" charset="0"/>
              <a:buChar char="•"/>
            </a:pPr>
            <a:r>
              <a:rPr lang="en-AU" sz="1600" dirty="0" smtClean="0">
                <a:solidFill>
                  <a:srgbClr val="990033"/>
                </a:solidFill>
              </a:rPr>
              <a:t>Magistrates</a:t>
            </a:r>
            <a:endParaRPr lang="en-AU" sz="1600" dirty="0">
              <a:solidFill>
                <a:srgbClr val="990033"/>
              </a:solidFill>
            </a:endParaRPr>
          </a:p>
        </p:txBody>
      </p:sp>
      <p:sp>
        <p:nvSpPr>
          <p:cNvPr id="12" name="TextBox 11"/>
          <p:cNvSpPr txBox="1"/>
          <p:nvPr/>
        </p:nvSpPr>
        <p:spPr>
          <a:xfrm>
            <a:off x="5889646" y="1288391"/>
            <a:ext cx="3254354" cy="1569660"/>
          </a:xfrm>
          <a:prstGeom prst="rect">
            <a:avLst/>
          </a:prstGeom>
          <a:noFill/>
        </p:spPr>
        <p:txBody>
          <a:bodyPr wrap="square" rtlCol="0">
            <a:spAutoFit/>
          </a:bodyPr>
          <a:lstStyle/>
          <a:p>
            <a:pPr marL="171450" indent="-171450">
              <a:buFont typeface="Arial" panose="020B0604020202020204" pitchFamily="34" charset="0"/>
              <a:buChar char="•"/>
            </a:pPr>
            <a:r>
              <a:rPr lang="en-AU" sz="1600" dirty="0" smtClean="0">
                <a:solidFill>
                  <a:schemeClr val="accent4">
                    <a:lumMod val="75000"/>
                  </a:schemeClr>
                </a:solidFill>
              </a:rPr>
              <a:t>Chosen by leader of government </a:t>
            </a:r>
          </a:p>
          <a:p>
            <a:pPr marL="171450" indent="-171450">
              <a:buFont typeface="Arial" panose="020B0604020202020204" pitchFamily="34" charset="0"/>
              <a:buChar char="•"/>
            </a:pPr>
            <a:r>
              <a:rPr lang="en-AU" sz="1600" dirty="0" smtClean="0">
                <a:solidFill>
                  <a:schemeClr val="accent4">
                    <a:lumMod val="75000"/>
                  </a:schemeClr>
                </a:solidFill>
              </a:rPr>
              <a:t>Governor-General/</a:t>
            </a:r>
            <a:r>
              <a:rPr lang="en-AU" sz="1600" dirty="0">
                <a:solidFill>
                  <a:schemeClr val="accent4">
                    <a:lumMod val="75000"/>
                  </a:schemeClr>
                </a:solidFill>
              </a:rPr>
              <a:t>Q</a:t>
            </a:r>
            <a:r>
              <a:rPr lang="en-AU" sz="1600" dirty="0" smtClean="0">
                <a:solidFill>
                  <a:schemeClr val="accent4">
                    <a:lumMod val="75000"/>
                  </a:schemeClr>
                </a:solidFill>
              </a:rPr>
              <a:t>ueen</a:t>
            </a:r>
          </a:p>
          <a:p>
            <a:pPr marL="171450" indent="-171450">
              <a:buFont typeface="Arial" panose="020B0604020202020204" pitchFamily="34" charset="0"/>
              <a:buChar char="•"/>
            </a:pPr>
            <a:r>
              <a:rPr lang="en-AU" sz="1600" dirty="0" smtClean="0">
                <a:solidFill>
                  <a:schemeClr val="accent4">
                    <a:lumMod val="75000"/>
                  </a:schemeClr>
                </a:solidFill>
              </a:rPr>
              <a:t>Ministers</a:t>
            </a:r>
          </a:p>
          <a:p>
            <a:pPr marL="171450" indent="-171450">
              <a:buFont typeface="Arial" panose="020B0604020202020204" pitchFamily="34" charset="0"/>
              <a:buChar char="•"/>
            </a:pPr>
            <a:r>
              <a:rPr lang="en-AU" sz="1600" dirty="0" smtClean="0">
                <a:solidFill>
                  <a:schemeClr val="accent4">
                    <a:lumMod val="75000"/>
                  </a:schemeClr>
                </a:solidFill>
              </a:rPr>
              <a:t>Cabinet</a:t>
            </a:r>
          </a:p>
          <a:p>
            <a:pPr marL="171450" indent="-171450">
              <a:buFont typeface="Arial" panose="020B0604020202020204" pitchFamily="34" charset="0"/>
              <a:buChar char="•"/>
            </a:pPr>
            <a:r>
              <a:rPr lang="en-AU" sz="1600" dirty="0" smtClean="0">
                <a:solidFill>
                  <a:schemeClr val="accent4">
                    <a:lumMod val="75000"/>
                  </a:schemeClr>
                </a:solidFill>
              </a:rPr>
              <a:t>Government departments</a:t>
            </a:r>
          </a:p>
          <a:p>
            <a:pPr marL="171450" indent="-171450">
              <a:buFont typeface="Arial" panose="020B0604020202020204" pitchFamily="34" charset="0"/>
              <a:buChar char="•"/>
            </a:pPr>
            <a:r>
              <a:rPr lang="en-AU" sz="1600" dirty="0" smtClean="0">
                <a:solidFill>
                  <a:schemeClr val="accent4">
                    <a:lumMod val="75000"/>
                  </a:schemeClr>
                </a:solidFill>
              </a:rPr>
              <a:t>Police, customs, health inspectors </a:t>
            </a:r>
            <a:endParaRPr lang="en-AU" sz="1600" dirty="0">
              <a:solidFill>
                <a:schemeClr val="accent4">
                  <a:lumMod val="75000"/>
                </a:schemeClr>
              </a:solidFill>
            </a:endParaRPr>
          </a:p>
        </p:txBody>
      </p:sp>
      <p:sp>
        <p:nvSpPr>
          <p:cNvPr id="13" name="TextBox 12"/>
          <p:cNvSpPr txBox="1"/>
          <p:nvPr/>
        </p:nvSpPr>
        <p:spPr>
          <a:xfrm>
            <a:off x="85456" y="3481652"/>
            <a:ext cx="2890594" cy="1077218"/>
          </a:xfrm>
          <a:prstGeom prst="rect">
            <a:avLst/>
          </a:prstGeom>
          <a:noFill/>
        </p:spPr>
        <p:txBody>
          <a:bodyPr wrap="square" rtlCol="0">
            <a:spAutoFit/>
          </a:bodyPr>
          <a:lstStyle/>
          <a:p>
            <a:pPr marL="171450" indent="-171450">
              <a:buFont typeface="Arial" panose="020B0604020202020204" pitchFamily="34" charset="0"/>
              <a:buChar char="•"/>
            </a:pPr>
            <a:r>
              <a:rPr lang="en-AU" sz="1600" dirty="0" smtClean="0">
                <a:solidFill>
                  <a:schemeClr val="accent5">
                    <a:lumMod val="75000"/>
                  </a:schemeClr>
                </a:solidFill>
              </a:rPr>
              <a:t>Elected by the people</a:t>
            </a:r>
          </a:p>
          <a:p>
            <a:pPr marL="171450" indent="-171450">
              <a:buFont typeface="Arial" panose="020B0604020202020204" pitchFamily="34" charset="0"/>
              <a:buChar char="•"/>
            </a:pPr>
            <a:r>
              <a:rPr lang="en-AU" sz="1600" dirty="0" smtClean="0">
                <a:solidFill>
                  <a:schemeClr val="accent5">
                    <a:lumMod val="75000"/>
                  </a:schemeClr>
                </a:solidFill>
              </a:rPr>
              <a:t>Governor-General/Queen</a:t>
            </a:r>
          </a:p>
          <a:p>
            <a:pPr marL="171450" indent="-171450">
              <a:buFont typeface="Arial" panose="020B0604020202020204" pitchFamily="34" charset="0"/>
              <a:buChar char="•"/>
            </a:pPr>
            <a:r>
              <a:rPr lang="en-AU" sz="1600" dirty="0" smtClean="0">
                <a:solidFill>
                  <a:schemeClr val="accent5">
                    <a:lumMod val="75000"/>
                  </a:schemeClr>
                </a:solidFill>
              </a:rPr>
              <a:t>Members of Parliament</a:t>
            </a:r>
          </a:p>
          <a:p>
            <a:pPr marL="171450" indent="-171450">
              <a:buFont typeface="Arial" panose="020B0604020202020204" pitchFamily="34" charset="0"/>
              <a:buChar char="•"/>
            </a:pPr>
            <a:r>
              <a:rPr lang="en-AU" sz="1600" dirty="0" smtClean="0">
                <a:solidFill>
                  <a:schemeClr val="accent5">
                    <a:lumMod val="75000"/>
                  </a:schemeClr>
                </a:solidFill>
              </a:rPr>
              <a:t>Senators</a:t>
            </a:r>
            <a:endParaRPr lang="en-AU" sz="1600" dirty="0">
              <a:solidFill>
                <a:schemeClr val="accent5">
                  <a:lumMod val="75000"/>
                </a:schemeClr>
              </a:solidFill>
            </a:endParaRPr>
          </a:p>
        </p:txBody>
      </p:sp>
      <p:sp>
        <p:nvSpPr>
          <p:cNvPr id="1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latin typeface="+mn-lt"/>
                <a:ea typeface="Tahoma" panose="020B0604030504040204" pitchFamily="34" charset="0"/>
                <a:cs typeface="Tahoma" panose="020B0604030504040204" pitchFamily="34" charset="0"/>
              </a:rPr>
              <a:t>Separation of </a:t>
            </a:r>
            <a:r>
              <a:rPr lang="en-AU" dirty="0" smtClean="0">
                <a:latin typeface="+mn-lt"/>
                <a:ea typeface="Tahoma" panose="020B0604030504040204" pitchFamily="34" charset="0"/>
                <a:cs typeface="Tahoma" panose="020B0604030504040204" pitchFamily="34" charset="0"/>
              </a:rPr>
              <a:t>powers</a:t>
            </a:r>
            <a:endParaRPr lang="en-AU" dirty="0">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53640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2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latin typeface="+mn-lt"/>
                <a:ea typeface="Tahoma" panose="020B0604030504040204" pitchFamily="34" charset="0"/>
                <a:cs typeface="Tahoma" panose="020B0604030504040204" pitchFamily="34" charset="0"/>
              </a:rPr>
              <a:t>Democratic </a:t>
            </a:r>
            <a:r>
              <a:rPr lang="en-AU" dirty="0" smtClean="0">
                <a:latin typeface="+mn-lt"/>
                <a:ea typeface="Tahoma" panose="020B0604030504040204" pitchFamily="34" charset="0"/>
                <a:cs typeface="Tahoma" panose="020B0604030504040204" pitchFamily="34" charset="0"/>
              </a:rPr>
              <a:t>structures </a:t>
            </a:r>
            <a:r>
              <a:rPr lang="en-AU" dirty="0" smtClean="0">
                <a:latin typeface="+mn-lt"/>
                <a:ea typeface="Tahoma" panose="020B0604030504040204" pitchFamily="34" charset="0"/>
                <a:cs typeface="Tahoma" panose="020B0604030504040204" pitchFamily="34" charset="0"/>
              </a:rPr>
              <a:t>in Australia</a:t>
            </a:r>
            <a:endParaRPr lang="en-AU" dirty="0">
              <a:latin typeface="+mn-lt"/>
              <a:ea typeface="Tahoma" panose="020B0604030504040204" pitchFamily="34" charset="0"/>
              <a:cs typeface="Tahoma" panose="020B0604030504040204" pitchFamily="34" charset="0"/>
            </a:endParaRPr>
          </a:p>
        </p:txBody>
      </p:sp>
      <p:sp>
        <p:nvSpPr>
          <p:cNvPr id="29" name="Jumbled words"/>
          <p:cNvSpPr txBox="1">
            <a:spLocks/>
          </p:cNvSpPr>
          <p:nvPr/>
        </p:nvSpPr>
        <p:spPr>
          <a:xfrm>
            <a:off x="457200" y="1475656"/>
            <a:ext cx="8302596" cy="93124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70000"/>
              </a:lnSpc>
            </a:pPr>
            <a:r>
              <a:rPr lang="en-AU" sz="4000" b="1" dirty="0" smtClean="0">
                <a:solidFill>
                  <a:srgbClr val="4285F4"/>
                </a:solidFill>
              </a:rPr>
              <a:t>HET </a:t>
            </a:r>
            <a:r>
              <a:rPr lang="en-AU" sz="4000" b="1" dirty="0" err="1" smtClean="0">
                <a:solidFill>
                  <a:srgbClr val="4285F4"/>
                </a:solidFill>
              </a:rPr>
              <a:t>UTINOCITNOTS</a:t>
            </a:r>
            <a:endParaRPr lang="en-AU" sz="4000" b="1" dirty="0">
              <a:solidFill>
                <a:srgbClr val="4285F4"/>
              </a:solidFill>
            </a:endParaRPr>
          </a:p>
        </p:txBody>
      </p:sp>
      <p:sp>
        <p:nvSpPr>
          <p:cNvPr id="35" name="Correct words"/>
          <p:cNvSpPr txBox="1">
            <a:spLocks/>
          </p:cNvSpPr>
          <p:nvPr/>
        </p:nvSpPr>
        <p:spPr>
          <a:xfrm>
            <a:off x="488519" y="1504744"/>
            <a:ext cx="8302596" cy="93124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70000"/>
              </a:lnSpc>
            </a:pPr>
            <a:r>
              <a:rPr lang="en-AU" sz="4000" b="1" dirty="0" smtClean="0">
                <a:solidFill>
                  <a:srgbClr val="4285F4"/>
                </a:solidFill>
              </a:rPr>
              <a:t>THE CONSTITUTION</a:t>
            </a:r>
            <a:endParaRPr lang="en-AU" sz="4000" b="1" dirty="0">
              <a:solidFill>
                <a:srgbClr val="4285F4"/>
              </a:solidFill>
            </a:endParaRPr>
          </a:p>
        </p:txBody>
      </p:sp>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2461" y="2636912"/>
            <a:ext cx="1994242" cy="3181909"/>
          </a:xfrm>
          <a:prstGeom prst="rect">
            <a:avLst/>
          </a:prstGeom>
        </p:spPr>
      </p:pic>
    </p:spTree>
    <p:extLst>
      <p:ext uri="{BB962C8B-B14F-4D97-AF65-F5344CB8AC3E}">
        <p14:creationId xmlns:p14="http://schemas.microsoft.com/office/powerpoint/2010/main" val="2410350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9">
                                            <p:txEl>
                                              <p:pRg st="0" end="0"/>
                                            </p:txEl>
                                          </p:spTgt>
                                        </p:tgtEl>
                                        <p:attrNameLst>
                                          <p:attrName>style.visibility</p:attrName>
                                        </p:attrNameLst>
                                      </p:cBhvr>
                                      <p:to>
                                        <p:strVal val="visible"/>
                                      </p:to>
                                    </p:set>
                                    <p:set>
                                      <p:cBhvr>
                                        <p:cTn id="7" dur="91" fill="hold">
                                          <p:stCondLst>
                                            <p:cond delay="0"/>
                                          </p:stCondLst>
                                        </p:cTn>
                                        <p:tgtEl>
                                          <p:spTgt spid="29">
                                            <p:txEl>
                                              <p:pRg st="0" end="0"/>
                                            </p:txEl>
                                          </p:spTgt>
                                        </p:tgtEl>
                                        <p:attrNameLst>
                                          <p:attrName>style.rotation</p:attrName>
                                        </p:attrNameLst>
                                      </p:cBhvr>
                                      <p:to>
                                        <p:strVal val="-45.0"/>
                                      </p:to>
                                    </p:set>
                                    <p:anim calcmode="lin" valueType="num">
                                      <p:cBhvr>
                                        <p:cTn id="8" dur="91" fill="hold">
                                          <p:stCondLst>
                                            <p:cond delay="91"/>
                                          </p:stCondLst>
                                        </p:cTn>
                                        <p:tgtEl>
                                          <p:spTgt spid="2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91" fill="hold">
                                          <p:stCondLst>
                                            <p:cond delay="0"/>
                                          </p:stCondLst>
                                        </p:cTn>
                                        <p:tgtEl>
                                          <p:spTgt spid="29">
                                            <p:txEl>
                                              <p:pRg st="0" end="0"/>
                                            </p:txEl>
                                          </p:spTgt>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91"/>
                                          </p:stCondLst>
                                        </p:cTn>
                                        <p:tgtEl>
                                          <p:spTgt spid="2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199"/>
                                          </p:stCondLst>
                                        </p:cTn>
                                        <p:tgtEl>
                                          <p:spTgt spid="29">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iterate type="lt">
                                    <p:tmPct val="0"/>
                                  </p:iterate>
                                  <p:childTnLst>
                                    <p:animEffect transition="out" filter="fade">
                                      <p:cBhvr>
                                        <p:cTn id="15" dur="200"/>
                                        <p:tgtEl>
                                          <p:spTgt spid="29">
                                            <p:txEl>
                                              <p:pRg st="0" end="0"/>
                                            </p:txEl>
                                          </p:spTgt>
                                        </p:tgtEl>
                                      </p:cBhvr>
                                    </p:animEffect>
                                    <p:set>
                                      <p:cBhvr>
                                        <p:cTn id="16" dur="1" fill="hold">
                                          <p:stCondLst>
                                            <p:cond delay="199"/>
                                          </p:stCondLst>
                                        </p:cTn>
                                        <p:tgtEl>
                                          <p:spTgt spid="29">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Effect transition="in" filter="fade">
                                      <p:cBhvr>
                                        <p:cTn id="21" dur="500"/>
                                        <p:tgtEl>
                                          <p:spTgt spid="3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p:bldP spid="29" grpId="1" build="allAtOnce"/>
      <p:bldP spid="3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latin typeface="+mn-lt"/>
                <a:ea typeface="Tahoma" panose="020B0604030504040204" pitchFamily="34" charset="0"/>
                <a:cs typeface="Tahoma" panose="020B0604030504040204" pitchFamily="34" charset="0"/>
              </a:rPr>
              <a:t>The Constitution</a:t>
            </a:r>
            <a:endParaRPr lang="en-AU" dirty="0">
              <a:latin typeface="+mn-lt"/>
              <a:ea typeface="Tahoma" panose="020B0604030504040204" pitchFamily="34" charset="0"/>
              <a:cs typeface="Tahoma" panose="020B060403050404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225935985"/>
              </p:ext>
            </p:extLst>
          </p:nvPr>
        </p:nvGraphicFramePr>
        <p:xfrm>
          <a:off x="457199" y="1194404"/>
          <a:ext cx="8229600" cy="471261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044400358"/>
                    </a:ext>
                  </a:extLst>
                </a:gridCol>
                <a:gridCol w="4114800">
                  <a:extLst>
                    <a:ext uri="{9D8B030D-6E8A-4147-A177-3AD203B41FA5}">
                      <a16:colId xmlns:a16="http://schemas.microsoft.com/office/drawing/2014/main" val="2238918423"/>
                    </a:ext>
                  </a:extLst>
                </a:gridCol>
              </a:tblGrid>
              <a:tr h="375815">
                <a:tc>
                  <a:txBody>
                    <a:bodyPr/>
                    <a:lstStyle/>
                    <a:p>
                      <a:pPr algn="ctr"/>
                      <a:r>
                        <a:rPr lang="en-AU" sz="2000" dirty="0" smtClean="0"/>
                        <a:t>TRUE</a:t>
                      </a:r>
                      <a:endParaRPr lang="en-AU" sz="2000" dirty="0"/>
                    </a:p>
                  </a:txBody>
                  <a:tcPr/>
                </a:tc>
                <a:tc>
                  <a:txBody>
                    <a:bodyPr/>
                    <a:lstStyle/>
                    <a:p>
                      <a:pPr algn="ctr"/>
                      <a:r>
                        <a:rPr lang="en-AU" sz="2000" dirty="0" smtClean="0"/>
                        <a:t>FALSE</a:t>
                      </a:r>
                      <a:endParaRPr lang="en-AU" sz="2000" dirty="0"/>
                    </a:p>
                  </a:txBody>
                  <a:tcPr/>
                </a:tc>
                <a:extLst>
                  <a:ext uri="{0D108BD9-81ED-4DB2-BD59-A6C34878D82A}">
                    <a16:rowId xmlns:a16="http://schemas.microsoft.com/office/drawing/2014/main" val="852151079"/>
                  </a:ext>
                </a:extLst>
              </a:tr>
              <a:tr h="460239">
                <a:tc>
                  <a:txBody>
                    <a:bodyPr/>
                    <a:lstStyle/>
                    <a:p>
                      <a:r>
                        <a:rPr lang="en-AU" sz="1600" dirty="0" smtClean="0"/>
                        <a:t>The Constitution is a set of rules by which Australia</a:t>
                      </a:r>
                      <a:r>
                        <a:rPr lang="en-AU" sz="1600" baseline="0" dirty="0" smtClean="0"/>
                        <a:t> is run</a:t>
                      </a:r>
                      <a:endParaRPr lang="en-A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smtClean="0"/>
                        <a:t>The Constitution commenced 25 January, 1901</a:t>
                      </a:r>
                    </a:p>
                  </a:txBody>
                  <a:tcPr/>
                </a:tc>
                <a:extLst>
                  <a:ext uri="{0D108BD9-81ED-4DB2-BD59-A6C34878D82A}">
                    <a16:rowId xmlns:a16="http://schemas.microsoft.com/office/drawing/2014/main" val="2216646611"/>
                  </a:ext>
                </a:extLst>
              </a:tr>
              <a:tr h="6574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smtClean="0"/>
                        <a:t>The Constitution can only be</a:t>
                      </a:r>
                      <a:r>
                        <a:rPr lang="en-AU" sz="1600" baseline="0" dirty="0" smtClean="0"/>
                        <a:t> changed once parliament has passed it, and people have voted yes in a referendum</a:t>
                      </a:r>
                      <a:endParaRPr lang="en-AU" sz="1600" dirty="0" smtClean="0"/>
                    </a:p>
                  </a:txBody>
                  <a:tcPr/>
                </a:tc>
                <a:tc>
                  <a:txBody>
                    <a:bodyPr/>
                    <a:lstStyle/>
                    <a:p>
                      <a:r>
                        <a:rPr lang="en-AU" sz="1600" dirty="0" smtClean="0"/>
                        <a:t>The federal parliament can change the Constitution at any time</a:t>
                      </a:r>
                      <a:endParaRPr lang="en-AU" sz="1600" dirty="0"/>
                    </a:p>
                  </a:txBody>
                  <a:tcPr/>
                </a:tc>
                <a:extLst>
                  <a:ext uri="{0D108BD9-81ED-4DB2-BD59-A6C34878D82A}">
                    <a16:rowId xmlns:a16="http://schemas.microsoft.com/office/drawing/2014/main" val="2330703815"/>
                  </a:ext>
                </a:extLst>
              </a:tr>
              <a:tr h="460239">
                <a:tc>
                  <a:txBody>
                    <a:bodyPr/>
                    <a:lstStyle/>
                    <a:p>
                      <a:r>
                        <a:rPr lang="en-AU" sz="1600" dirty="0" smtClean="0"/>
                        <a:t>Voting in constitutional referendums</a:t>
                      </a:r>
                      <a:r>
                        <a:rPr lang="en-AU" sz="1600" baseline="0" dirty="0" smtClean="0"/>
                        <a:t> is compulsory in Australia</a:t>
                      </a:r>
                      <a:endParaRPr lang="en-AU" sz="1600" dirty="0"/>
                    </a:p>
                  </a:txBody>
                  <a:tcPr/>
                </a:tc>
                <a:tc>
                  <a:txBody>
                    <a:bodyPr/>
                    <a:lstStyle/>
                    <a:p>
                      <a:r>
                        <a:rPr lang="en-AU" sz="1600" dirty="0" smtClean="0"/>
                        <a:t>People living in Territories cannot vote in constitutional referendums</a:t>
                      </a:r>
                      <a:endParaRPr lang="en-AU" sz="1600" dirty="0"/>
                    </a:p>
                  </a:txBody>
                  <a:tcPr/>
                </a:tc>
                <a:extLst>
                  <a:ext uri="{0D108BD9-81ED-4DB2-BD59-A6C34878D82A}">
                    <a16:rowId xmlns:a16="http://schemas.microsoft.com/office/drawing/2014/main" val="4064984286"/>
                  </a:ext>
                </a:extLst>
              </a:tr>
              <a:tr h="854729">
                <a:tc>
                  <a:txBody>
                    <a:bodyPr/>
                    <a:lstStyle/>
                    <a:p>
                      <a:r>
                        <a:rPr lang="en-AU" sz="1600" dirty="0" smtClean="0"/>
                        <a:t>The Constitution allows the establishment of new states. This means the NT can become a state</a:t>
                      </a:r>
                      <a:endParaRPr lang="en-AU" sz="1600" dirty="0"/>
                    </a:p>
                  </a:txBody>
                  <a:tcPr/>
                </a:tc>
                <a:tc>
                  <a:txBody>
                    <a:bodyPr/>
                    <a:lstStyle/>
                    <a:p>
                      <a:r>
                        <a:rPr lang="en-AU" sz="1600" dirty="0" smtClean="0"/>
                        <a:t>Australia has 2 territories,</a:t>
                      </a:r>
                      <a:r>
                        <a:rPr lang="en-AU" sz="1600" baseline="0" dirty="0" smtClean="0"/>
                        <a:t> but the Constitution mostly refers to states, so people in territories have less constitutional rights</a:t>
                      </a:r>
                      <a:endParaRPr lang="en-AU" sz="1600" dirty="0"/>
                    </a:p>
                  </a:txBody>
                  <a:tcPr/>
                </a:tc>
                <a:extLst>
                  <a:ext uri="{0D108BD9-81ED-4DB2-BD59-A6C34878D82A}">
                    <a16:rowId xmlns:a16="http://schemas.microsoft.com/office/drawing/2014/main" val="60071317"/>
                  </a:ext>
                </a:extLst>
              </a:tr>
              <a:tr h="6574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smtClean="0"/>
                        <a:t>The Constitution was approved by the people in a series of referendums held over 2 years</a:t>
                      </a:r>
                    </a:p>
                  </a:txBody>
                  <a:tcPr/>
                </a:tc>
                <a:tc>
                  <a:txBody>
                    <a:bodyPr/>
                    <a:lstStyle/>
                    <a:p>
                      <a:r>
                        <a:rPr lang="en-AU" sz="1600" dirty="0" smtClean="0"/>
                        <a:t>There have been 44</a:t>
                      </a:r>
                      <a:r>
                        <a:rPr lang="en-AU" sz="1600" baseline="0" dirty="0" smtClean="0"/>
                        <a:t> constitutional referendums since 1901, only half have passed</a:t>
                      </a:r>
                      <a:r>
                        <a:rPr lang="en-AU" sz="1600" dirty="0" smtClean="0"/>
                        <a:t> </a:t>
                      </a:r>
                      <a:endParaRPr lang="en-AU" sz="1600" dirty="0"/>
                    </a:p>
                  </a:txBody>
                  <a:tcPr/>
                </a:tc>
                <a:extLst>
                  <a:ext uri="{0D108BD9-81ED-4DB2-BD59-A6C34878D82A}">
                    <a16:rowId xmlns:a16="http://schemas.microsoft.com/office/drawing/2014/main" val="2607833625"/>
                  </a:ext>
                </a:extLst>
              </a:tr>
              <a:tr h="6574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smtClean="0"/>
                        <a:t>Only the High </a:t>
                      </a:r>
                      <a:r>
                        <a:rPr lang="en-AU" sz="1600" smtClean="0"/>
                        <a:t>Court  has the </a:t>
                      </a:r>
                      <a:r>
                        <a:rPr lang="en-AU" sz="1600" dirty="0" smtClean="0"/>
                        <a:t>authority to interpret the Constitution</a:t>
                      </a:r>
                    </a:p>
                  </a:txBody>
                  <a:tcPr/>
                </a:tc>
                <a:tc>
                  <a:txBody>
                    <a:bodyPr/>
                    <a:lstStyle/>
                    <a:p>
                      <a:r>
                        <a:rPr lang="en-AU" sz="1600" dirty="0" smtClean="0"/>
                        <a:t>The federal parliament cannot interfere with state law making, but can interfere in territories</a:t>
                      </a:r>
                    </a:p>
                  </a:txBody>
                  <a:tcPr/>
                </a:tc>
                <a:extLst>
                  <a:ext uri="{0D108BD9-81ED-4DB2-BD59-A6C34878D82A}">
                    <a16:rowId xmlns:a16="http://schemas.microsoft.com/office/drawing/2014/main" val="1080803947"/>
                  </a:ext>
                </a:extLst>
              </a:tr>
            </a:tbl>
          </a:graphicData>
        </a:graphic>
      </p:graphicFrame>
    </p:spTree>
    <p:extLst>
      <p:ext uri="{BB962C8B-B14F-4D97-AF65-F5344CB8AC3E}">
        <p14:creationId xmlns:p14="http://schemas.microsoft.com/office/powerpoint/2010/main" val="791207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pptx" id="{FE724E00-3959-40B4-AAEF-9BCDC813986B}" vid="{6A6BCA99-6E3A-43FD-8A50-F204D1936A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generic</Template>
  <TotalTime>1509</TotalTime>
  <Words>4241</Words>
  <Application>Microsoft Office PowerPoint</Application>
  <PresentationFormat>On-screen Show (4:3)</PresentationFormat>
  <Paragraphs>344</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Unicode MS</vt:lpstr>
      <vt:lpstr>Calibri</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Northern Territory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Parker</dc:creator>
  <cp:lastModifiedBy>Karen Parker</cp:lastModifiedBy>
  <cp:revision>69</cp:revision>
  <cp:lastPrinted>2016-07-18T03:03:11Z</cp:lastPrinted>
  <dcterms:created xsi:type="dcterms:W3CDTF">2018-10-05T06:19:11Z</dcterms:created>
  <dcterms:modified xsi:type="dcterms:W3CDTF">2024-03-19T03:12:20Z</dcterms:modified>
</cp:coreProperties>
</file>