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7" r:id="rId2"/>
    <p:sldId id="286" r:id="rId3"/>
    <p:sldId id="287" r:id="rId4"/>
    <p:sldId id="288" r:id="rId5"/>
    <p:sldId id="289" r:id="rId6"/>
    <p:sldId id="290" r:id="rId7"/>
    <p:sldId id="291" r:id="rId8"/>
    <p:sldId id="292" r:id="rId9"/>
    <p:sldId id="293" r:id="rId10"/>
    <p:sldId id="294" r:id="rId11"/>
    <p:sldId id="295" r:id="rId12"/>
    <p:sldId id="256" r:id="rId13"/>
    <p:sldId id="304" r:id="rId14"/>
    <p:sldId id="298" r:id="rId15"/>
    <p:sldId id="299" r:id="rId16"/>
    <p:sldId id="300" r:id="rId17"/>
    <p:sldId id="301" r:id="rId18"/>
    <p:sldId id="302" r:id="rId19"/>
    <p:sldId id="303" r:id="rId20"/>
    <p:sldId id="285" r:id="rId21"/>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4639"/>
    <a:srgbClr val="9900CC"/>
    <a:srgbClr val="4285F4"/>
    <a:srgbClr val="0065BD"/>
    <a:srgbClr val="5C2018"/>
    <a:srgbClr val="D4A59A"/>
    <a:srgbClr val="F3E0DC"/>
    <a:srgbClr val="FAE100"/>
    <a:srgbClr val="F9F9F9"/>
    <a:srgbClr val="FE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60930" autoAdjust="0"/>
  </p:normalViewPr>
  <p:slideViewPr>
    <p:cSldViewPr>
      <p:cViewPr varScale="1">
        <p:scale>
          <a:sx n="66" d="100"/>
          <a:sy n="66" d="100"/>
        </p:scale>
        <p:origin x="1530" y="6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32" tIns="45715" rIns="91432" bIns="45715" rtlCol="0"/>
          <a:lstStyle>
            <a:lvl1pPr algn="l">
              <a:defRPr sz="1200"/>
            </a:lvl1pPr>
          </a:lstStyle>
          <a:p>
            <a:endParaRPr lang="en-AU"/>
          </a:p>
        </p:txBody>
      </p:sp>
      <p:sp>
        <p:nvSpPr>
          <p:cNvPr id="3" name="Date Placeholder 2"/>
          <p:cNvSpPr>
            <a:spLocks noGrp="1"/>
          </p:cNvSpPr>
          <p:nvPr>
            <p:ph type="dt" sz="quarter" idx="1"/>
          </p:nvPr>
        </p:nvSpPr>
        <p:spPr>
          <a:xfrm>
            <a:off x="3778250" y="0"/>
            <a:ext cx="2889250" cy="488950"/>
          </a:xfrm>
          <a:prstGeom prst="rect">
            <a:avLst/>
          </a:prstGeom>
        </p:spPr>
        <p:txBody>
          <a:bodyPr vert="horz" lIns="91432" tIns="45715" rIns="91432" bIns="45715" rtlCol="0"/>
          <a:lstStyle>
            <a:lvl1pPr algn="r">
              <a:defRPr sz="1200"/>
            </a:lvl1pPr>
          </a:lstStyle>
          <a:p>
            <a:fld id="{9A33E184-0F90-4564-9241-BFF7D78AFDA0}" type="datetimeFigureOut">
              <a:rPr lang="en-AU" smtClean="0"/>
              <a:t>11/03/2024</a:t>
            </a:fld>
            <a:endParaRPr lang="en-AU"/>
          </a:p>
        </p:txBody>
      </p:sp>
      <p:sp>
        <p:nvSpPr>
          <p:cNvPr id="4" name="Footer Placeholder 3"/>
          <p:cNvSpPr>
            <a:spLocks noGrp="1"/>
          </p:cNvSpPr>
          <p:nvPr>
            <p:ph type="ftr" sz="quarter" idx="2"/>
          </p:nvPr>
        </p:nvSpPr>
        <p:spPr>
          <a:xfrm>
            <a:off x="0" y="9285288"/>
            <a:ext cx="2889250" cy="488950"/>
          </a:xfrm>
          <a:prstGeom prst="rect">
            <a:avLst/>
          </a:prstGeom>
        </p:spPr>
        <p:txBody>
          <a:bodyPr vert="horz" lIns="91432" tIns="45715" rIns="91432" bIns="45715" rtlCol="0" anchor="b"/>
          <a:lstStyle>
            <a:lvl1pPr algn="l">
              <a:defRPr sz="1200"/>
            </a:lvl1pPr>
          </a:lstStyle>
          <a:p>
            <a:endParaRPr lang="en-AU"/>
          </a:p>
        </p:txBody>
      </p:sp>
      <p:sp>
        <p:nvSpPr>
          <p:cNvPr id="5" name="Slide Number Placeholder 4"/>
          <p:cNvSpPr>
            <a:spLocks noGrp="1"/>
          </p:cNvSpPr>
          <p:nvPr>
            <p:ph type="sldNum" sz="quarter" idx="3"/>
          </p:nvPr>
        </p:nvSpPr>
        <p:spPr>
          <a:xfrm>
            <a:off x="3778250" y="9285288"/>
            <a:ext cx="2889250" cy="488950"/>
          </a:xfrm>
          <a:prstGeom prst="rect">
            <a:avLst/>
          </a:prstGeom>
        </p:spPr>
        <p:txBody>
          <a:bodyPr vert="horz" lIns="91432" tIns="45715" rIns="91432" bIns="45715" rtlCol="0" anchor="b"/>
          <a:lstStyle>
            <a:lvl1pPr algn="r">
              <a:defRPr sz="1200"/>
            </a:lvl1pPr>
          </a:lstStyle>
          <a:p>
            <a:fld id="{89BAA74E-D377-44F1-B967-B6508B24D896}" type="slidenum">
              <a:rPr lang="en-AU" smtClean="0"/>
              <a:t>‹#›</a:t>
            </a:fld>
            <a:endParaRPr lang="en-AU"/>
          </a:p>
        </p:txBody>
      </p:sp>
    </p:spTree>
    <p:extLst>
      <p:ext uri="{BB962C8B-B14F-4D97-AF65-F5344CB8AC3E}">
        <p14:creationId xmlns:p14="http://schemas.microsoft.com/office/powerpoint/2010/main" val="306245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88791"/>
          </a:xfrm>
          <a:prstGeom prst="rect">
            <a:avLst/>
          </a:prstGeom>
        </p:spPr>
        <p:txBody>
          <a:bodyPr vert="horz" lIns="91432" tIns="45715" rIns="91432" bIns="45715" rtlCol="0"/>
          <a:lstStyle>
            <a:lvl1pPr algn="l">
              <a:defRPr sz="1200"/>
            </a:lvl1pPr>
          </a:lstStyle>
          <a:p>
            <a:endParaRPr lang="en-AU"/>
          </a:p>
        </p:txBody>
      </p:sp>
      <p:sp>
        <p:nvSpPr>
          <p:cNvPr id="3" name="Date Placeholder 2"/>
          <p:cNvSpPr>
            <a:spLocks noGrp="1"/>
          </p:cNvSpPr>
          <p:nvPr>
            <p:ph type="dt" idx="1"/>
          </p:nvPr>
        </p:nvSpPr>
        <p:spPr>
          <a:xfrm>
            <a:off x="3777608" y="1"/>
            <a:ext cx="2889938" cy="488791"/>
          </a:xfrm>
          <a:prstGeom prst="rect">
            <a:avLst/>
          </a:prstGeom>
        </p:spPr>
        <p:txBody>
          <a:bodyPr vert="horz" lIns="91432" tIns="45715" rIns="91432" bIns="45715" rtlCol="0"/>
          <a:lstStyle>
            <a:lvl1pPr algn="r">
              <a:defRPr sz="1200"/>
            </a:lvl1pPr>
          </a:lstStyle>
          <a:p>
            <a:fld id="{E44CCE21-74D0-4487-9706-946690CBEC3B}" type="datetimeFigureOut">
              <a:rPr lang="en-AU" smtClean="0"/>
              <a:t>11/03/2024</a:t>
            </a:fld>
            <a:endParaRPr lang="en-AU"/>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32" tIns="45715" rIns="91432" bIns="45715" rtlCol="0" anchor="ctr"/>
          <a:lstStyle/>
          <a:p>
            <a:endParaRPr lang="en-AU"/>
          </a:p>
        </p:txBody>
      </p:sp>
      <p:sp>
        <p:nvSpPr>
          <p:cNvPr id="5" name="Notes Placeholder 4"/>
          <p:cNvSpPr>
            <a:spLocks noGrp="1"/>
          </p:cNvSpPr>
          <p:nvPr>
            <p:ph type="body" sz="quarter" idx="3"/>
          </p:nvPr>
        </p:nvSpPr>
        <p:spPr>
          <a:xfrm>
            <a:off x="666909" y="4643518"/>
            <a:ext cx="5335270" cy="4399121"/>
          </a:xfrm>
          <a:prstGeom prst="rect">
            <a:avLst/>
          </a:prstGeom>
        </p:spPr>
        <p:txBody>
          <a:bodyPr vert="horz" lIns="91432" tIns="45715" rIns="91432"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285338"/>
            <a:ext cx="2889938" cy="488791"/>
          </a:xfrm>
          <a:prstGeom prst="rect">
            <a:avLst/>
          </a:prstGeom>
        </p:spPr>
        <p:txBody>
          <a:bodyPr vert="horz" lIns="91432" tIns="45715" rIns="91432" bIns="45715" rtlCol="0" anchor="b"/>
          <a:lstStyle>
            <a:lvl1pPr algn="l">
              <a:defRPr sz="1200"/>
            </a:lvl1pPr>
          </a:lstStyle>
          <a:p>
            <a:endParaRPr lang="en-AU"/>
          </a:p>
        </p:txBody>
      </p:sp>
      <p:sp>
        <p:nvSpPr>
          <p:cNvPr id="7" name="Slide Number Placeholder 6"/>
          <p:cNvSpPr>
            <a:spLocks noGrp="1"/>
          </p:cNvSpPr>
          <p:nvPr>
            <p:ph type="sldNum" sz="quarter" idx="5"/>
          </p:nvPr>
        </p:nvSpPr>
        <p:spPr>
          <a:xfrm>
            <a:off x="3777608" y="9285338"/>
            <a:ext cx="2889938" cy="488791"/>
          </a:xfrm>
          <a:prstGeom prst="rect">
            <a:avLst/>
          </a:prstGeom>
        </p:spPr>
        <p:txBody>
          <a:bodyPr vert="horz" lIns="91432" tIns="45715" rIns="91432" bIns="45715" rtlCol="0" anchor="b"/>
          <a:lstStyle>
            <a:lvl1pPr algn="r">
              <a:defRPr sz="1200"/>
            </a:lvl1pPr>
          </a:lstStyle>
          <a:p>
            <a:fld id="{610E4E49-78AF-4A0F-9371-45F7DA06A7E9}" type="slidenum">
              <a:rPr lang="en-AU" smtClean="0"/>
              <a:t>‹#›</a:t>
            </a:fld>
            <a:endParaRPr lang="en-AU"/>
          </a:p>
        </p:txBody>
      </p:sp>
    </p:spTree>
    <p:extLst>
      <p:ext uri="{BB962C8B-B14F-4D97-AF65-F5344CB8AC3E}">
        <p14:creationId xmlns:p14="http://schemas.microsoft.com/office/powerpoint/2010/main" val="86603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Tell students: “Today we will be talking about voting, but</a:t>
            </a:r>
            <a:r>
              <a:rPr lang="en-AU" baseline="0" dirty="0" smtClean="0"/>
              <a:t> it’s a special kind of voting where you give your opinion to a question, rather than voting for a person or a representative. We are going to start with me asking a few questions to you, specifically, as Year 7 students”</a:t>
            </a:r>
          </a:p>
          <a:p>
            <a:endParaRPr lang="en-AU" baseline="0" dirty="0" smtClean="0"/>
          </a:p>
        </p:txBody>
      </p:sp>
      <p:sp>
        <p:nvSpPr>
          <p:cNvPr id="4" name="Slide Number Placeholder 3"/>
          <p:cNvSpPr>
            <a:spLocks noGrp="1"/>
          </p:cNvSpPr>
          <p:nvPr>
            <p:ph type="sldNum" sz="quarter" idx="10"/>
          </p:nvPr>
        </p:nvSpPr>
        <p:spPr/>
        <p:txBody>
          <a:bodyPr/>
          <a:lstStyle/>
          <a:p>
            <a:fld id="{610E4E49-78AF-4A0F-9371-45F7DA06A7E9}" type="slidenum">
              <a:rPr lang="en-AU" smtClean="0"/>
              <a:t>1</a:t>
            </a:fld>
            <a:endParaRPr lang="en-AU"/>
          </a:p>
        </p:txBody>
      </p:sp>
    </p:spTree>
    <p:extLst>
      <p:ext uri="{BB962C8B-B14F-4D97-AF65-F5344CB8AC3E}">
        <p14:creationId xmlns:p14="http://schemas.microsoft.com/office/powerpoint/2010/main" val="1141414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students: “Let’s look at some real</a:t>
            </a:r>
            <a:r>
              <a:rPr lang="en-AU" baseline="0" dirty="0" smtClean="0"/>
              <a:t> life examples of constitutional referendums”.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sng" baseline="0" dirty="0" smtClean="0"/>
              <a:t>Voice referendum:</a:t>
            </a:r>
            <a:r>
              <a:rPr lang="en-AU" u="none" baseline="0" dirty="0" smtClean="0"/>
              <a:t> This was the first constitutional referendum in Australia in over 20 years. </a:t>
            </a:r>
            <a:br>
              <a:rPr lang="en-AU" u="none" baseline="0" dirty="0" smtClean="0"/>
            </a:br>
            <a:r>
              <a:rPr lang="en-AU" u="none" baseline="0" dirty="0" smtClean="0"/>
              <a:t>Ask students: </a:t>
            </a:r>
            <a:r>
              <a:rPr lang="en-AU" baseline="0" dirty="0" smtClean="0"/>
              <a:t>“What was the result of this constitutional referendum? Are we a republic?” (No)</a:t>
            </a:r>
          </a:p>
          <a:p>
            <a:r>
              <a:rPr lang="en-AU" u="sng" baseline="0" dirty="0" smtClean="0"/>
              <a:t>Republic </a:t>
            </a:r>
            <a:r>
              <a:rPr lang="en-AU" u="sng" baseline="0" dirty="0" smtClean="0"/>
              <a:t>and Preamble</a:t>
            </a:r>
            <a:r>
              <a:rPr lang="en-AU" baseline="0" dirty="0" smtClean="0"/>
              <a:t>: </a:t>
            </a:r>
            <a:r>
              <a:rPr lang="en-AU" baseline="0" dirty="0" smtClean="0"/>
              <a:t>Prior to the voice referendum, the next most recent constitutional referendum was held in 1999</a:t>
            </a:r>
            <a:r>
              <a:rPr lang="en-AU" baseline="0" dirty="0" smtClean="0"/>
              <a:t>. The change was about Australia becoming a republic, which means independent of Britain, and the </a:t>
            </a:r>
            <a:r>
              <a:rPr lang="en-AU" baseline="0" dirty="0" smtClean="0"/>
              <a:t>King </a:t>
            </a:r>
            <a:r>
              <a:rPr lang="en-AU" baseline="0" dirty="0" smtClean="0"/>
              <a:t>would no longer be our head of state. (Students may have further questions about what being a republic means.) </a:t>
            </a:r>
          </a:p>
          <a:p>
            <a:r>
              <a:rPr lang="en-AU" baseline="0" dirty="0" smtClean="0"/>
              <a:t>Ask students: “What was the result of this constitutional referendum? Are we a republic?” (No)</a:t>
            </a:r>
          </a:p>
          <a:p>
            <a:pPr marL="0" marR="0" lvl="0" indent="0" algn="l" defTabSz="914400" rtl="0" eaLnBrk="1" fontAlgn="auto" latinLnBrk="0" hangingPunct="1">
              <a:lnSpc>
                <a:spcPct val="100000"/>
              </a:lnSpc>
              <a:spcBef>
                <a:spcPts val="0"/>
              </a:spcBef>
              <a:spcAft>
                <a:spcPts val="0"/>
              </a:spcAft>
              <a:buClrTx/>
              <a:buSzTx/>
              <a:buFontTx/>
              <a:buNone/>
              <a:tabLst/>
              <a:defRPr/>
            </a:pPr>
            <a:r>
              <a:rPr lang="en-AU" u="sng" baseline="0" dirty="0" smtClean="0"/>
              <a:t>1967 referendum</a:t>
            </a:r>
            <a:r>
              <a:rPr lang="en-AU" baseline="0" dirty="0" smtClean="0"/>
              <a:t>: The Constitutional includes information about counting the national population or the ‘census’ and originally stated that Aboriginal people were not to be included in this count “…Aboriginal natives shall not be counted”. The referendum in 1967 proposed removing this exception to include Aboriginal people in any population calculations. </a:t>
            </a:r>
            <a:r>
              <a:rPr lang="en-AU" baseline="0" dirty="0" smtClean="0"/>
              <a:t/>
            </a:r>
            <a:br>
              <a:rPr lang="en-AU" baseline="0" dirty="0" smtClean="0"/>
            </a:br>
            <a:r>
              <a:rPr lang="en-AU" baseline="0" dirty="0" smtClean="0"/>
              <a:t>Ask </a:t>
            </a:r>
            <a:r>
              <a:rPr lang="en-AU" baseline="0" dirty="0" smtClean="0"/>
              <a:t>students: “What was the result of this referendum?” Are Aboriginal people included in the census? (Yes)</a:t>
            </a:r>
            <a:endParaRPr lang="en-AU" dirty="0" smtClean="0"/>
          </a:p>
          <a:p>
            <a:r>
              <a:rPr lang="en-AU" baseline="0" dirty="0" smtClean="0"/>
              <a:t>This referendum is now seen as significant in the history of Aboriginal rights. It sometimes confused with Aboriginal people being given right to vote (this happened by law in </a:t>
            </a:r>
            <a:r>
              <a:rPr lang="en-AU" baseline="0" dirty="0" smtClean="0"/>
              <a:t>1962 – at federal elections) </a:t>
            </a:r>
            <a:r>
              <a:rPr lang="en-AU" baseline="0" dirty="0" smtClean="0"/>
              <a:t>and Aboriginal people being granted citizenship (this happened, along with everyone else, in 1949 when Australian citizenship was introduced.)</a:t>
            </a:r>
          </a:p>
        </p:txBody>
      </p:sp>
      <p:sp>
        <p:nvSpPr>
          <p:cNvPr id="4" name="Slide Number Placeholder 3"/>
          <p:cNvSpPr>
            <a:spLocks noGrp="1"/>
          </p:cNvSpPr>
          <p:nvPr>
            <p:ph type="sldNum" sz="quarter" idx="10"/>
          </p:nvPr>
        </p:nvSpPr>
        <p:spPr/>
        <p:txBody>
          <a:bodyPr/>
          <a:lstStyle/>
          <a:p>
            <a:fld id="{610E4E49-78AF-4A0F-9371-45F7DA06A7E9}" type="slidenum">
              <a:rPr lang="en-AU" smtClean="0"/>
              <a:t>10</a:t>
            </a:fld>
            <a:endParaRPr lang="en-AU"/>
          </a:p>
        </p:txBody>
      </p:sp>
    </p:spTree>
    <p:extLst>
      <p:ext uri="{BB962C8B-B14F-4D97-AF65-F5344CB8AC3E}">
        <p14:creationId xmlns:p14="http://schemas.microsoft.com/office/powerpoint/2010/main" val="155648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1977 there was a constitutional referendum</a:t>
            </a:r>
            <a:r>
              <a:rPr lang="en-AU" baseline="0" dirty="0" smtClean="0"/>
              <a:t> asking if people living in Territories (there are 10 territories in Australia) should be allowed to vote in referendums. They were not included in the Constitution originally because the Constitution is very focused on the states, and the relationship between the states and the federal parliament. There is very little mention about territories. This means people living in Australian territories have different constitutional rights to those in states.</a:t>
            </a:r>
          </a:p>
          <a:p>
            <a:r>
              <a:rPr lang="en-AU" baseline="0" dirty="0" smtClean="0"/>
              <a:t>Ask students: “What was the outcome of this referendum?” Yes, Territorians can vote in referendums, but ironically they did not vote in this one in 1977. </a:t>
            </a:r>
          </a:p>
          <a:p>
            <a:r>
              <a:rPr lang="en-AU" baseline="0" dirty="0" smtClean="0"/>
              <a:t>(Territory referendum votes are counted differently though, but this is explained on a later slide.)</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11</a:t>
            </a:fld>
            <a:endParaRPr lang="en-AU"/>
          </a:p>
        </p:txBody>
      </p:sp>
    </p:spTree>
    <p:extLst>
      <p:ext uri="{BB962C8B-B14F-4D97-AF65-F5344CB8AC3E}">
        <p14:creationId xmlns:p14="http://schemas.microsoft.com/office/powerpoint/2010/main" val="2830366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Here are some examples of </a:t>
            </a:r>
            <a:r>
              <a:rPr lang="en-AU" dirty="0" smtClean="0"/>
              <a:t>recent </a:t>
            </a:r>
            <a:r>
              <a:rPr lang="en-AU" baseline="0" dirty="0" smtClean="0"/>
              <a:t>referendums/plebiscites (and different ways of voting). </a:t>
            </a:r>
            <a:endParaRPr lang="en-AU" baseline="0" dirty="0" smtClean="0"/>
          </a:p>
          <a:p>
            <a:r>
              <a:rPr lang="en-AU" u="sng" baseline="0" dirty="0" smtClean="0"/>
              <a:t>Left</a:t>
            </a:r>
            <a:r>
              <a:rPr lang="en-AU" baseline="0" dirty="0" smtClean="0"/>
              <a:t>: </a:t>
            </a:r>
            <a:r>
              <a:rPr lang="en-AU" baseline="0" dirty="0" smtClean="0"/>
              <a:t>Ask students if they know of the most recent non-constitutional referendum held in 2016 about changing a law in Australia (give hint, it was about definition of marriage). It was called the ‘same sex marriage survey’ as was done as a national postal vote. This was an optional referendum, not compulsory. Instead of writing yes or no, voters had to tick the relevant box.</a:t>
            </a:r>
          </a:p>
          <a:p>
            <a:r>
              <a:rPr lang="en-AU" u="sng" baseline="0" dirty="0" smtClean="0"/>
              <a:t>Top </a:t>
            </a:r>
            <a:r>
              <a:rPr lang="en-AU" u="sng" baseline="0" dirty="0" smtClean="0"/>
              <a:t>right</a:t>
            </a:r>
            <a:r>
              <a:rPr lang="en-AU" baseline="0" dirty="0" smtClean="0"/>
              <a:t>: In 2015 NZ held a referendum about a new NZ flag. Anyone could put through ideas, from which 5 were chosen for the people to choose from. Voters were to vote preferentially in order of 1,2,3,4,5. </a:t>
            </a:r>
          </a:p>
          <a:p>
            <a:r>
              <a:rPr lang="en-AU" u="sng" baseline="0" dirty="0" smtClean="0"/>
              <a:t>Bottom right</a:t>
            </a:r>
            <a:r>
              <a:rPr lang="en-AU" baseline="0" dirty="0" smtClean="0"/>
              <a:t>: In 2016 the second phase was for voters to choose from the winner of the first referendum and the existing NZ flag. This was a postal vote and the picture on the slide is the actual letter sent to voters. Voters had to tick their preferred option. Ask students what the result was. (Existing NZ flag)</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12</a:t>
            </a:fld>
            <a:endParaRPr lang="en-AU"/>
          </a:p>
        </p:txBody>
      </p:sp>
    </p:spTree>
    <p:extLst>
      <p:ext uri="{BB962C8B-B14F-4D97-AF65-F5344CB8AC3E}">
        <p14:creationId xmlns:p14="http://schemas.microsoft.com/office/powerpoint/2010/main" val="2493258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New Zealand had</a:t>
            </a:r>
            <a:r>
              <a:rPr lang="en-AU" baseline="0" dirty="0" smtClean="0"/>
              <a:t> more recent referendums in 2020 – held at the same time as their parliamentary elections.</a:t>
            </a:r>
          </a:p>
          <a:p>
            <a:r>
              <a:rPr lang="en-AU" u="sng" baseline="0" dirty="0" smtClean="0"/>
              <a:t>End of Life Choice referendum</a:t>
            </a:r>
            <a:r>
              <a:rPr lang="en-AU" u="none" baseline="0" dirty="0" smtClean="0"/>
              <a:t>: in 2019 the NZ parliament passed a bill to make voluntary euthanasia legal (if terminal illness and less than 6 months to live). The bill passed with the condition that the law would only come into force if agreed to by the people in a referendum. The question asked was “Do you support the End of Life Choice Act 2019 coming into force?” This referendum was binding as parliament had already passed the bill.</a:t>
            </a:r>
          </a:p>
          <a:p>
            <a:r>
              <a:rPr lang="en-AU" u="none" baseline="0" dirty="0" smtClean="0"/>
              <a:t>This is the first euthanasia referendum in the world.</a:t>
            </a:r>
          </a:p>
          <a:p>
            <a:r>
              <a:rPr lang="en-AU" u="sng" baseline="0" dirty="0" smtClean="0"/>
              <a:t>Cannabis referendum</a:t>
            </a:r>
            <a:r>
              <a:rPr lang="en-AU" baseline="0" dirty="0" smtClean="0"/>
              <a:t>: A proposed bill had been drafted to legalise the sale, use, possession and production of recreational cannabis. The referendum asked “do you support the proposed Cannabis Legislation and Control Bill?” This referendum was not binding as the bill had not passed through parliament yet.</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13</a:t>
            </a:fld>
            <a:endParaRPr lang="en-AU"/>
          </a:p>
        </p:txBody>
      </p:sp>
    </p:spTree>
    <p:extLst>
      <p:ext uri="{BB962C8B-B14F-4D97-AF65-F5344CB8AC3E}">
        <p14:creationId xmlns:p14="http://schemas.microsoft.com/office/powerpoint/2010/main" val="4052897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a:t>
            </a:r>
            <a:r>
              <a:rPr lang="en-AU" baseline="0" dirty="0" smtClean="0"/>
              <a:t> earlier slide touched on this already…</a:t>
            </a:r>
          </a:p>
          <a:p>
            <a:r>
              <a:rPr lang="en-AU" baseline="0" dirty="0" smtClean="0"/>
              <a:t>There is a process by which constitutional referendums must go through. First the constitutional change goes through federal parliament as a bill. The bill is introduced and later debated and voted on. If it passes, it then goes to the other house for debate and a vote. If it is passed by the second house, it does not go straight to royal assent, instead the referendum process begins. It is up to those members of parliament who voted yes for the change to prepare a ‘yes case’ (reasons why voters should vote yes) and those members of parliament who voted no prepare the ‘no case’. This information is sent out to all voters so that they are fully informed about both sides of the debate. A referendum election is then held where voters either write yes or no to the proposed change. This </a:t>
            </a:r>
            <a:r>
              <a:rPr lang="en-AU" u="sng" baseline="0" dirty="0" smtClean="0"/>
              <a:t>must</a:t>
            </a:r>
            <a:r>
              <a:rPr lang="en-AU" baseline="0" dirty="0" smtClean="0"/>
              <a:t> be held within 2 – 6 months after the bill passed in parliament.</a:t>
            </a:r>
          </a:p>
          <a:p>
            <a:r>
              <a:rPr lang="en-AU" baseline="0" dirty="0" smtClean="0"/>
              <a:t>The last click will bring </a:t>
            </a:r>
            <a:r>
              <a:rPr lang="en-AU" baseline="0" dirty="0" smtClean="0"/>
              <a:t>examples </a:t>
            </a:r>
            <a:r>
              <a:rPr lang="en-AU" baseline="0" dirty="0" smtClean="0"/>
              <a:t>of </a:t>
            </a:r>
            <a:r>
              <a:rPr lang="en-AU" baseline="0" dirty="0" smtClean="0"/>
              <a:t>the yes and no campaigns from the Voice referendum, as well as the official pamphlet from the AEC that provides information for both sides.</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14</a:t>
            </a:fld>
            <a:endParaRPr lang="en-AU"/>
          </a:p>
        </p:txBody>
      </p:sp>
    </p:spTree>
    <p:extLst>
      <p:ext uri="{BB962C8B-B14F-4D97-AF65-F5344CB8AC3E}">
        <p14:creationId xmlns:p14="http://schemas.microsoft.com/office/powerpoint/2010/main" val="1809683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Tell students that once the</a:t>
            </a:r>
            <a:r>
              <a:rPr lang="en-AU" baseline="0" dirty="0" smtClean="0"/>
              <a:t> voting has been done, it is time to count the votes, and there are two stages to the counting process. This is because for a referendum vote to pass, you need what is a called a ‘double majority’. On each click explain the 2 yes majorities needed to pass a referendum (majority meaning </a:t>
            </a:r>
            <a:r>
              <a:rPr lang="en-AU" i="1" baseline="0" dirty="0" smtClean="0"/>
              <a:t>more than half</a:t>
            </a:r>
            <a:r>
              <a:rPr lang="en-AU" baseline="0" dirty="0" smtClean="0"/>
              <a:t>):</a:t>
            </a:r>
          </a:p>
          <a:p>
            <a:pPr marL="171450" indent="-171450">
              <a:buFontTx/>
              <a:buChar char="-"/>
            </a:pPr>
            <a:r>
              <a:rPr lang="en-AU" baseline="0" dirty="0" smtClean="0"/>
              <a:t>A majority of voters (from across Australia as a whole) who voted yes</a:t>
            </a:r>
          </a:p>
          <a:p>
            <a:pPr marL="171450" indent="-171450">
              <a:buFontTx/>
              <a:buChar char="-"/>
            </a:pPr>
            <a:r>
              <a:rPr lang="en-AU" baseline="0" dirty="0" smtClean="0"/>
              <a:t>AND a majority of states (4 out of 6) who resulted in a majority yes vote (show picture)</a:t>
            </a:r>
          </a:p>
          <a:p>
            <a:pPr marL="0" indent="0">
              <a:buFontTx/>
              <a:buNone/>
            </a:pPr>
            <a:r>
              <a:rPr lang="en-AU" baseline="0" dirty="0" smtClean="0"/>
              <a:t>Both of these must be achieved for the referendum to pass, and therefore for the constitutional change to be made.</a:t>
            </a:r>
          </a:p>
          <a:p>
            <a:pPr marL="0" indent="0">
              <a:buFontTx/>
              <a:buNone/>
            </a:pPr>
            <a:r>
              <a:rPr lang="en-AU" baseline="0" dirty="0" smtClean="0"/>
              <a:t>Ask students: “What’s interesting about the states’ map?” NT (nor ACT) are counted with the majority of states, this is states only, but we are counted in in the first part, looking at the majority of Australia as a whole. This is because the Constitution really only talks about the states, and not territories, and this is one of the differences between states and territories.</a:t>
            </a:r>
          </a:p>
        </p:txBody>
      </p:sp>
      <p:sp>
        <p:nvSpPr>
          <p:cNvPr id="4" name="Slide Number Placeholder 3"/>
          <p:cNvSpPr>
            <a:spLocks noGrp="1"/>
          </p:cNvSpPr>
          <p:nvPr>
            <p:ph type="sldNum" sz="quarter" idx="10"/>
          </p:nvPr>
        </p:nvSpPr>
        <p:spPr/>
        <p:txBody>
          <a:bodyPr/>
          <a:lstStyle/>
          <a:p>
            <a:fld id="{610E4E49-78AF-4A0F-9371-45F7DA06A7E9}" type="slidenum">
              <a:rPr lang="en-AU" smtClean="0"/>
              <a:t>15</a:t>
            </a:fld>
            <a:endParaRPr lang="en-AU"/>
          </a:p>
        </p:txBody>
      </p:sp>
    </p:spTree>
    <p:extLst>
      <p:ext uri="{BB962C8B-B14F-4D97-AF65-F5344CB8AC3E}">
        <p14:creationId xmlns:p14="http://schemas.microsoft.com/office/powerpoint/2010/main" val="308400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ACTIVITY</a:t>
            </a:r>
            <a:r>
              <a:rPr lang="en-AU" dirty="0" smtClean="0"/>
              <a:t>: Tell students here are the results of past constitutional referendums in Australia. They need to tell you which ones passed because they achieved the required ‘double majority’. Go through each one individually, asking students “did it pass?” [Only 2 (social services) and 4 (Aboriginal count) passed.]</a:t>
            </a:r>
          </a:p>
          <a:p>
            <a:r>
              <a:rPr lang="en-AU" dirty="0" smtClean="0"/>
              <a:t>Show last sentence and read it out loud. Tell students it is deliberately difficult</a:t>
            </a:r>
            <a:r>
              <a:rPr lang="en-AU" baseline="0" dirty="0" smtClean="0"/>
              <a:t> to pass referendums, the Constitution wasn’t designed to be changed easily and often, only when it really is what the people/society want.</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16</a:t>
            </a:fld>
            <a:endParaRPr lang="en-AU"/>
          </a:p>
        </p:txBody>
      </p:sp>
    </p:spTree>
    <p:extLst>
      <p:ext uri="{BB962C8B-B14F-4D97-AF65-F5344CB8AC3E}">
        <p14:creationId xmlns:p14="http://schemas.microsoft.com/office/powerpoint/2010/main" val="2762670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MOCK REFERENDUM ACTIVITY</a:t>
            </a:r>
            <a:r>
              <a:rPr lang="en-AU" b="1" baseline="0" dirty="0" smtClean="0"/>
              <a:t> </a:t>
            </a:r>
            <a:r>
              <a:rPr lang="en-AU" baseline="0" dirty="0" smtClean="0"/>
              <a:t>- </a:t>
            </a:r>
            <a:r>
              <a:rPr lang="en-AU" dirty="0" smtClean="0"/>
              <a:t>Tell students it is now time to vote in pretend/mock</a:t>
            </a:r>
            <a:r>
              <a:rPr lang="en-AU" baseline="0" dirty="0" smtClean="0"/>
              <a:t> referendum to see how they work.</a:t>
            </a:r>
          </a:p>
          <a:p>
            <a:r>
              <a:rPr lang="en-AU" baseline="0" dirty="0" smtClean="0"/>
              <a:t>The question they will be voting on is (show on click) whether fireworks should be legal for personal use on special days. </a:t>
            </a:r>
          </a:p>
          <a:p>
            <a:r>
              <a:rPr lang="en-AU" baseline="0" dirty="0" smtClean="0"/>
              <a:t>(Don’t forget second click for the animated gif!)</a:t>
            </a:r>
          </a:p>
          <a:p>
            <a:r>
              <a:rPr lang="en-AU" baseline="0" dirty="0" smtClean="0"/>
              <a:t>Ask students: Where else in Australia are fireworks legal like what we have on firecracker night here in the NT (where you can buy your own, and let them off at home or around your neighbourhood)? (No other state or territory has legal fireworks like we do. Still have fireworks displays though, run by professionals.)</a:t>
            </a:r>
          </a:p>
          <a:p>
            <a:r>
              <a:rPr lang="en-AU" baseline="0" dirty="0" smtClean="0"/>
              <a:t>Tell students: This referendum is a national question that is being run in all states and territories in Australia (pretend of course). ‘Special days’ just means that in addition to Territory Day there would be other set days like maybe New Year’s Eve, Australia Day etc. It will only involve set days, and not just any day you like. So the only big change for us (NT) would be extra ‘firecracker nights’ a year.</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17</a:t>
            </a:fld>
            <a:endParaRPr lang="en-AU"/>
          </a:p>
        </p:txBody>
      </p:sp>
    </p:spTree>
    <p:extLst>
      <p:ext uri="{BB962C8B-B14F-4D97-AF65-F5344CB8AC3E}">
        <p14:creationId xmlns:p14="http://schemas.microsoft.com/office/powerpoint/2010/main" val="1254680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students:</a:t>
            </a:r>
            <a:r>
              <a:rPr lang="en-AU" baseline="0" dirty="0" smtClean="0"/>
              <a:t> “Remember in the referendum process the members of parliament for each side prepare information for the public about the ‘yes case’ and the ‘no case’. It is now time for you to be informed about both cases.” </a:t>
            </a:r>
          </a:p>
          <a:p>
            <a:r>
              <a:rPr lang="en-AU" baseline="0" dirty="0" smtClean="0"/>
              <a:t>Ask for 4 volunteers: 2 for the yes case and 2 for the no case. Hand each pair either the </a:t>
            </a:r>
            <a:r>
              <a:rPr lang="en-AU" u="sng" baseline="0" dirty="0" smtClean="0"/>
              <a:t>yes or no prompt cards</a:t>
            </a:r>
            <a:r>
              <a:rPr lang="en-AU" u="none" baseline="0" dirty="0" smtClean="0"/>
              <a:t> (available on our website). </a:t>
            </a:r>
            <a:r>
              <a:rPr lang="en-AU" baseline="0" dirty="0" smtClean="0"/>
              <a:t>Each pair will alternate and read out the 4 dot points for either the yes or no case. Have the students read the yes case first, then show the summary on first click, then hear the no case, then click in the no summary.  Let students know it is now time to vote!</a:t>
            </a:r>
          </a:p>
          <a:p>
            <a:r>
              <a:rPr lang="en-AU" b="1" baseline="0" dirty="0" smtClean="0"/>
              <a:t>VOTING</a:t>
            </a:r>
            <a:r>
              <a:rPr lang="en-AU" baseline="0" dirty="0" smtClean="0"/>
              <a:t>: Before handing out the </a:t>
            </a:r>
            <a:r>
              <a:rPr lang="en-AU" u="sng" baseline="0" dirty="0" smtClean="0"/>
              <a:t>ballot papers</a:t>
            </a:r>
            <a:r>
              <a:rPr lang="en-AU" u="none" baseline="0" dirty="0" smtClean="0"/>
              <a:t> </a:t>
            </a:r>
            <a:r>
              <a:rPr lang="en-AU" baseline="0" dirty="0" smtClean="0"/>
              <a:t>(available on our website) remind/ask students how they need to vote </a:t>
            </a:r>
            <a:r>
              <a:rPr lang="en-AU" baseline="0" dirty="0" smtClean="0">
                <a:sym typeface="Wingdings" panose="05000000000000000000" pitchFamily="2" charset="2"/>
              </a:rPr>
              <a:t> write down the words YES or NO in the box on the ballot paper. Have a voting area with screens/partitions for a private vote, and let students know this is where they go to vote (you may want to discuss secret voting). Have a ballot box and put it in a separate space to the voting area to help clear students out. Tell students to put their completed ballot paper in the ballot box. They may ask if they need to fold it, it is up to them, but for privacy they may like to fold it once (only once as it is easier to count with less folds)</a:t>
            </a: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18</a:t>
            </a:fld>
            <a:endParaRPr lang="en-AU"/>
          </a:p>
        </p:txBody>
      </p:sp>
    </p:spTree>
    <p:extLst>
      <p:ext uri="{BB962C8B-B14F-4D97-AF65-F5344CB8AC3E}">
        <p14:creationId xmlns:p14="http://schemas.microsoft.com/office/powerpoint/2010/main" val="3283659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Before you click further</a:t>
            </a:r>
            <a:r>
              <a:rPr lang="en-AU" baseline="0" dirty="0" smtClean="0"/>
              <a:t> on this slide count the votes first (just show the heading). Get 2 students to do the count. </a:t>
            </a:r>
          </a:p>
          <a:p>
            <a:r>
              <a:rPr lang="en-AU" u="sng" baseline="0" dirty="0" smtClean="0"/>
              <a:t>COUNT</a:t>
            </a:r>
            <a:r>
              <a:rPr lang="en-AU" baseline="0" dirty="0" smtClean="0"/>
              <a:t>: First separate the votes into 2 piles </a:t>
            </a:r>
            <a:r>
              <a:rPr lang="en-AU" baseline="0" dirty="0" smtClean="0">
                <a:sym typeface="Wingdings" panose="05000000000000000000" pitchFamily="2" charset="2"/>
              </a:rPr>
              <a:t> yes and no. If there are any informal votes (like “maybe” or blank ones) these need to be taken out. Then count each pile. Write the results up on white board: total yes votes, total no votes, informal votes (if any), total votes. Convert the results to a percentage. (Yes votes/total votes x 100, no votes/total votes x 100, informal votes/total votes x 100.) Circle either the yes or no % with the winning majority (over 50%).</a:t>
            </a:r>
          </a:p>
          <a:p>
            <a:r>
              <a:rPr lang="en-AU" u="sng" baseline="0" dirty="0" smtClean="0">
                <a:sym typeface="Wingdings" panose="05000000000000000000" pitchFamily="2" charset="2"/>
              </a:rPr>
              <a:t>RESULTS</a:t>
            </a:r>
            <a:r>
              <a:rPr lang="en-AU" baseline="0" dirty="0" smtClean="0">
                <a:sym typeface="Wingdings" panose="05000000000000000000" pitchFamily="2" charset="2"/>
              </a:rPr>
              <a:t>: On first click, remind students that a double majority is required. Tell them we’ll first look at the national vote, as this referendum was done across Australia. Show result. It’s close! Tell students that so far there is a majority yes vote, we now need to check the state votes. Click to show map. Tell students they can use the circled % amount on the white board as the result for all NT. Ask if the double majority was reached. (They usually say yes straight away, BUT it’s a trick , only 3 </a:t>
            </a:r>
            <a:r>
              <a:rPr lang="en-AU" i="1" baseline="0" dirty="0" smtClean="0">
                <a:sym typeface="Wingdings" panose="05000000000000000000" pitchFamily="2" charset="2"/>
              </a:rPr>
              <a:t>states</a:t>
            </a:r>
            <a:r>
              <a:rPr lang="en-AU" baseline="0" dirty="0" smtClean="0">
                <a:sym typeface="Wingdings" panose="05000000000000000000" pitchFamily="2" charset="2"/>
              </a:rPr>
              <a:t> have a majority yes, the other yes votes are from territories and therefore do not count.) </a:t>
            </a:r>
          </a:p>
          <a:p>
            <a:r>
              <a:rPr lang="en-AU" baseline="0" dirty="0" smtClean="0">
                <a:sym typeface="Wingdings" panose="05000000000000000000" pitchFamily="2" charset="2"/>
              </a:rPr>
              <a:t>The overall result is a no, because a double majority was not reached (</a:t>
            </a:r>
            <a:r>
              <a:rPr lang="en-AU" baseline="0" smtClean="0">
                <a:sym typeface="Wingdings" panose="05000000000000000000" pitchFamily="2" charset="2"/>
              </a:rPr>
              <a:t>4 states </a:t>
            </a:r>
            <a:r>
              <a:rPr lang="en-AU" baseline="0" dirty="0" smtClean="0">
                <a:sym typeface="Wingdings" panose="05000000000000000000" pitchFamily="2" charset="2"/>
              </a:rPr>
              <a:t>with yes vote required).</a:t>
            </a:r>
          </a:p>
        </p:txBody>
      </p:sp>
      <p:sp>
        <p:nvSpPr>
          <p:cNvPr id="4" name="Slide Number Placeholder 3"/>
          <p:cNvSpPr>
            <a:spLocks noGrp="1"/>
          </p:cNvSpPr>
          <p:nvPr>
            <p:ph type="sldNum" sz="quarter" idx="10"/>
          </p:nvPr>
        </p:nvSpPr>
        <p:spPr/>
        <p:txBody>
          <a:bodyPr/>
          <a:lstStyle/>
          <a:p>
            <a:fld id="{610E4E49-78AF-4A0F-9371-45F7DA06A7E9}" type="slidenum">
              <a:rPr lang="en-AU" smtClean="0"/>
              <a:t>19</a:t>
            </a:fld>
            <a:endParaRPr lang="en-AU"/>
          </a:p>
        </p:txBody>
      </p:sp>
    </p:spTree>
    <p:extLst>
      <p:ext uri="{BB962C8B-B14F-4D97-AF65-F5344CB8AC3E}">
        <p14:creationId xmlns:p14="http://schemas.microsoft.com/office/powerpoint/2010/main" val="2425860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Tell students they are YES or NO questions.</a:t>
            </a:r>
          </a:p>
          <a:p>
            <a:r>
              <a:rPr lang="en-AU" baseline="0" dirty="0" smtClean="0"/>
              <a:t>Read out the statement. Ask students: “Hands up for ‘yes’…. Hands up for ‘no’.” Confirm results</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2</a:t>
            </a:fld>
            <a:endParaRPr lang="en-AU"/>
          </a:p>
        </p:txBody>
      </p:sp>
    </p:spTree>
    <p:extLst>
      <p:ext uri="{BB962C8B-B14F-4D97-AF65-F5344CB8AC3E}">
        <p14:creationId xmlns:p14="http://schemas.microsoft.com/office/powerpoint/2010/main" val="1751495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10E4E49-78AF-4A0F-9371-45F7DA06A7E9}" type="slidenum">
              <a:rPr lang="en-AU" smtClean="0"/>
              <a:t>20</a:t>
            </a:fld>
            <a:endParaRPr lang="en-AU"/>
          </a:p>
        </p:txBody>
      </p:sp>
    </p:spTree>
    <p:extLst>
      <p:ext uri="{BB962C8B-B14F-4D97-AF65-F5344CB8AC3E}">
        <p14:creationId xmlns:p14="http://schemas.microsoft.com/office/powerpoint/2010/main" val="412862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Read out statement/question. </a:t>
            </a:r>
          </a:p>
          <a:p>
            <a:r>
              <a:rPr lang="en-AU" baseline="0" dirty="0" smtClean="0"/>
              <a:t>Ask students: “Hands up for ‘yes’…. Hands up for ‘no’.” </a:t>
            </a:r>
          </a:p>
          <a:p>
            <a:r>
              <a:rPr lang="en-AU" baseline="0" dirty="0" smtClean="0"/>
              <a:t>Confirm results</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3</a:t>
            </a:fld>
            <a:endParaRPr lang="en-AU"/>
          </a:p>
        </p:txBody>
      </p:sp>
    </p:spTree>
    <p:extLst>
      <p:ext uri="{BB962C8B-B14F-4D97-AF65-F5344CB8AC3E}">
        <p14:creationId xmlns:p14="http://schemas.microsoft.com/office/powerpoint/2010/main" val="386685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Read out statement/question. </a:t>
            </a:r>
          </a:p>
          <a:p>
            <a:r>
              <a:rPr lang="en-AU" baseline="0" dirty="0" smtClean="0"/>
              <a:t>Ask students: “Hands up for ‘yes’…. Hands up for ‘no’.” </a:t>
            </a:r>
          </a:p>
          <a:p>
            <a:r>
              <a:rPr lang="en-AU" baseline="0" dirty="0" smtClean="0"/>
              <a:t>Confirm results</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4</a:t>
            </a:fld>
            <a:endParaRPr lang="en-AU"/>
          </a:p>
        </p:txBody>
      </p:sp>
    </p:spTree>
    <p:extLst>
      <p:ext uri="{BB962C8B-B14F-4D97-AF65-F5344CB8AC3E}">
        <p14:creationId xmlns:p14="http://schemas.microsoft.com/office/powerpoint/2010/main" val="135305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a:t>
            </a:r>
            <a:r>
              <a:rPr lang="en-AU" baseline="0" dirty="0" smtClean="0"/>
              <a:t> “What do we call this type of vote, where you answer yes or no to answer a question?”</a:t>
            </a:r>
          </a:p>
          <a:p>
            <a:r>
              <a:rPr lang="en-AU" baseline="0" dirty="0" smtClean="0"/>
              <a:t>If required, click in some clues, ‘R’ then ‘m’.</a:t>
            </a:r>
          </a:p>
          <a:p>
            <a:r>
              <a:rPr lang="en-AU" baseline="0" dirty="0" smtClean="0"/>
              <a:t>Confirm if they have all heard this word before (usually they have).</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5</a:t>
            </a:fld>
            <a:endParaRPr lang="en-AU"/>
          </a:p>
        </p:txBody>
      </p:sp>
    </p:spTree>
    <p:extLst>
      <p:ext uri="{BB962C8B-B14F-4D97-AF65-F5344CB8AC3E}">
        <p14:creationId xmlns:p14="http://schemas.microsoft.com/office/powerpoint/2010/main" val="2720156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a:t>
            </a:r>
            <a:r>
              <a:rPr lang="en-AU" baseline="0" dirty="0" smtClean="0"/>
              <a:t> students: “This is the definition of a referendum,” read out definition in full. (After ...‘country or area’ you could elaborate and say “for example the NT, who have had a referendum just for people in the NT).</a:t>
            </a:r>
          </a:p>
          <a:p>
            <a:r>
              <a:rPr lang="en-AU" baseline="0" dirty="0" smtClean="0"/>
              <a:t>Tell students: “Then there is a constitutional referendum, which is [read out definition in full]”. “To understand this, you need to know…” (next slide)</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6</a:t>
            </a:fld>
            <a:endParaRPr lang="en-AU"/>
          </a:p>
        </p:txBody>
      </p:sp>
    </p:spTree>
    <p:extLst>
      <p:ext uri="{BB962C8B-B14F-4D97-AF65-F5344CB8AC3E}">
        <p14:creationId xmlns:p14="http://schemas.microsoft.com/office/powerpoint/2010/main" val="264946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students: “What is the Constitution?” Confirm answer with click to show definition. (Students may say it’s the law, or a book of</a:t>
            </a:r>
            <a:r>
              <a:rPr lang="en-AU" baseline="0" dirty="0" smtClean="0"/>
              <a:t> laws, let them know this isn’t correct, though many people think this.). Show picture. (Note: the picture is of the Constitution of the Commonwealth of Australia Act, which was the act (law) that passed through British Parliament which installed the Constitution in Australia.)</a:t>
            </a:r>
          </a:p>
          <a:p>
            <a:r>
              <a:rPr lang="en-AU" baseline="0" dirty="0" smtClean="0"/>
              <a:t>Ask students: “When did we get the Constitution?” (1901) “What happened in Australia at the time, that gave us the Constitution?” (Federation). Show formal definition of federation. Show picture.</a:t>
            </a:r>
          </a:p>
          <a:p>
            <a:r>
              <a:rPr lang="en-AU" baseline="0" dirty="0" smtClean="0"/>
              <a:t>Ask students: “What’s interesting about this picture?” (No NT, or NT is part of SA).</a:t>
            </a:r>
          </a:p>
          <a:p>
            <a:r>
              <a:rPr lang="en-AU" baseline="0" dirty="0" smtClean="0"/>
              <a:t>Elaborate: NT became part of SA in 1863 when SA bought the NT from NSW. Not too long after, SA no longer wanted the NT under their control (too expensive) but did not have any options. The Constitution has a special section (s126) that allows the states to ‘surrender’ any territories to Commonwealth control. SA did this in 1911, and NT is still under Commonwealth/federal control, although we now have self-government.</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7</a:t>
            </a:fld>
            <a:endParaRPr lang="en-AU"/>
          </a:p>
        </p:txBody>
      </p:sp>
    </p:spTree>
    <p:extLst>
      <p:ext uri="{BB962C8B-B14F-4D97-AF65-F5344CB8AC3E}">
        <p14:creationId xmlns:p14="http://schemas.microsoft.com/office/powerpoint/2010/main" val="387006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students: “Back to our definitions. We know about referendums, and constitutional referendums, but there’s another word that’s used... ‘plebiscite’. Has anyone heard of this word?”</a:t>
            </a:r>
          </a:p>
          <a:p>
            <a:r>
              <a:rPr lang="en-AU" dirty="0" smtClean="0"/>
              <a:t>Show</a:t>
            </a:r>
            <a:r>
              <a:rPr lang="en-AU" baseline="0" dirty="0" smtClean="0"/>
              <a:t> definition, tell students: “Plebiscite is the same as a referendum [read out referendum definition again] these words are interchangeable.”</a:t>
            </a:r>
          </a:p>
          <a:p>
            <a:r>
              <a:rPr lang="en-AU" baseline="0" dirty="0" smtClean="0"/>
              <a:t>Elaborate: Sometimes people just say referendum when they really mean a constitutional referendum, and these are different.</a:t>
            </a:r>
          </a:p>
          <a:p>
            <a:r>
              <a:rPr lang="en-AU" baseline="0" dirty="0" smtClean="0"/>
              <a:t>Show pictures: When we have constitutional referendums, and for some regular referendums, these are treated like every other election. People go into voting centres to cast a vote, where they write down their opinion to the referendum question.</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8</a:t>
            </a:fld>
            <a:endParaRPr lang="en-AU"/>
          </a:p>
        </p:txBody>
      </p:sp>
    </p:spTree>
    <p:extLst>
      <p:ext uri="{BB962C8B-B14F-4D97-AF65-F5344CB8AC3E}">
        <p14:creationId xmlns:p14="http://schemas.microsoft.com/office/powerpoint/2010/main" val="310616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Tell students:</a:t>
            </a:r>
            <a:r>
              <a:rPr lang="en-AU" baseline="0" dirty="0" smtClean="0"/>
              <a:t> “Let’s look at how constitutional referendums are different to regular referendums, which we’ll call plebiscites to be very clear.”</a:t>
            </a:r>
          </a:p>
          <a:p>
            <a:r>
              <a:rPr lang="en-AU" baseline="0" dirty="0" smtClean="0"/>
              <a:t>Click through each one individually, reading them out in full. </a:t>
            </a:r>
          </a:p>
          <a:p>
            <a:r>
              <a:rPr lang="en-AU" baseline="0" dirty="0" smtClean="0"/>
              <a:t>For the </a:t>
            </a:r>
            <a:r>
              <a:rPr lang="en-AU" u="sng" baseline="0" dirty="0" smtClean="0"/>
              <a:t>second point</a:t>
            </a:r>
            <a:r>
              <a:rPr lang="en-AU" baseline="0" dirty="0" smtClean="0"/>
              <a:t>, first ask students how laws are made, the basic steps </a:t>
            </a:r>
            <a:r>
              <a:rPr lang="en-AU" baseline="0" dirty="0" smtClean="0">
                <a:sym typeface="Wingdings" panose="05000000000000000000" pitchFamily="2" charset="2"/>
              </a:rPr>
              <a:t> </a:t>
            </a:r>
            <a:r>
              <a:rPr lang="en-AU" baseline="0" dirty="0" smtClean="0"/>
              <a:t>bill proposed, debated, voted on, if gets majority is passed. For most states and at the federal level – but not NT – bill then goes to a second house for the same process. Once passed by both houses it must be given ‘royal assent’ by the Queen’s representative. In NT this is the Administrator – who can only give assent, not ‘royal’ assent as the Governor-General can or state governors.)</a:t>
            </a:r>
          </a:p>
          <a:p>
            <a:r>
              <a:rPr lang="en-AU" baseline="0" dirty="0" smtClean="0"/>
              <a:t>The go through the second point highlighting this important difference between constitutional referendums and plebiscites.</a:t>
            </a:r>
            <a:endParaRPr lang="en-AU" dirty="0"/>
          </a:p>
        </p:txBody>
      </p:sp>
      <p:sp>
        <p:nvSpPr>
          <p:cNvPr id="4" name="Slide Number Placeholder 3"/>
          <p:cNvSpPr>
            <a:spLocks noGrp="1"/>
          </p:cNvSpPr>
          <p:nvPr>
            <p:ph type="sldNum" sz="quarter" idx="10"/>
          </p:nvPr>
        </p:nvSpPr>
        <p:spPr/>
        <p:txBody>
          <a:bodyPr/>
          <a:lstStyle/>
          <a:p>
            <a:fld id="{610E4E49-78AF-4A0F-9371-45F7DA06A7E9}" type="slidenum">
              <a:rPr lang="en-AU" smtClean="0"/>
              <a:t>9</a:t>
            </a:fld>
            <a:endParaRPr lang="en-AU"/>
          </a:p>
        </p:txBody>
      </p:sp>
    </p:spTree>
    <p:extLst>
      <p:ext uri="{BB962C8B-B14F-4D97-AF65-F5344CB8AC3E}">
        <p14:creationId xmlns:p14="http://schemas.microsoft.com/office/powerpoint/2010/main" val="156067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11/03/2024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958406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11/03/2024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999725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11/03/2024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7611572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F5FD82-F59C-4A4D-BF55-DE1146D56A9B}" type="datetimeFigureOut">
              <a:rPr lang="en-AU" smtClean="0"/>
              <a:t>11/03/2024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2074745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F5FD82-F59C-4A4D-BF55-DE1146D56A9B}" type="datetimeFigureOut">
              <a:rPr lang="en-AU" smtClean="0"/>
              <a:t>11/03/2024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7525331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5F5FD82-F59C-4A4D-BF55-DE1146D56A9B}" type="datetimeFigureOut">
              <a:rPr lang="en-AU" smtClean="0"/>
              <a:t>11/03/2024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615862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5F5FD82-F59C-4A4D-BF55-DE1146D56A9B}" type="datetimeFigureOut">
              <a:rPr lang="en-AU" smtClean="0"/>
              <a:t>11/03/2024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42213637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5F5FD82-F59C-4A4D-BF55-DE1146D56A9B}" type="datetimeFigureOut">
              <a:rPr lang="en-AU" smtClean="0"/>
              <a:t>11/03/2024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346079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F5FD82-F59C-4A4D-BF55-DE1146D56A9B}" type="datetimeFigureOut">
              <a:rPr lang="en-AU" smtClean="0"/>
              <a:t>11/03/2024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34723784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F5FD82-F59C-4A4D-BF55-DE1146D56A9B}" type="datetimeFigureOut">
              <a:rPr lang="en-AU" smtClean="0"/>
              <a:t>11/03/2024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28783482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5F5FD82-F59C-4A4D-BF55-DE1146D56A9B}" type="datetimeFigureOut">
              <a:rPr lang="en-AU" smtClean="0"/>
              <a:t>11/03/2024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AD593D0-B641-4605-892F-C235573AE75E}" type="slidenum">
              <a:rPr lang="en-AU" smtClean="0"/>
              <a:t>‹#›</a:t>
            </a:fld>
            <a:endParaRPr lang="en-AU"/>
          </a:p>
        </p:txBody>
      </p:sp>
    </p:spTree>
    <p:extLst>
      <p:ext uri="{BB962C8B-B14F-4D97-AF65-F5344CB8AC3E}">
        <p14:creationId xmlns:p14="http://schemas.microsoft.com/office/powerpoint/2010/main" val="1184520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5FD82-F59C-4A4D-BF55-DE1146D56A9B}" type="datetimeFigureOut">
              <a:rPr lang="en-AU" smtClean="0"/>
              <a:t>11/03/2024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593D0-B641-4605-892F-C235573AE75E}" type="slidenum">
              <a:rPr lang="en-AU" smtClean="0"/>
              <a:t>‹#›</a:t>
            </a:fld>
            <a:endParaRPr lang="en-AU"/>
          </a:p>
        </p:txBody>
      </p:sp>
    </p:spTree>
    <p:extLst>
      <p:ext uri="{BB962C8B-B14F-4D97-AF65-F5344CB8AC3E}">
        <p14:creationId xmlns:p14="http://schemas.microsoft.com/office/powerpoint/2010/main" val="268642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8.gi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04664"/>
            <a:ext cx="9144001" cy="5565621"/>
          </a:xfrm>
          <a:prstGeom prst="rect">
            <a:avLst/>
          </a:prstGeom>
        </p:spPr>
      </p:pic>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Tree>
    <p:extLst>
      <p:ext uri="{BB962C8B-B14F-4D97-AF65-F5344CB8AC3E}">
        <p14:creationId xmlns:p14="http://schemas.microsoft.com/office/powerpoint/2010/main" val="1910675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1" y="274638"/>
            <a:ext cx="914400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700" smtClean="0">
                <a:latin typeface="+mn-lt"/>
                <a:ea typeface="Tahoma" panose="020B0604030504040204" pitchFamily="34" charset="0"/>
                <a:cs typeface="Tahoma" panose="020B0604030504040204" pitchFamily="34" charset="0"/>
              </a:rPr>
              <a:t>Some examples – Constitutional Referendums</a:t>
            </a:r>
            <a:endParaRPr lang="en-AU" sz="3700" dirty="0">
              <a:latin typeface="+mn-lt"/>
              <a:ea typeface="Tahoma" panose="020B0604030504040204" pitchFamily="34" charset="0"/>
              <a:cs typeface="Tahoma" panose="020B0604030504040204" pitchFamily="34" charset="0"/>
            </a:endParaRPr>
          </a:p>
        </p:txBody>
      </p:sp>
      <p:grpSp>
        <p:nvGrpSpPr>
          <p:cNvPr id="7" name="Group 6"/>
          <p:cNvGrpSpPr/>
          <p:nvPr/>
        </p:nvGrpSpPr>
        <p:grpSpPr>
          <a:xfrm>
            <a:off x="3381694" y="1218114"/>
            <a:ext cx="2043899" cy="4731776"/>
            <a:chOff x="3381694" y="1218114"/>
            <a:chExt cx="2043899" cy="4731776"/>
          </a:xfrm>
        </p:grpSpPr>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9369" y="1218114"/>
              <a:ext cx="2016224" cy="4260953"/>
            </a:xfrm>
            <a:prstGeom prst="rect">
              <a:avLst/>
            </a:prstGeom>
            <a:solidFill>
              <a:schemeClr val="bg1"/>
            </a:solidFill>
            <a:ln w="31750">
              <a:solidFill>
                <a:srgbClr val="BC4639"/>
              </a:solidFill>
            </a:ln>
            <a:effectLst>
              <a:outerShdw blurRad="50800" dist="38100" dir="2700000" algn="tl" rotWithShape="0">
                <a:prstClr val="black">
                  <a:alpha val="40000"/>
                </a:prstClr>
              </a:outerShdw>
            </a:effectLst>
          </p:spPr>
        </p:pic>
        <p:sp>
          <p:nvSpPr>
            <p:cNvPr id="25" name="TextBox 24"/>
            <p:cNvSpPr txBox="1"/>
            <p:nvPr/>
          </p:nvSpPr>
          <p:spPr>
            <a:xfrm>
              <a:off x="3381694" y="5580558"/>
              <a:ext cx="2016224" cy="369332"/>
            </a:xfrm>
            <a:prstGeom prst="rect">
              <a:avLst/>
            </a:prstGeom>
            <a:noFill/>
            <a:ln>
              <a:noFill/>
            </a:ln>
          </p:spPr>
          <p:txBody>
            <a:bodyPr wrap="square" rtlCol="0">
              <a:spAutoFit/>
            </a:bodyPr>
            <a:lstStyle/>
            <a:p>
              <a:pPr algn="ctr"/>
              <a:r>
                <a:rPr lang="en-AU" b="1" dirty="0" smtClean="0">
                  <a:solidFill>
                    <a:srgbClr val="4285F4"/>
                  </a:solidFill>
                </a:rPr>
                <a:t>Republic </a:t>
              </a:r>
              <a:r>
                <a:rPr lang="en-AU" b="1" dirty="0" smtClean="0">
                  <a:solidFill>
                    <a:srgbClr val="4285F4"/>
                  </a:solidFill>
                </a:rPr>
                <a:t>1999</a:t>
              </a:r>
              <a:endParaRPr lang="en-AU" b="1" dirty="0">
                <a:solidFill>
                  <a:srgbClr val="4285F4"/>
                </a:solidFill>
              </a:endParaRPr>
            </a:p>
          </p:txBody>
        </p:sp>
      </p:grpSp>
      <p:grpSp>
        <p:nvGrpSpPr>
          <p:cNvPr id="3" name="Group 2"/>
          <p:cNvGrpSpPr/>
          <p:nvPr/>
        </p:nvGrpSpPr>
        <p:grpSpPr>
          <a:xfrm>
            <a:off x="635923" y="1218114"/>
            <a:ext cx="2032722" cy="4705970"/>
            <a:chOff x="635923" y="1218114"/>
            <a:chExt cx="2032722" cy="4705970"/>
          </a:xfrm>
        </p:grpSpPr>
        <p:pic>
          <p:nvPicPr>
            <p:cNvPr id="2" name="Picture 1"/>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l="4466" t="661" r="19441" b="1068"/>
            <a:stretch/>
          </p:blipFill>
          <p:spPr>
            <a:xfrm>
              <a:off x="635923" y="1218114"/>
              <a:ext cx="2016224" cy="4289721"/>
            </a:xfrm>
            <a:prstGeom prst="rect">
              <a:avLst/>
            </a:prstGeom>
            <a:ln w="28575">
              <a:solidFill>
                <a:srgbClr val="BC4639"/>
              </a:solidFill>
            </a:ln>
            <a:effectLst>
              <a:outerShdw blurRad="50800" dist="38100" dir="2700000" algn="tl" rotWithShape="0">
                <a:prstClr val="black">
                  <a:alpha val="40000"/>
                </a:prstClr>
              </a:outerShdw>
            </a:effectLst>
          </p:spPr>
        </p:pic>
        <p:sp>
          <p:nvSpPr>
            <p:cNvPr id="17" name="TextBox 16"/>
            <p:cNvSpPr txBox="1"/>
            <p:nvPr/>
          </p:nvSpPr>
          <p:spPr>
            <a:xfrm>
              <a:off x="652421" y="5554752"/>
              <a:ext cx="2016224" cy="369332"/>
            </a:xfrm>
            <a:prstGeom prst="rect">
              <a:avLst/>
            </a:prstGeom>
            <a:noFill/>
            <a:ln>
              <a:noFill/>
            </a:ln>
          </p:spPr>
          <p:txBody>
            <a:bodyPr wrap="square" rtlCol="0">
              <a:spAutoFit/>
            </a:bodyPr>
            <a:lstStyle/>
            <a:p>
              <a:pPr algn="ctr"/>
              <a:r>
                <a:rPr lang="en-AU" b="1" dirty="0" smtClean="0">
                  <a:solidFill>
                    <a:srgbClr val="4285F4"/>
                  </a:solidFill>
                </a:rPr>
                <a:t>Voice 2023</a:t>
              </a:r>
              <a:endParaRPr lang="en-AU" b="1" dirty="0">
                <a:solidFill>
                  <a:srgbClr val="4285F4"/>
                </a:solidFill>
              </a:endParaRPr>
            </a:p>
          </p:txBody>
        </p:sp>
      </p:grpSp>
      <p:grpSp>
        <p:nvGrpSpPr>
          <p:cNvPr id="18" name="Group 17"/>
          <p:cNvGrpSpPr/>
          <p:nvPr/>
        </p:nvGrpSpPr>
        <p:grpSpPr>
          <a:xfrm>
            <a:off x="5780425" y="1258923"/>
            <a:ext cx="3312368" cy="4682908"/>
            <a:chOff x="4957061" y="1265547"/>
            <a:chExt cx="3312368" cy="4682908"/>
          </a:xfrm>
        </p:grpSpPr>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8968" y="1265547"/>
              <a:ext cx="2737106" cy="4220144"/>
            </a:xfrm>
            <a:prstGeom prst="rect">
              <a:avLst/>
            </a:prstGeom>
            <a:solidFill>
              <a:schemeClr val="bg1"/>
            </a:solidFill>
            <a:ln w="31750">
              <a:solidFill>
                <a:srgbClr val="BC4639"/>
              </a:solidFill>
            </a:ln>
            <a:effectLst>
              <a:outerShdw blurRad="50800" dist="38100" dir="2700000" algn="tl" rotWithShape="0">
                <a:prstClr val="black">
                  <a:alpha val="40000"/>
                </a:prstClr>
              </a:outerShdw>
            </a:effectLst>
          </p:spPr>
        </p:pic>
        <p:sp>
          <p:nvSpPr>
            <p:cNvPr id="20" name="TextBox 19"/>
            <p:cNvSpPr txBox="1"/>
            <p:nvPr/>
          </p:nvSpPr>
          <p:spPr>
            <a:xfrm>
              <a:off x="4957061" y="5579123"/>
              <a:ext cx="3312368" cy="369332"/>
            </a:xfrm>
            <a:prstGeom prst="rect">
              <a:avLst/>
            </a:prstGeom>
            <a:noFill/>
            <a:ln>
              <a:noFill/>
            </a:ln>
          </p:spPr>
          <p:txBody>
            <a:bodyPr wrap="square" rtlCol="0">
              <a:spAutoFit/>
            </a:bodyPr>
            <a:lstStyle/>
            <a:p>
              <a:pPr algn="ctr"/>
              <a:r>
                <a:rPr lang="en-AU" b="1" dirty="0" smtClean="0">
                  <a:solidFill>
                    <a:srgbClr val="4285F4"/>
                  </a:solidFill>
                </a:rPr>
                <a:t>Aboriginal people counted 1967</a:t>
              </a:r>
              <a:endParaRPr lang="en-AU" b="1" dirty="0">
                <a:solidFill>
                  <a:srgbClr val="4285F4"/>
                </a:solidFill>
              </a:endParaRPr>
            </a:p>
          </p:txBody>
        </p:sp>
      </p:grpSp>
    </p:spTree>
    <p:extLst>
      <p:ext uri="{BB962C8B-B14F-4D97-AF65-F5344CB8AC3E}">
        <p14:creationId xmlns:p14="http://schemas.microsoft.com/office/powerpoint/2010/main" val="298920803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0" y="2746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700" smtClean="0">
                <a:ea typeface="Tahoma" panose="020B0604030504040204" pitchFamily="34" charset="0"/>
                <a:cs typeface="Tahoma" panose="020B0604030504040204" pitchFamily="34" charset="0"/>
              </a:rPr>
              <a:t>Some examples – Constitutional Referendums</a:t>
            </a:r>
            <a:endParaRPr lang="en-AU" sz="3700" dirty="0">
              <a:ea typeface="Tahoma" panose="020B0604030504040204" pitchFamily="34" charset="0"/>
              <a:cs typeface="Tahoma" panose="020B0604030504040204" pitchFamily="34" charset="0"/>
            </a:endParaRPr>
          </a:p>
        </p:txBody>
      </p:sp>
      <p:sp>
        <p:nvSpPr>
          <p:cNvPr id="22" name="Title 1"/>
          <p:cNvSpPr txBox="1">
            <a:spLocks/>
          </p:cNvSpPr>
          <p:nvPr/>
        </p:nvSpPr>
        <p:spPr>
          <a:xfrm>
            <a:off x="-36512" y="1029037"/>
            <a:ext cx="914400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AU" sz="3700" dirty="0">
              <a:latin typeface="+mn-lt"/>
              <a:ea typeface="Tahoma" panose="020B0604030504040204" pitchFamily="34" charset="0"/>
              <a:cs typeface="Tahoma" panose="020B0604030504040204" pitchFamily="34" charset="0"/>
            </a:endParaRPr>
          </a:p>
        </p:txBody>
      </p:sp>
      <p:grpSp>
        <p:nvGrpSpPr>
          <p:cNvPr id="23" name="Group 22"/>
          <p:cNvGrpSpPr/>
          <p:nvPr/>
        </p:nvGrpSpPr>
        <p:grpSpPr>
          <a:xfrm>
            <a:off x="827584" y="1206188"/>
            <a:ext cx="2304256" cy="4662518"/>
            <a:chOff x="827584" y="1206188"/>
            <a:chExt cx="2304256" cy="4662518"/>
          </a:xfrm>
        </p:grpSpPr>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542" y="1206188"/>
              <a:ext cx="2016224" cy="4662518"/>
            </a:xfrm>
            <a:prstGeom prst="rect">
              <a:avLst/>
            </a:prstGeom>
          </p:spPr>
        </p:pic>
        <p:sp>
          <p:nvSpPr>
            <p:cNvPr id="25" name="Rectangle 24"/>
            <p:cNvSpPr/>
            <p:nvPr/>
          </p:nvSpPr>
          <p:spPr>
            <a:xfrm>
              <a:off x="827584" y="4461873"/>
              <a:ext cx="2304256" cy="769112"/>
            </a:xfrm>
            <a:prstGeom prst="rect">
              <a:avLst/>
            </a:prstGeom>
            <a:solidFill>
              <a:srgbClr val="0080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6" name="Group 25"/>
          <p:cNvGrpSpPr/>
          <p:nvPr/>
        </p:nvGrpSpPr>
        <p:grpSpPr>
          <a:xfrm>
            <a:off x="3203848" y="1088179"/>
            <a:ext cx="4736326" cy="4732958"/>
            <a:chOff x="3203848" y="1088179"/>
            <a:chExt cx="4736326" cy="4732958"/>
          </a:xfrm>
        </p:grpSpPr>
        <p:sp>
          <p:nvSpPr>
            <p:cNvPr id="27" name="TextBox 26"/>
            <p:cNvSpPr txBox="1"/>
            <p:nvPr/>
          </p:nvSpPr>
          <p:spPr>
            <a:xfrm>
              <a:off x="3779912" y="3820589"/>
              <a:ext cx="4160262" cy="2000548"/>
            </a:xfrm>
            <a:prstGeom prst="rect">
              <a:avLst/>
            </a:prstGeom>
            <a:noFill/>
            <a:ln w="31750">
              <a:solidFill>
                <a:srgbClr val="BC4639"/>
              </a:solidFill>
            </a:ln>
            <a:effectLst/>
          </p:spPr>
          <p:txBody>
            <a:bodyPr wrap="square" rtlCol="0">
              <a:spAutoFit/>
            </a:bodyPr>
            <a:lstStyle/>
            <a:p>
              <a:r>
                <a:rPr lang="en-AU" sz="2400" b="1" dirty="0" smtClean="0"/>
                <a:t>1977 Referendums</a:t>
              </a:r>
            </a:p>
            <a:p>
              <a:pPr algn="just"/>
              <a:r>
                <a:rPr lang="en-AU" sz="2000" dirty="0" smtClean="0"/>
                <a:t>An Act to alter the Constitution so as to allow electors in Territories, as well as electors in the States, to vote at referendums on proposed laws to alter the Constitution.</a:t>
              </a:r>
              <a:endParaRPr lang="en-AU" sz="2000" dirty="0"/>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5473" y="1088179"/>
              <a:ext cx="1585342" cy="2633126"/>
            </a:xfrm>
            <a:prstGeom prst="rect">
              <a:avLst/>
            </a:prstGeom>
          </p:spPr>
        </p:pic>
        <p:pic>
          <p:nvPicPr>
            <p:cNvPr id="29" name="Picture 2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8064" y="1815644"/>
              <a:ext cx="1250435" cy="1721803"/>
            </a:xfrm>
            <a:prstGeom prst="rect">
              <a:avLst/>
            </a:prstGeom>
          </p:spPr>
        </p:pic>
        <p:sp>
          <p:nvSpPr>
            <p:cNvPr id="30" name="Right Arrow 29"/>
            <p:cNvSpPr/>
            <p:nvPr/>
          </p:nvSpPr>
          <p:spPr>
            <a:xfrm>
              <a:off x="3203848" y="4725144"/>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977944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0" y="274638"/>
            <a:ext cx="91440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Some examples – referendums/plebiscites </a:t>
            </a:r>
            <a:endParaRPr lang="en-AU" dirty="0">
              <a:latin typeface="+mn-lt"/>
              <a:ea typeface="Tahoma" panose="020B0604030504040204" pitchFamily="34" charset="0"/>
              <a:cs typeface="Tahoma" panose="020B0604030504040204" pitchFamily="34" charset="0"/>
            </a:endParaRPr>
          </a:p>
        </p:txBody>
      </p:sp>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t="12959" b="12716"/>
          <a:stretch/>
        </p:blipFill>
        <p:spPr>
          <a:xfrm>
            <a:off x="4716016" y="1268821"/>
            <a:ext cx="3649842" cy="2034547"/>
          </a:xfrm>
          <a:prstGeom prst="rect">
            <a:avLst/>
          </a:prstGeom>
          <a:ln w="31750">
            <a:solidFill>
              <a:srgbClr val="BC4639"/>
            </a:solidFill>
          </a:ln>
          <a:effectLst>
            <a:outerShdw blurRad="50800" dist="38100" dir="2700000" algn="tl" rotWithShape="0">
              <a:prstClr val="black">
                <a:alpha val="40000"/>
              </a:prstClr>
            </a:outerShdw>
          </a:effectLst>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0281" y="3505904"/>
            <a:ext cx="1621245" cy="2312917"/>
          </a:xfrm>
          <a:prstGeom prst="rect">
            <a:avLst/>
          </a:prstGeom>
          <a:ln w="31750">
            <a:solidFill>
              <a:srgbClr val="BC4639"/>
            </a:solidFill>
          </a:ln>
          <a:effectLst>
            <a:outerShdw blurRad="50800" dist="38100" dir="2700000" algn="tl" rotWithShape="0">
              <a:prstClr val="black">
                <a:alpha val="40000"/>
              </a:prstClr>
            </a:outerShdw>
          </a:effectLst>
        </p:spPr>
      </p:pic>
      <p:sp>
        <p:nvSpPr>
          <p:cNvPr id="15" name="TextBox 14"/>
          <p:cNvSpPr txBox="1"/>
          <p:nvPr/>
        </p:nvSpPr>
        <p:spPr>
          <a:xfrm>
            <a:off x="-4906007" y="6349489"/>
            <a:ext cx="3312368" cy="369332"/>
          </a:xfrm>
          <a:prstGeom prst="rect">
            <a:avLst/>
          </a:prstGeom>
          <a:noFill/>
          <a:ln>
            <a:noFill/>
          </a:ln>
        </p:spPr>
        <p:txBody>
          <a:bodyPr wrap="square" rtlCol="0">
            <a:spAutoFit/>
          </a:bodyPr>
          <a:lstStyle/>
          <a:p>
            <a:pPr algn="ctr"/>
            <a:r>
              <a:rPr lang="en-AU" b="1" dirty="0" smtClean="0">
                <a:solidFill>
                  <a:srgbClr val="4285F4"/>
                </a:solidFill>
              </a:rPr>
              <a:t>Aboriginal people counted 1967</a:t>
            </a:r>
            <a:endParaRPr lang="en-AU" b="1" dirty="0">
              <a:solidFill>
                <a:srgbClr val="4285F4"/>
              </a:solidFill>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978" y="1162138"/>
            <a:ext cx="3248747" cy="4594207"/>
          </a:xfrm>
          <a:prstGeom prst="rect">
            <a:avLst/>
          </a:prstGeom>
          <a:ln w="28575">
            <a:solidFill>
              <a:srgbClr val="BC4639"/>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150210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0" y="274638"/>
            <a:ext cx="91440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Some examples – referendums/plebiscites </a:t>
            </a:r>
            <a:endParaRPr lang="en-AU" dirty="0">
              <a:latin typeface="+mn-lt"/>
              <a:ea typeface="Tahoma" panose="020B0604030504040204" pitchFamily="34" charset="0"/>
              <a:cs typeface="Tahoma" panose="020B0604030504040204" pitchFamily="34" charset="0"/>
            </a:endParaRPr>
          </a:p>
        </p:txBody>
      </p:sp>
      <p:grpSp>
        <p:nvGrpSpPr>
          <p:cNvPr id="7" name="Group 6"/>
          <p:cNvGrpSpPr/>
          <p:nvPr/>
        </p:nvGrpSpPr>
        <p:grpSpPr>
          <a:xfrm>
            <a:off x="469157" y="1267852"/>
            <a:ext cx="4695885" cy="4761085"/>
            <a:chOff x="469157" y="1267852"/>
            <a:chExt cx="4695885" cy="4761085"/>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157" y="1267852"/>
              <a:ext cx="3465385" cy="445310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6642" y="4200137"/>
              <a:ext cx="2438400" cy="1828800"/>
            </a:xfrm>
            <a:prstGeom prst="rect">
              <a:avLst/>
            </a:prstGeom>
          </p:spPr>
        </p:pic>
      </p:grpSp>
      <p:sp>
        <p:nvSpPr>
          <p:cNvPr id="8" name="TextBox 7"/>
          <p:cNvSpPr txBox="1"/>
          <p:nvPr/>
        </p:nvSpPr>
        <p:spPr>
          <a:xfrm>
            <a:off x="4398493" y="1470914"/>
            <a:ext cx="4416773" cy="4339650"/>
          </a:xfrm>
          <a:prstGeom prst="rect">
            <a:avLst/>
          </a:prstGeom>
          <a:noFill/>
        </p:spPr>
        <p:txBody>
          <a:bodyPr wrap="square" rtlCol="0">
            <a:spAutoFit/>
          </a:bodyPr>
          <a:lstStyle/>
          <a:p>
            <a:pPr algn="ctr"/>
            <a:r>
              <a:rPr lang="en-AU" sz="2400" b="1" dirty="0" smtClean="0"/>
              <a:t>Outcome of referendums</a:t>
            </a:r>
          </a:p>
          <a:p>
            <a:pPr algn="ctr"/>
            <a:endParaRPr lang="en-AU" sz="2400" b="1" dirty="0"/>
          </a:p>
          <a:p>
            <a:r>
              <a:rPr lang="en-AU" sz="2400" b="1" u="sng" dirty="0" smtClean="0"/>
              <a:t>End of Life Choice</a:t>
            </a:r>
            <a:r>
              <a:rPr lang="en-AU" sz="2400" b="1" dirty="0" smtClean="0"/>
              <a:t> referendum:</a:t>
            </a:r>
          </a:p>
          <a:p>
            <a:pPr algn="ctr"/>
            <a:r>
              <a:rPr lang="en-AU" sz="2400" b="1" dirty="0" smtClean="0">
                <a:solidFill>
                  <a:srgbClr val="9900CC"/>
                </a:solidFill>
              </a:rPr>
              <a:t>65.9% - Yes </a:t>
            </a:r>
          </a:p>
          <a:p>
            <a:pPr algn="ctr"/>
            <a:r>
              <a:rPr lang="en-AU" sz="2400" b="1" dirty="0" smtClean="0">
                <a:solidFill>
                  <a:srgbClr val="9900CC"/>
                </a:solidFill>
              </a:rPr>
              <a:t>34.1% - No</a:t>
            </a:r>
          </a:p>
          <a:p>
            <a:r>
              <a:rPr lang="en-AU" sz="2000" b="1" dirty="0" smtClean="0"/>
              <a:t>(law came into effect 7 November 2021)</a:t>
            </a:r>
          </a:p>
          <a:p>
            <a:endParaRPr lang="en-AU" sz="2000" b="1" dirty="0"/>
          </a:p>
          <a:p>
            <a:r>
              <a:rPr lang="en-AU" sz="2400" b="1" u="sng" dirty="0" smtClean="0"/>
              <a:t>Cannabis</a:t>
            </a:r>
            <a:r>
              <a:rPr lang="en-AU" sz="2400" b="1" dirty="0" smtClean="0"/>
              <a:t> referendum</a:t>
            </a:r>
            <a:r>
              <a:rPr lang="en-AU" sz="2400" b="1" dirty="0"/>
              <a:t>:</a:t>
            </a:r>
          </a:p>
          <a:p>
            <a:pPr algn="ctr"/>
            <a:r>
              <a:rPr lang="en-AU" sz="2400" b="1" dirty="0" smtClean="0">
                <a:solidFill>
                  <a:srgbClr val="9900CC"/>
                </a:solidFill>
              </a:rPr>
              <a:t>48.8% </a:t>
            </a:r>
            <a:r>
              <a:rPr lang="en-AU" sz="2400" b="1" dirty="0">
                <a:solidFill>
                  <a:srgbClr val="9900CC"/>
                </a:solidFill>
              </a:rPr>
              <a:t>- Yes </a:t>
            </a:r>
          </a:p>
          <a:p>
            <a:pPr algn="ctr"/>
            <a:r>
              <a:rPr lang="en-AU" sz="2400" b="1" dirty="0" smtClean="0">
                <a:solidFill>
                  <a:srgbClr val="9900CC"/>
                </a:solidFill>
              </a:rPr>
              <a:t>51.2% </a:t>
            </a:r>
            <a:r>
              <a:rPr lang="en-AU" sz="2400" b="1" dirty="0">
                <a:solidFill>
                  <a:srgbClr val="9900CC"/>
                </a:solidFill>
              </a:rPr>
              <a:t>- </a:t>
            </a:r>
            <a:r>
              <a:rPr lang="en-AU" sz="2400" b="1" dirty="0" smtClean="0">
                <a:solidFill>
                  <a:srgbClr val="9900CC"/>
                </a:solidFill>
              </a:rPr>
              <a:t>No</a:t>
            </a:r>
          </a:p>
          <a:p>
            <a:pPr algn="ctr"/>
            <a:endParaRPr lang="en-AU" sz="2400" b="1" dirty="0">
              <a:solidFill>
                <a:srgbClr val="9900CC"/>
              </a:solidFill>
            </a:endParaRPr>
          </a:p>
          <a:p>
            <a:pPr algn="ctr"/>
            <a:r>
              <a:rPr lang="en-AU" sz="2000" b="1" i="1" dirty="0" smtClean="0"/>
              <a:t>Turnout for the referendums was 82%</a:t>
            </a:r>
            <a:endParaRPr lang="en-AU" sz="2000" b="1" i="1" dirty="0"/>
          </a:p>
        </p:txBody>
      </p:sp>
    </p:spTree>
    <p:extLst>
      <p:ext uri="{BB962C8B-B14F-4D97-AF65-F5344CB8AC3E}">
        <p14:creationId xmlns:p14="http://schemas.microsoft.com/office/powerpoint/2010/main" val="167005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p:cTn id="19"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8">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p:cTn id="25"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 calcmode="lin" valueType="num">
                                      <p:cBhvr>
                                        <p:cTn id="41" dur="1000" fill="hold"/>
                                        <p:tgtEl>
                                          <p:spTgt spid="8">
                                            <p:txEl>
                                              <p:pRg st="8" end="8"/>
                                            </p:txEl>
                                          </p:spTgt>
                                        </p:tgtEl>
                                        <p:attrNameLst>
                                          <p:attrName>ppt_w</p:attrName>
                                        </p:attrNameLst>
                                      </p:cBhvr>
                                      <p:tavLst>
                                        <p:tav tm="0">
                                          <p:val>
                                            <p:fltVal val="0"/>
                                          </p:val>
                                        </p:tav>
                                        <p:tav tm="100000">
                                          <p:val>
                                            <p:strVal val="#ppt_w"/>
                                          </p:val>
                                        </p:tav>
                                      </p:tavLst>
                                    </p:anim>
                                    <p:anim calcmode="lin" valueType="num">
                                      <p:cBhvr>
                                        <p:cTn id="42" dur="1000" fill="hold"/>
                                        <p:tgtEl>
                                          <p:spTgt spid="8">
                                            <p:txEl>
                                              <p:pRg st="8" end="8"/>
                                            </p:txEl>
                                          </p:spTgt>
                                        </p:tgtEl>
                                        <p:attrNameLst>
                                          <p:attrName>ppt_h</p:attrName>
                                        </p:attrNameLst>
                                      </p:cBhvr>
                                      <p:tavLst>
                                        <p:tav tm="0">
                                          <p:val>
                                            <p:fltVal val="0"/>
                                          </p:val>
                                        </p:tav>
                                        <p:tav tm="100000">
                                          <p:val>
                                            <p:strVal val="#ppt_h"/>
                                          </p:val>
                                        </p:tav>
                                      </p:tavLst>
                                    </p:anim>
                                    <p:anim calcmode="lin" valueType="num">
                                      <p:cBhvr>
                                        <p:cTn id="43" dur="1000" fill="hold"/>
                                        <p:tgtEl>
                                          <p:spTgt spid="8">
                                            <p:txEl>
                                              <p:pRg st="8" end="8"/>
                                            </p:txEl>
                                          </p:spTgt>
                                        </p:tgtEl>
                                        <p:attrNameLst>
                                          <p:attrName>style.rotation</p:attrName>
                                        </p:attrNameLst>
                                      </p:cBhvr>
                                      <p:tavLst>
                                        <p:tav tm="0">
                                          <p:val>
                                            <p:fltVal val="90"/>
                                          </p:val>
                                        </p:tav>
                                        <p:tav tm="100000">
                                          <p:val>
                                            <p:fltVal val="0"/>
                                          </p:val>
                                        </p:tav>
                                      </p:tavLst>
                                    </p:anim>
                                    <p:animEffect transition="in" filter="fade">
                                      <p:cBhvr>
                                        <p:cTn id="44" dur="1000"/>
                                        <p:tgtEl>
                                          <p:spTgt spid="8">
                                            <p:txEl>
                                              <p:pRg st="8" end="8"/>
                                            </p:txEl>
                                          </p:spTgt>
                                        </p:tgtEl>
                                      </p:cBhvr>
                                    </p:animEffect>
                                  </p:childTnLst>
                                </p:cTn>
                              </p:par>
                              <p:par>
                                <p:cTn id="45" presetID="31" presetClass="entr" presetSubtype="0" fill="hold" nodeType="with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 calcmode="lin" valueType="num">
                                      <p:cBhvr>
                                        <p:cTn id="47" dur="1000" fill="hold"/>
                                        <p:tgtEl>
                                          <p:spTgt spid="8">
                                            <p:txEl>
                                              <p:pRg st="9" end="9"/>
                                            </p:txEl>
                                          </p:spTgt>
                                        </p:tgtEl>
                                        <p:attrNameLst>
                                          <p:attrName>ppt_w</p:attrName>
                                        </p:attrNameLst>
                                      </p:cBhvr>
                                      <p:tavLst>
                                        <p:tav tm="0">
                                          <p:val>
                                            <p:fltVal val="0"/>
                                          </p:val>
                                        </p:tav>
                                        <p:tav tm="100000">
                                          <p:val>
                                            <p:strVal val="#ppt_w"/>
                                          </p:val>
                                        </p:tav>
                                      </p:tavLst>
                                    </p:anim>
                                    <p:anim calcmode="lin" valueType="num">
                                      <p:cBhvr>
                                        <p:cTn id="48" dur="1000" fill="hold"/>
                                        <p:tgtEl>
                                          <p:spTgt spid="8">
                                            <p:txEl>
                                              <p:pRg st="9" end="9"/>
                                            </p:txEl>
                                          </p:spTgt>
                                        </p:tgtEl>
                                        <p:attrNameLst>
                                          <p:attrName>ppt_h</p:attrName>
                                        </p:attrNameLst>
                                      </p:cBhvr>
                                      <p:tavLst>
                                        <p:tav tm="0">
                                          <p:val>
                                            <p:fltVal val="0"/>
                                          </p:val>
                                        </p:tav>
                                        <p:tav tm="100000">
                                          <p:val>
                                            <p:strVal val="#ppt_h"/>
                                          </p:val>
                                        </p:tav>
                                      </p:tavLst>
                                    </p:anim>
                                    <p:anim calcmode="lin" valueType="num">
                                      <p:cBhvr>
                                        <p:cTn id="49" dur="1000" fill="hold"/>
                                        <p:tgtEl>
                                          <p:spTgt spid="8">
                                            <p:txEl>
                                              <p:pRg st="9" end="9"/>
                                            </p:txEl>
                                          </p:spTgt>
                                        </p:tgtEl>
                                        <p:attrNameLst>
                                          <p:attrName>style.rotation</p:attrName>
                                        </p:attrNameLst>
                                      </p:cBhvr>
                                      <p:tavLst>
                                        <p:tav tm="0">
                                          <p:val>
                                            <p:fltVal val="90"/>
                                          </p:val>
                                        </p:tav>
                                        <p:tav tm="100000">
                                          <p:val>
                                            <p:fltVal val="0"/>
                                          </p:val>
                                        </p:tav>
                                      </p:tavLst>
                                    </p:anim>
                                    <p:animEffect transition="in" filter="fade">
                                      <p:cBhvr>
                                        <p:cTn id="50" dur="1000"/>
                                        <p:tgtEl>
                                          <p:spTgt spid="8">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8">
                                            <p:txEl>
                                              <p:pRg st="11" end="11"/>
                                            </p:txEl>
                                          </p:spTgt>
                                        </p:tgtEl>
                                        <p:attrNameLst>
                                          <p:attrName>style.visibility</p:attrName>
                                        </p:attrNameLst>
                                      </p:cBhvr>
                                      <p:to>
                                        <p:strVal val="visible"/>
                                      </p:to>
                                    </p:set>
                                    <p:animEffect transition="in" filter="fade">
                                      <p:cBhvr>
                                        <p:cTn id="55" dur="1000"/>
                                        <p:tgtEl>
                                          <p:spTgt spid="8">
                                            <p:txEl>
                                              <p:pRg st="11" end="11"/>
                                            </p:txEl>
                                          </p:spTgt>
                                        </p:tgtEl>
                                      </p:cBhvr>
                                    </p:animEffect>
                                    <p:anim calcmode="lin" valueType="num">
                                      <p:cBhvr>
                                        <p:cTn id="56"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57"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Constitutional referendums</a:t>
            </a:r>
            <a:endParaRPr lang="en-AU" dirty="0">
              <a:ea typeface="Tahoma" panose="020B0604030504040204" pitchFamily="34" charset="0"/>
              <a:cs typeface="Tahoma" panose="020B0604030504040204" pitchFamily="34" charset="0"/>
            </a:endParaRPr>
          </a:p>
        </p:txBody>
      </p:sp>
      <p:sp>
        <p:nvSpPr>
          <p:cNvPr id="22" name="TextBox 21"/>
          <p:cNvSpPr txBox="1"/>
          <p:nvPr/>
        </p:nvSpPr>
        <p:spPr>
          <a:xfrm>
            <a:off x="179512" y="1452013"/>
            <a:ext cx="5616624" cy="830997"/>
          </a:xfrm>
          <a:prstGeom prst="rect">
            <a:avLst/>
          </a:prstGeom>
          <a:noFill/>
        </p:spPr>
        <p:txBody>
          <a:bodyPr wrap="square" rtlCol="0">
            <a:spAutoFit/>
          </a:bodyPr>
          <a:lstStyle/>
          <a:p>
            <a:pPr algn="ctr"/>
            <a:r>
              <a:rPr lang="en-AU" sz="2400" dirty="0" smtClean="0">
                <a:ea typeface="Tahoma" panose="020B0604030504040204" pitchFamily="34" charset="0"/>
                <a:cs typeface="Tahoma" panose="020B0604030504040204" pitchFamily="34" charset="0"/>
              </a:rPr>
              <a:t>There is a process that must be followed in order to change the Australian Constitution</a:t>
            </a:r>
            <a:endParaRPr lang="en-AU" sz="2400" dirty="0">
              <a:ea typeface="Tahoma" panose="020B0604030504040204" pitchFamily="34" charset="0"/>
              <a:cs typeface="Tahoma" panose="020B0604030504040204" pitchFamily="34" charset="0"/>
            </a:endParaRPr>
          </a:p>
        </p:txBody>
      </p:sp>
      <p:pic>
        <p:nvPicPr>
          <p:cNvPr id="23" name="Picture 22"/>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t="1967" b="2095"/>
          <a:stretch/>
        </p:blipFill>
        <p:spPr>
          <a:xfrm>
            <a:off x="6145438" y="1225515"/>
            <a:ext cx="2682141" cy="4648572"/>
          </a:xfrm>
          <a:prstGeom prst="rect">
            <a:avLst/>
          </a:prstGeom>
          <a:ln w="31750">
            <a:solidFill>
              <a:srgbClr val="BC4639"/>
            </a:solidFill>
          </a:ln>
          <a:effectLst>
            <a:outerShdw blurRad="50800" dist="38100" dir="2700000" algn="tl" rotWithShape="0">
              <a:prstClr val="black">
                <a:alpha val="40000"/>
              </a:prstClr>
            </a:outerShdw>
          </a:effectLst>
        </p:spPr>
      </p:pic>
      <p:grpSp>
        <p:nvGrpSpPr>
          <p:cNvPr id="8" name="Group 7"/>
          <p:cNvGrpSpPr/>
          <p:nvPr/>
        </p:nvGrpSpPr>
        <p:grpSpPr>
          <a:xfrm>
            <a:off x="354163" y="2487056"/>
            <a:ext cx="5540218" cy="3075112"/>
            <a:chOff x="354163" y="2487056"/>
            <a:chExt cx="5540218" cy="3075112"/>
          </a:xfrm>
        </p:grpSpPr>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6138" t="24155" r="17714" b="4182"/>
            <a:stretch/>
          </p:blipFill>
          <p:spPr>
            <a:xfrm>
              <a:off x="354163" y="2487056"/>
              <a:ext cx="3290190" cy="2389304"/>
            </a:xfrm>
            <a:prstGeom prst="rect">
              <a:avLst/>
            </a:prstGeom>
            <a:ln w="28575">
              <a:solidFill>
                <a:srgbClr val="BC4639"/>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95410" y="2938283"/>
              <a:ext cx="1998971" cy="2623885"/>
            </a:xfrm>
            <a:prstGeom prst="rect">
              <a:avLst/>
            </a:prstGeom>
            <a:ln w="28575">
              <a:solidFill>
                <a:srgbClr val="BC4639"/>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96498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Double Majority</a:t>
            </a:r>
            <a:endParaRPr lang="en-AU" dirty="0">
              <a:latin typeface="+mn-lt"/>
              <a:ea typeface="Tahoma" panose="020B0604030504040204" pitchFamily="34" charset="0"/>
              <a:cs typeface="Tahoma" panose="020B0604030504040204" pitchFamily="34" charset="0"/>
            </a:endParaRPr>
          </a:p>
        </p:txBody>
      </p:sp>
      <p:sp>
        <p:nvSpPr>
          <p:cNvPr id="22" name="TextBox 21"/>
          <p:cNvSpPr txBox="1"/>
          <p:nvPr/>
        </p:nvSpPr>
        <p:spPr>
          <a:xfrm>
            <a:off x="560352" y="1235211"/>
            <a:ext cx="8126447" cy="1323439"/>
          </a:xfrm>
          <a:prstGeom prst="rect">
            <a:avLst/>
          </a:prstGeom>
          <a:noFill/>
        </p:spPr>
        <p:txBody>
          <a:bodyPr wrap="square" rtlCol="0">
            <a:spAutoFit/>
          </a:bodyPr>
          <a:lstStyle/>
          <a:p>
            <a:r>
              <a:rPr lang="en-AU" sz="2000" dirty="0" smtClean="0"/>
              <a:t>For a constitutional referendum to be successful it must be approved by a </a:t>
            </a:r>
            <a:r>
              <a:rPr lang="en-AU" sz="2000" b="1" dirty="0" smtClean="0">
                <a:solidFill>
                  <a:srgbClr val="4285F4"/>
                </a:solidFill>
              </a:rPr>
              <a:t>DOUBLE MAJORITY </a:t>
            </a:r>
            <a:r>
              <a:rPr lang="en-AU" sz="2000" dirty="0" smtClean="0"/>
              <a:t>of voters:</a:t>
            </a:r>
          </a:p>
          <a:p>
            <a:pPr marL="342900" indent="-342900">
              <a:buFont typeface="Arial" panose="020B0604020202020204" pitchFamily="34" charset="0"/>
              <a:buChar char="•"/>
            </a:pPr>
            <a:r>
              <a:rPr lang="en-AU" sz="2000" dirty="0" smtClean="0"/>
              <a:t>A national majority of all voters from all states and territories</a:t>
            </a:r>
          </a:p>
          <a:p>
            <a:pPr marL="342900" indent="-342900">
              <a:buFont typeface="Arial" panose="020B0604020202020204" pitchFamily="34" charset="0"/>
              <a:buChar char="•"/>
            </a:pPr>
            <a:r>
              <a:rPr lang="en-AU" sz="2000" dirty="0" smtClean="0"/>
              <a:t>A majority of voters in a majority of states (i.e. at least </a:t>
            </a:r>
            <a:r>
              <a:rPr lang="en-AU" sz="2000" dirty="0" smtClean="0">
                <a:solidFill>
                  <a:srgbClr val="4285F4"/>
                </a:solidFill>
              </a:rPr>
              <a:t>4 out of 6 states</a:t>
            </a:r>
            <a:r>
              <a:rPr lang="en-AU" sz="2000" dirty="0" smtClean="0"/>
              <a:t>)</a:t>
            </a:r>
          </a:p>
        </p:txBody>
      </p:sp>
      <p:pic>
        <p:nvPicPr>
          <p:cNvPr id="23" name="Picture 22"/>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15932" y="2642993"/>
            <a:ext cx="6937248" cy="3112008"/>
          </a:xfrm>
          <a:prstGeom prst="rect">
            <a:avLst/>
          </a:prstGeom>
        </p:spPr>
      </p:pic>
    </p:spTree>
    <p:extLst>
      <p:ext uri="{BB962C8B-B14F-4D97-AF65-F5344CB8AC3E}">
        <p14:creationId xmlns:p14="http://schemas.microsoft.com/office/powerpoint/2010/main" val="263411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animEffect transition="in" filter="fade">
                                      <p:cBhvr>
                                        <p:cTn id="11" dur="1000"/>
                                        <p:tgtEl>
                                          <p:spTgt spid="22">
                                            <p:txEl>
                                              <p:pRg st="1" end="1"/>
                                            </p:txEl>
                                          </p:spTgt>
                                        </p:tgtEl>
                                      </p:cBhvr>
                                    </p:animEffect>
                                    <p:anim calcmode="lin" valueType="num">
                                      <p:cBhvr>
                                        <p:cTn id="1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2">
                                            <p:txEl>
                                              <p:pRg st="2" end="2"/>
                                            </p:txEl>
                                          </p:spTgt>
                                        </p:tgtEl>
                                        <p:attrNameLst>
                                          <p:attrName>style.visibility</p:attrName>
                                        </p:attrNameLst>
                                      </p:cBhvr>
                                      <p:to>
                                        <p:strVal val="visible"/>
                                      </p:to>
                                    </p:set>
                                    <p:animEffect transition="in" filter="fade">
                                      <p:cBhvr>
                                        <p:cTn id="18" dur="1000"/>
                                        <p:tgtEl>
                                          <p:spTgt spid="22">
                                            <p:txEl>
                                              <p:pRg st="2" end="2"/>
                                            </p:txEl>
                                          </p:spTgt>
                                        </p:tgtEl>
                                      </p:cBhvr>
                                    </p:animEffect>
                                    <p:anim calcmode="lin" valueType="num">
                                      <p:cBhvr>
                                        <p:cTn id="19"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graphicFrame>
        <p:nvGraphicFramePr>
          <p:cNvPr id="12" name="Content Placeholder 15"/>
          <p:cNvGraphicFramePr>
            <a:graphicFrameLocks/>
          </p:cNvGraphicFramePr>
          <p:nvPr>
            <p:extLst>
              <p:ext uri="{D42A27DB-BD31-4B8C-83A1-F6EECF244321}">
                <p14:modId xmlns:p14="http://schemas.microsoft.com/office/powerpoint/2010/main" val="2929212576"/>
              </p:ext>
            </p:extLst>
          </p:nvPr>
        </p:nvGraphicFramePr>
        <p:xfrm>
          <a:off x="466830" y="1253279"/>
          <a:ext cx="8147052" cy="4175760"/>
        </p:xfrm>
        <a:graphic>
          <a:graphicData uri="http://schemas.openxmlformats.org/drawingml/2006/table">
            <a:tbl>
              <a:tblPr firstRow="1" bandRow="1">
                <a:tableStyleId>{21E4AEA4-8DFA-4A89-87EB-49C32662AFE0}</a:tableStyleId>
              </a:tblPr>
              <a:tblGrid>
                <a:gridCol w="273701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2025854">
                  <a:extLst>
                    <a:ext uri="{9D8B030D-6E8A-4147-A177-3AD203B41FA5}">
                      <a16:colId xmlns:a16="http://schemas.microsoft.com/office/drawing/2014/main" val="20002"/>
                    </a:ext>
                  </a:extLst>
                </a:gridCol>
                <a:gridCol w="2520084">
                  <a:extLst>
                    <a:ext uri="{9D8B030D-6E8A-4147-A177-3AD203B41FA5}">
                      <a16:colId xmlns:a16="http://schemas.microsoft.com/office/drawing/2014/main" val="20003"/>
                    </a:ext>
                  </a:extLst>
                </a:gridCol>
              </a:tblGrid>
              <a:tr h="633522">
                <a:tc>
                  <a:txBody>
                    <a:bodyPr/>
                    <a:lstStyle/>
                    <a:p>
                      <a:pPr algn="ctr"/>
                      <a:r>
                        <a:rPr lang="en-AU" dirty="0" smtClean="0"/>
                        <a:t>PROPOSAL</a:t>
                      </a:r>
                      <a:endParaRPr lang="en-AU" dirty="0"/>
                    </a:p>
                  </a:txBody>
                  <a:tcPr/>
                </a:tc>
                <a:tc>
                  <a:txBody>
                    <a:bodyPr/>
                    <a:lstStyle/>
                    <a:p>
                      <a:pPr algn="ctr"/>
                      <a:r>
                        <a:rPr lang="en-AU" dirty="0" smtClean="0"/>
                        <a:t>YEAR</a:t>
                      </a:r>
                      <a:endParaRPr lang="en-AU" dirty="0"/>
                    </a:p>
                  </a:txBody>
                  <a:tcPr/>
                </a:tc>
                <a:tc>
                  <a:txBody>
                    <a:bodyPr/>
                    <a:lstStyle/>
                    <a:p>
                      <a:pPr algn="ctr"/>
                      <a:r>
                        <a:rPr lang="en-AU" dirty="0" smtClean="0"/>
                        <a:t>NATIONAL % OF YES VOTES</a:t>
                      </a:r>
                      <a:endParaRPr lang="en-AU" dirty="0"/>
                    </a:p>
                  </a:txBody>
                  <a:tcPr/>
                </a:tc>
                <a:tc>
                  <a:txBody>
                    <a:bodyPr/>
                    <a:lstStyle/>
                    <a:p>
                      <a:pPr algn="ctr"/>
                      <a:r>
                        <a:rPr lang="en-AU" dirty="0" smtClean="0"/>
                        <a:t>STATES WITH MAJORITY OF YES VOTES</a:t>
                      </a:r>
                      <a:endParaRPr lang="en-AU" dirty="0"/>
                    </a:p>
                  </a:txBody>
                  <a:tcPr/>
                </a:tc>
                <a:extLst>
                  <a:ext uri="{0D108BD9-81ED-4DB2-BD59-A6C34878D82A}">
                    <a16:rowId xmlns:a16="http://schemas.microsoft.com/office/drawing/2014/main" val="10000"/>
                  </a:ext>
                </a:extLst>
              </a:tr>
              <a:tr h="573186">
                <a:tc>
                  <a:txBody>
                    <a:bodyPr/>
                    <a:lstStyle/>
                    <a:p>
                      <a:r>
                        <a:rPr lang="en-AU" sz="1600" dirty="0" smtClean="0"/>
                        <a:t>Give</a:t>
                      </a:r>
                      <a:r>
                        <a:rPr lang="en-AU" sz="1600" baseline="0" dirty="0" smtClean="0"/>
                        <a:t> Commonwealth power over essential services</a:t>
                      </a:r>
                      <a:endParaRPr lang="en-AU" sz="1600" dirty="0"/>
                    </a:p>
                  </a:txBody>
                  <a:tcPr/>
                </a:tc>
                <a:tc>
                  <a:txBody>
                    <a:bodyPr/>
                    <a:lstStyle/>
                    <a:p>
                      <a:pPr algn="ctr"/>
                      <a:r>
                        <a:rPr lang="en-AU" dirty="0" smtClean="0"/>
                        <a:t>1926</a:t>
                      </a:r>
                      <a:endParaRPr lang="en-AU" dirty="0"/>
                    </a:p>
                  </a:txBody>
                  <a:tcPr/>
                </a:tc>
                <a:tc>
                  <a:txBody>
                    <a:bodyPr/>
                    <a:lstStyle/>
                    <a:p>
                      <a:pPr algn="ctr"/>
                      <a:r>
                        <a:rPr lang="en-AU" dirty="0" smtClean="0"/>
                        <a:t>43%</a:t>
                      </a:r>
                      <a:endParaRPr lang="en-AU" dirty="0"/>
                    </a:p>
                  </a:txBody>
                  <a:tcPr/>
                </a:tc>
                <a:tc>
                  <a:txBody>
                    <a:bodyPr/>
                    <a:lstStyle/>
                    <a:p>
                      <a:pPr algn="ctr"/>
                      <a:r>
                        <a:rPr lang="en-AU" dirty="0" smtClean="0"/>
                        <a:t>NSW, QLD</a:t>
                      </a:r>
                      <a:endParaRPr lang="en-AU" dirty="0"/>
                    </a:p>
                  </a:txBody>
                  <a:tcPr/>
                </a:tc>
                <a:extLst>
                  <a:ext uri="{0D108BD9-81ED-4DB2-BD59-A6C34878D82A}">
                    <a16:rowId xmlns:a16="http://schemas.microsoft.com/office/drawing/2014/main" val="10001"/>
                  </a:ext>
                </a:extLst>
              </a:tr>
              <a:tr h="573186">
                <a:tc>
                  <a:txBody>
                    <a:bodyPr/>
                    <a:lstStyle/>
                    <a:p>
                      <a:r>
                        <a:rPr lang="en-AU" sz="1600" dirty="0" smtClean="0"/>
                        <a:t>Give Commonwealth power</a:t>
                      </a:r>
                      <a:r>
                        <a:rPr lang="en-AU" sz="1600" baseline="0" dirty="0" smtClean="0"/>
                        <a:t> to legislate on social services</a:t>
                      </a:r>
                      <a:endParaRPr lang="en-AU" sz="1600" dirty="0"/>
                    </a:p>
                  </a:txBody>
                  <a:tcPr/>
                </a:tc>
                <a:tc>
                  <a:txBody>
                    <a:bodyPr/>
                    <a:lstStyle/>
                    <a:p>
                      <a:pPr algn="ctr"/>
                      <a:r>
                        <a:rPr lang="en-AU" dirty="0" smtClean="0"/>
                        <a:t>1946</a:t>
                      </a:r>
                      <a:endParaRPr lang="en-AU" dirty="0"/>
                    </a:p>
                  </a:txBody>
                  <a:tcPr/>
                </a:tc>
                <a:tc>
                  <a:txBody>
                    <a:bodyPr/>
                    <a:lstStyle/>
                    <a:p>
                      <a:pPr algn="ctr"/>
                      <a:r>
                        <a:rPr lang="en-AU" dirty="0" smtClean="0"/>
                        <a:t>54%</a:t>
                      </a:r>
                      <a:endParaRPr lang="en-AU" dirty="0"/>
                    </a:p>
                  </a:txBody>
                  <a:tcPr/>
                </a:tc>
                <a:tc>
                  <a:txBody>
                    <a:bodyPr/>
                    <a:lstStyle/>
                    <a:p>
                      <a:pPr algn="ctr"/>
                      <a:r>
                        <a:rPr lang="en-AU" dirty="0" smtClean="0"/>
                        <a:t>ALL</a:t>
                      </a:r>
                      <a:endParaRPr lang="en-AU" dirty="0"/>
                    </a:p>
                  </a:txBody>
                  <a:tcPr/>
                </a:tc>
                <a:extLst>
                  <a:ext uri="{0D108BD9-81ED-4DB2-BD59-A6C34878D82A}">
                    <a16:rowId xmlns:a16="http://schemas.microsoft.com/office/drawing/2014/main" val="10002"/>
                  </a:ext>
                </a:extLst>
              </a:tr>
              <a:tr h="573186">
                <a:tc>
                  <a:txBody>
                    <a:bodyPr/>
                    <a:lstStyle/>
                    <a:p>
                      <a:r>
                        <a:rPr lang="en-AU" sz="1600" dirty="0" smtClean="0"/>
                        <a:t>Include Aboriginal people in population counts (census)</a:t>
                      </a:r>
                      <a:endParaRPr lang="en-AU" sz="1600" dirty="0"/>
                    </a:p>
                  </a:txBody>
                  <a:tcPr/>
                </a:tc>
                <a:tc>
                  <a:txBody>
                    <a:bodyPr/>
                    <a:lstStyle/>
                    <a:p>
                      <a:pPr algn="ctr"/>
                      <a:r>
                        <a:rPr lang="en-AU" dirty="0" smtClean="0"/>
                        <a:t>1967</a:t>
                      </a:r>
                      <a:endParaRPr lang="en-AU" dirty="0"/>
                    </a:p>
                  </a:txBody>
                  <a:tcPr/>
                </a:tc>
                <a:tc>
                  <a:txBody>
                    <a:bodyPr/>
                    <a:lstStyle/>
                    <a:p>
                      <a:pPr algn="ctr"/>
                      <a:r>
                        <a:rPr lang="en-AU" dirty="0" smtClean="0"/>
                        <a:t>91%</a:t>
                      </a:r>
                      <a:endParaRPr lang="en-AU" dirty="0"/>
                    </a:p>
                  </a:txBody>
                  <a:tcPr/>
                </a:tc>
                <a:tc>
                  <a:txBody>
                    <a:bodyPr/>
                    <a:lstStyle/>
                    <a:p>
                      <a:pPr algn="ctr"/>
                      <a:r>
                        <a:rPr lang="en-AU" dirty="0" smtClean="0"/>
                        <a:t>ALL</a:t>
                      </a:r>
                      <a:endParaRPr lang="en-AU" dirty="0"/>
                    </a:p>
                  </a:txBody>
                  <a:tcPr/>
                </a:tc>
                <a:extLst>
                  <a:ext uri="{0D108BD9-81ED-4DB2-BD59-A6C34878D82A}">
                    <a16:rowId xmlns:a16="http://schemas.microsoft.com/office/drawing/2014/main" val="10003"/>
                  </a:ext>
                </a:extLst>
              </a:tr>
              <a:tr h="573186">
                <a:tc>
                  <a:txBody>
                    <a:bodyPr/>
                    <a:lstStyle/>
                    <a:p>
                      <a:r>
                        <a:rPr lang="en-AU" sz="1600" dirty="0" smtClean="0"/>
                        <a:t>Have Senate</a:t>
                      </a:r>
                      <a:r>
                        <a:rPr lang="en-AU" sz="1600" baseline="0" dirty="0" smtClean="0"/>
                        <a:t> and House of Rep elections at </a:t>
                      </a:r>
                      <a:r>
                        <a:rPr lang="en-AU" sz="1600" baseline="0" dirty="0" smtClean="0"/>
                        <a:t>the same </a:t>
                      </a:r>
                      <a:r>
                        <a:rPr lang="en-AU" sz="1600" baseline="0" dirty="0" smtClean="0"/>
                        <a:t>time</a:t>
                      </a:r>
                      <a:endParaRPr lang="en-AU" sz="1600" dirty="0"/>
                    </a:p>
                  </a:txBody>
                  <a:tcPr/>
                </a:tc>
                <a:tc>
                  <a:txBody>
                    <a:bodyPr/>
                    <a:lstStyle/>
                    <a:p>
                      <a:pPr algn="ctr"/>
                      <a:r>
                        <a:rPr lang="en-AU" dirty="0" smtClean="0"/>
                        <a:t>1977</a:t>
                      </a:r>
                      <a:endParaRPr lang="en-AU" dirty="0"/>
                    </a:p>
                  </a:txBody>
                  <a:tcPr/>
                </a:tc>
                <a:tc>
                  <a:txBody>
                    <a:bodyPr/>
                    <a:lstStyle/>
                    <a:p>
                      <a:pPr algn="ctr"/>
                      <a:r>
                        <a:rPr lang="en-AU" dirty="0" smtClean="0"/>
                        <a:t>62%</a:t>
                      </a:r>
                      <a:endParaRPr lang="en-AU" dirty="0"/>
                    </a:p>
                  </a:txBody>
                  <a:tcPr/>
                </a:tc>
                <a:tc>
                  <a:txBody>
                    <a:bodyPr/>
                    <a:lstStyle/>
                    <a:p>
                      <a:pPr algn="ctr"/>
                      <a:r>
                        <a:rPr lang="en-AU" dirty="0" smtClean="0"/>
                        <a:t>NSW, VIC,</a:t>
                      </a:r>
                      <a:r>
                        <a:rPr lang="en-AU" baseline="0" dirty="0" smtClean="0"/>
                        <a:t> SA</a:t>
                      </a:r>
                    </a:p>
                  </a:txBody>
                  <a:tcPr/>
                </a:tc>
                <a:extLst>
                  <a:ext uri="{0D108BD9-81ED-4DB2-BD59-A6C34878D82A}">
                    <a16:rowId xmlns:a16="http://schemas.microsoft.com/office/drawing/2014/main" val="10004"/>
                  </a:ext>
                </a:extLst>
              </a:tr>
              <a:tr h="573186">
                <a:tc>
                  <a:txBody>
                    <a:bodyPr/>
                    <a:lstStyle/>
                    <a:p>
                      <a:r>
                        <a:rPr lang="en-AU" sz="1600" dirty="0" smtClean="0"/>
                        <a:t>Make Australia a Republic with President as head of state</a:t>
                      </a:r>
                      <a:endParaRPr lang="en-AU" sz="1600" dirty="0"/>
                    </a:p>
                  </a:txBody>
                  <a:tcPr/>
                </a:tc>
                <a:tc>
                  <a:txBody>
                    <a:bodyPr/>
                    <a:lstStyle/>
                    <a:p>
                      <a:pPr algn="ctr"/>
                      <a:r>
                        <a:rPr lang="en-AU" dirty="0" smtClean="0"/>
                        <a:t>1999</a:t>
                      </a:r>
                      <a:endParaRPr lang="en-AU" dirty="0"/>
                    </a:p>
                  </a:txBody>
                  <a:tcPr/>
                </a:tc>
                <a:tc>
                  <a:txBody>
                    <a:bodyPr/>
                    <a:lstStyle/>
                    <a:p>
                      <a:pPr algn="ctr"/>
                      <a:r>
                        <a:rPr lang="en-AU" dirty="0" smtClean="0"/>
                        <a:t>45%</a:t>
                      </a:r>
                      <a:endParaRPr lang="en-AU" dirty="0"/>
                    </a:p>
                  </a:txBody>
                  <a:tcPr/>
                </a:tc>
                <a:tc>
                  <a:txBody>
                    <a:bodyPr/>
                    <a:lstStyle/>
                    <a:p>
                      <a:pPr algn="ctr"/>
                      <a:r>
                        <a:rPr lang="en-AU" dirty="0" smtClean="0"/>
                        <a:t>NONE</a:t>
                      </a:r>
                      <a:endParaRPr lang="en-AU" dirty="0"/>
                    </a:p>
                  </a:txBody>
                  <a:tcPr/>
                </a:tc>
                <a:extLst>
                  <a:ext uri="{0D108BD9-81ED-4DB2-BD59-A6C34878D82A}">
                    <a16:rowId xmlns:a16="http://schemas.microsoft.com/office/drawing/2014/main" val="10005"/>
                  </a:ext>
                </a:extLst>
              </a:tr>
              <a:tr h="633522">
                <a:tc>
                  <a:txBody>
                    <a:bodyPr/>
                    <a:lstStyle/>
                    <a:p>
                      <a:r>
                        <a:rPr lang="en-AU" sz="1600" dirty="0" smtClean="0"/>
                        <a:t>Introduce an Aboriginal and Torres</a:t>
                      </a:r>
                      <a:r>
                        <a:rPr lang="en-AU" sz="1600" baseline="0" dirty="0" smtClean="0"/>
                        <a:t> Strait Islander Voice</a:t>
                      </a:r>
                      <a:endParaRPr lang="en-AU" sz="1600" dirty="0"/>
                    </a:p>
                  </a:txBody>
                  <a:tcPr/>
                </a:tc>
                <a:tc>
                  <a:txBody>
                    <a:bodyPr/>
                    <a:lstStyle/>
                    <a:p>
                      <a:pPr algn="ctr"/>
                      <a:r>
                        <a:rPr lang="en-AU" dirty="0" smtClean="0"/>
                        <a:t>2023</a:t>
                      </a:r>
                      <a:endParaRPr lang="en-AU" dirty="0"/>
                    </a:p>
                  </a:txBody>
                  <a:tcPr/>
                </a:tc>
                <a:tc>
                  <a:txBody>
                    <a:bodyPr/>
                    <a:lstStyle/>
                    <a:p>
                      <a:pPr algn="ctr"/>
                      <a:r>
                        <a:rPr lang="en-AU" dirty="0" smtClean="0"/>
                        <a:t>40%</a:t>
                      </a:r>
                      <a:endParaRPr lang="en-AU" dirty="0"/>
                    </a:p>
                  </a:txBody>
                  <a:tcPr/>
                </a:tc>
                <a:tc>
                  <a:txBody>
                    <a:bodyPr/>
                    <a:lstStyle/>
                    <a:p>
                      <a:pPr algn="ctr"/>
                      <a:r>
                        <a:rPr lang="en-AU" dirty="0" smtClean="0"/>
                        <a:t>NONE </a:t>
                      </a:r>
                      <a:br>
                        <a:rPr lang="en-AU" dirty="0" smtClean="0"/>
                      </a:br>
                      <a:r>
                        <a:rPr lang="en-AU" dirty="0" smtClean="0"/>
                        <a:t>(ACT – 61% YES)</a:t>
                      </a:r>
                      <a:endParaRPr lang="en-AU" dirty="0"/>
                    </a:p>
                  </a:txBody>
                  <a:tcPr/>
                </a:tc>
                <a:extLst>
                  <a:ext uri="{0D108BD9-81ED-4DB2-BD59-A6C34878D82A}">
                    <a16:rowId xmlns:a16="http://schemas.microsoft.com/office/drawing/2014/main" val="10006"/>
                  </a:ext>
                </a:extLst>
              </a:tr>
            </a:tbl>
          </a:graphicData>
        </a:graphic>
      </p:graphicFrame>
      <p:sp>
        <p:nvSpPr>
          <p:cNvPr id="1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Which referendums passed?</a:t>
            </a:r>
            <a:endParaRPr lang="en-AU" dirty="0">
              <a:latin typeface="+mn-lt"/>
              <a:ea typeface="Tahoma" panose="020B0604030504040204" pitchFamily="34" charset="0"/>
              <a:cs typeface="Tahoma" panose="020B0604030504040204" pitchFamily="34" charset="0"/>
            </a:endParaRPr>
          </a:p>
        </p:txBody>
      </p:sp>
      <p:sp>
        <p:nvSpPr>
          <p:cNvPr id="23" name="TextBox 22"/>
          <p:cNvSpPr txBox="1"/>
          <p:nvPr/>
        </p:nvSpPr>
        <p:spPr>
          <a:xfrm>
            <a:off x="-83301" y="5467056"/>
            <a:ext cx="9144001" cy="415498"/>
          </a:xfrm>
          <a:prstGeom prst="rect">
            <a:avLst/>
          </a:prstGeom>
          <a:noFill/>
        </p:spPr>
        <p:txBody>
          <a:bodyPr wrap="square" rtlCol="0">
            <a:spAutoFit/>
          </a:bodyPr>
          <a:lstStyle/>
          <a:p>
            <a:pPr algn="ctr"/>
            <a:r>
              <a:rPr lang="en-AU" sz="2100" b="1" dirty="0" smtClean="0"/>
              <a:t>Of the </a:t>
            </a:r>
            <a:r>
              <a:rPr lang="en-AU" sz="2100" b="1" dirty="0" smtClean="0"/>
              <a:t>45 </a:t>
            </a:r>
            <a:r>
              <a:rPr lang="en-AU" sz="2100" b="1" dirty="0" smtClean="0"/>
              <a:t>Constitutional Referendums in Australia, only 8 have passed</a:t>
            </a:r>
            <a:endParaRPr lang="en-AU" sz="2100" b="1" dirty="0"/>
          </a:p>
        </p:txBody>
      </p:sp>
    </p:spTree>
    <p:extLst>
      <p:ext uri="{BB962C8B-B14F-4D97-AF65-F5344CB8AC3E}">
        <p14:creationId xmlns:p14="http://schemas.microsoft.com/office/powerpoint/2010/main" val="3633800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3" presetClass="emph" presetSubtype="10" fill="hold" grpId="1" nodeType="withEffect">
                                  <p:stCondLst>
                                    <p:cond delay="0"/>
                                  </p:stCondLst>
                                  <p:childTnLst>
                                    <p:animClr clrSpc="hsl" dir="ccw">
                                      <p:cBhvr override="childStyle">
                                        <p:cTn id="14" dur="2000" fill="hold"/>
                                        <p:tgtEl>
                                          <p:spTgt spid="23"/>
                                        </p:tgtEl>
                                        <p:attrNameLst>
                                          <p:attrName>style.color</p:attrName>
                                        </p:attrNameLst>
                                      </p:cBhvr>
                                      <p:to>
                                        <a:srgbClr val="4285F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Mock referendum</a:t>
            </a:r>
            <a:endParaRPr lang="en-AU" dirty="0">
              <a:ea typeface="Tahoma" panose="020B0604030504040204" pitchFamily="34" charset="0"/>
              <a:cs typeface="Tahoma" panose="020B0604030504040204" pitchFamily="34" charset="0"/>
            </a:endParaRPr>
          </a:p>
        </p:txBody>
      </p:sp>
      <p:sp>
        <p:nvSpPr>
          <p:cNvPr id="17" name="Content Placeholder 2"/>
          <p:cNvSpPr txBox="1">
            <a:spLocks/>
          </p:cNvSpPr>
          <p:nvPr/>
        </p:nvSpPr>
        <p:spPr>
          <a:xfrm>
            <a:off x="457199" y="1471143"/>
            <a:ext cx="8229600" cy="109376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i="1" dirty="0" smtClean="0">
                <a:solidFill>
                  <a:schemeClr val="tx1"/>
                </a:solidFill>
              </a:rPr>
              <a:t>Should fireworks be legal for personal use on special days?</a:t>
            </a: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3688" y="2805176"/>
            <a:ext cx="5616624" cy="2869629"/>
          </a:xfrm>
          <a:prstGeom prst="rect">
            <a:avLst/>
          </a:prstGeom>
        </p:spPr>
      </p:pic>
    </p:spTree>
    <p:extLst>
      <p:ext uri="{BB962C8B-B14F-4D97-AF65-F5344CB8AC3E}">
        <p14:creationId xmlns:p14="http://schemas.microsoft.com/office/powerpoint/2010/main" val="49529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Yes and No cases</a:t>
            </a:r>
            <a:endParaRPr lang="en-AU" dirty="0">
              <a:ea typeface="Tahoma" panose="020B0604030504040204" pitchFamily="34" charset="0"/>
              <a:cs typeface="Tahoma" panose="020B0604030504040204" pitchFamily="34" charset="0"/>
            </a:endParaRPr>
          </a:p>
        </p:txBody>
      </p:sp>
      <p:sp>
        <p:nvSpPr>
          <p:cNvPr id="17" name="Content Placeholder 2"/>
          <p:cNvSpPr txBox="1">
            <a:spLocks/>
          </p:cNvSpPr>
          <p:nvPr/>
        </p:nvSpPr>
        <p:spPr>
          <a:xfrm>
            <a:off x="457200" y="1600200"/>
            <a:ext cx="4038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AU" sz="2800" b="1" dirty="0" smtClean="0">
                <a:solidFill>
                  <a:srgbClr val="4285F4"/>
                </a:solidFill>
              </a:rPr>
              <a:t>YES</a:t>
            </a:r>
            <a:r>
              <a:rPr lang="en-AU" sz="2800" dirty="0" smtClean="0"/>
              <a:t> </a:t>
            </a:r>
            <a:r>
              <a:rPr lang="en-AU" sz="2800" dirty="0" smtClean="0">
                <a:solidFill>
                  <a:schemeClr val="tx1"/>
                </a:solidFill>
              </a:rPr>
              <a:t>Fireworks should be legal on special days</a:t>
            </a:r>
          </a:p>
          <a:p>
            <a:pPr marL="266700" indent="-266700" algn="l">
              <a:buFont typeface="Arial" panose="020B0604020202020204" pitchFamily="34" charset="0"/>
              <a:buChar char="•"/>
            </a:pPr>
            <a:r>
              <a:rPr lang="en-AU" sz="2800" dirty="0" smtClean="0">
                <a:solidFill>
                  <a:schemeClr val="tx1"/>
                </a:solidFill>
              </a:rPr>
              <a:t>Traditional Territory Day celebration</a:t>
            </a:r>
          </a:p>
          <a:p>
            <a:pPr marL="266700" indent="-266700" algn="l">
              <a:buFont typeface="Arial" panose="020B0604020202020204" pitchFamily="34" charset="0"/>
              <a:buChar char="•"/>
            </a:pPr>
            <a:r>
              <a:rPr lang="en-AU" sz="2800" dirty="0" smtClean="0">
                <a:solidFill>
                  <a:schemeClr val="tx1"/>
                </a:solidFill>
              </a:rPr>
              <a:t>Already restrictions for safety</a:t>
            </a:r>
          </a:p>
          <a:p>
            <a:pPr marL="266700" indent="-266700" algn="l">
              <a:buFont typeface="Arial" panose="020B0604020202020204" pitchFamily="34" charset="0"/>
              <a:buChar char="•"/>
            </a:pPr>
            <a:r>
              <a:rPr lang="en-AU" sz="2800" dirty="0" smtClean="0">
                <a:solidFill>
                  <a:schemeClr val="tx1"/>
                </a:solidFill>
              </a:rPr>
              <a:t>Most people responsible</a:t>
            </a:r>
          </a:p>
          <a:p>
            <a:pPr marL="266700" indent="-266700" algn="l">
              <a:buFont typeface="Arial" panose="020B0604020202020204" pitchFamily="34" charset="0"/>
              <a:buChar char="•"/>
            </a:pPr>
            <a:r>
              <a:rPr lang="en-AU" sz="2800" dirty="0" smtClean="0">
                <a:solidFill>
                  <a:schemeClr val="tx1"/>
                </a:solidFill>
              </a:rPr>
              <a:t>Good for economy</a:t>
            </a:r>
          </a:p>
          <a:p>
            <a:endParaRPr lang="en-AU" dirty="0"/>
          </a:p>
        </p:txBody>
      </p:sp>
      <p:sp>
        <p:nvSpPr>
          <p:cNvPr id="18" name="Content Placeholder 9"/>
          <p:cNvSpPr txBox="1">
            <a:spLocks/>
          </p:cNvSpPr>
          <p:nvPr/>
        </p:nvSpPr>
        <p:spPr>
          <a:xfrm>
            <a:off x="4668256" y="1600200"/>
            <a:ext cx="4111596" cy="4525963"/>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3000" b="1" dirty="0" smtClean="0">
                <a:solidFill>
                  <a:srgbClr val="4285F4"/>
                </a:solidFill>
              </a:rPr>
              <a:t>NO</a:t>
            </a:r>
            <a:r>
              <a:rPr lang="en-AU" sz="3000" dirty="0" smtClean="0"/>
              <a:t> Fireworks should NOT be legal on special days</a:t>
            </a:r>
          </a:p>
          <a:p>
            <a:r>
              <a:rPr lang="en-AU" sz="3000" dirty="0" smtClean="0"/>
              <a:t>Already banned across Australia</a:t>
            </a:r>
          </a:p>
          <a:p>
            <a:r>
              <a:rPr lang="en-AU" sz="3000" dirty="0" smtClean="0"/>
              <a:t>Dangerous</a:t>
            </a:r>
          </a:p>
          <a:p>
            <a:r>
              <a:rPr lang="en-AU" sz="3000" dirty="0" smtClean="0"/>
              <a:t>People don’t follow the rules</a:t>
            </a:r>
          </a:p>
          <a:p>
            <a:r>
              <a:rPr lang="en-AU" sz="3000" dirty="0" smtClean="0"/>
              <a:t>Bad for dogs and dog owners</a:t>
            </a:r>
          </a:p>
          <a:p>
            <a:endParaRPr lang="en-AU" dirty="0"/>
          </a:p>
        </p:txBody>
      </p:sp>
    </p:spTree>
    <p:extLst>
      <p:ext uri="{BB962C8B-B14F-4D97-AF65-F5344CB8AC3E}">
        <p14:creationId xmlns:p14="http://schemas.microsoft.com/office/powerpoint/2010/main" val="2057099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ea typeface="Tahoma" panose="020B0604030504040204" pitchFamily="34" charset="0"/>
                <a:cs typeface="Tahoma" panose="020B0604030504040204" pitchFamily="34" charset="0"/>
              </a:rPr>
              <a:t>Referendum results</a:t>
            </a:r>
            <a:endParaRPr lang="en-AU" dirty="0">
              <a:ea typeface="Tahoma" panose="020B0604030504040204" pitchFamily="34" charset="0"/>
              <a:cs typeface="Tahoma" panose="020B0604030504040204" pitchFamily="34" charset="0"/>
            </a:endParaRPr>
          </a:p>
        </p:txBody>
      </p:sp>
      <p:sp>
        <p:nvSpPr>
          <p:cNvPr id="17" name="Content Placeholder 2"/>
          <p:cNvSpPr txBox="1">
            <a:spLocks/>
          </p:cNvSpPr>
          <p:nvPr/>
        </p:nvSpPr>
        <p:spPr>
          <a:xfrm>
            <a:off x="190169" y="1876943"/>
            <a:ext cx="4038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sz="2800" b="1" dirty="0" smtClean="0">
                <a:solidFill>
                  <a:srgbClr val="4285F4"/>
                </a:solidFill>
              </a:rPr>
              <a:t>NATIONAL % VOTES</a:t>
            </a:r>
          </a:p>
          <a:p>
            <a:endParaRPr lang="en-AU" dirty="0" smtClean="0"/>
          </a:p>
          <a:p>
            <a:r>
              <a:rPr lang="en-AU" sz="6000" dirty="0" smtClean="0">
                <a:solidFill>
                  <a:schemeClr val="tx1"/>
                </a:solidFill>
              </a:rPr>
              <a:t>51% YES</a:t>
            </a:r>
          </a:p>
          <a:p>
            <a:r>
              <a:rPr lang="en-AU" sz="6000" dirty="0" smtClean="0">
                <a:solidFill>
                  <a:schemeClr val="tx1"/>
                </a:solidFill>
              </a:rPr>
              <a:t>49% NO</a:t>
            </a:r>
            <a:endParaRPr lang="en-AU" sz="6000" dirty="0">
              <a:solidFill>
                <a:schemeClr val="tx1"/>
              </a:solidFill>
            </a:endParaRPr>
          </a:p>
        </p:txBody>
      </p:sp>
      <p:sp>
        <p:nvSpPr>
          <p:cNvPr id="18" name="Content Placeholder 9"/>
          <p:cNvSpPr txBox="1">
            <a:spLocks/>
          </p:cNvSpPr>
          <p:nvPr/>
        </p:nvSpPr>
        <p:spPr>
          <a:xfrm>
            <a:off x="4337289" y="1880819"/>
            <a:ext cx="4806711"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2800" b="1" dirty="0" smtClean="0">
                <a:solidFill>
                  <a:srgbClr val="4285F4"/>
                </a:solidFill>
              </a:rPr>
              <a:t>% VOTES BY STATE/TERRITORY</a:t>
            </a:r>
            <a:endParaRPr lang="en-AU" sz="2800" b="1" dirty="0">
              <a:solidFill>
                <a:srgbClr val="4285F4"/>
              </a:solidFill>
            </a:endParaRPr>
          </a:p>
        </p:txBody>
      </p:sp>
      <p:sp>
        <p:nvSpPr>
          <p:cNvPr id="24" name="TextBox 23"/>
          <p:cNvSpPr txBox="1"/>
          <p:nvPr/>
        </p:nvSpPr>
        <p:spPr>
          <a:xfrm>
            <a:off x="107504" y="1231343"/>
            <a:ext cx="8856984" cy="523220"/>
          </a:xfrm>
          <a:prstGeom prst="rect">
            <a:avLst/>
          </a:prstGeom>
          <a:noFill/>
        </p:spPr>
        <p:txBody>
          <a:bodyPr wrap="square" rtlCol="0">
            <a:spAutoFit/>
          </a:bodyPr>
          <a:lstStyle/>
          <a:p>
            <a:pPr algn="ctr"/>
            <a:r>
              <a:rPr lang="en-AU" sz="2800" dirty="0" smtClean="0">
                <a:ea typeface="Tahoma" panose="020B0604030504040204" pitchFamily="34" charset="0"/>
                <a:cs typeface="Tahoma" panose="020B0604030504040204" pitchFamily="34" charset="0"/>
              </a:rPr>
              <a:t>A double majority is required for this referendum</a:t>
            </a:r>
            <a:endParaRPr lang="en-AU" sz="2800" dirty="0">
              <a:ea typeface="Tahoma" panose="020B0604030504040204" pitchFamily="34" charset="0"/>
              <a:cs typeface="Tahoma" panose="020B0604030504040204" pitchFamily="34" charset="0"/>
            </a:endParaRPr>
          </a:p>
        </p:txBody>
      </p:sp>
      <p:grpSp>
        <p:nvGrpSpPr>
          <p:cNvPr id="25" name="Group 24"/>
          <p:cNvGrpSpPr/>
          <p:nvPr/>
        </p:nvGrpSpPr>
        <p:grpSpPr>
          <a:xfrm>
            <a:off x="4495800" y="2294465"/>
            <a:ext cx="4463420" cy="3855278"/>
            <a:chOff x="4495800" y="2300479"/>
            <a:chExt cx="4463420" cy="3855278"/>
          </a:xfrm>
        </p:grpSpPr>
        <p:grpSp>
          <p:nvGrpSpPr>
            <p:cNvPr id="26" name="Group 25"/>
            <p:cNvGrpSpPr/>
            <p:nvPr/>
          </p:nvGrpSpPr>
          <p:grpSpPr>
            <a:xfrm>
              <a:off x="4495800" y="2300479"/>
              <a:ext cx="4463420" cy="3855278"/>
              <a:chOff x="4495800" y="2300479"/>
              <a:chExt cx="4463420" cy="3855278"/>
            </a:xfrm>
          </p:grpSpPr>
          <p:pic>
            <p:nvPicPr>
              <p:cNvPr id="28" name="Picture 27"/>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7854"/>
              <a:stretch/>
            </p:blipFill>
            <p:spPr>
              <a:xfrm>
                <a:off x="4495800" y="2300479"/>
                <a:ext cx="3964632" cy="3855278"/>
              </a:xfrm>
              <a:prstGeom prst="rect">
                <a:avLst/>
              </a:prstGeom>
            </p:spPr>
          </p:pic>
          <p:sp>
            <p:nvSpPr>
              <p:cNvPr id="29" name="TextBox 28"/>
              <p:cNvSpPr txBox="1"/>
              <p:nvPr/>
            </p:nvSpPr>
            <p:spPr>
              <a:xfrm>
                <a:off x="4860032" y="3700457"/>
                <a:ext cx="1080120" cy="369332"/>
              </a:xfrm>
              <a:prstGeom prst="rect">
                <a:avLst/>
              </a:prstGeom>
              <a:noFill/>
            </p:spPr>
            <p:txBody>
              <a:bodyPr wrap="square" rtlCol="0">
                <a:spAutoFit/>
              </a:bodyPr>
              <a:lstStyle/>
              <a:p>
                <a:r>
                  <a:rPr lang="en-AU" dirty="0"/>
                  <a:t>9</a:t>
                </a:r>
                <a:r>
                  <a:rPr lang="en-AU" dirty="0" smtClean="0"/>
                  <a:t>0% YES</a:t>
                </a:r>
                <a:endParaRPr lang="en-AU" dirty="0"/>
              </a:p>
            </p:txBody>
          </p:sp>
          <p:sp>
            <p:nvSpPr>
              <p:cNvPr id="30" name="TextBox 29"/>
              <p:cNvSpPr txBox="1"/>
              <p:nvPr/>
            </p:nvSpPr>
            <p:spPr>
              <a:xfrm>
                <a:off x="7879100" y="4651876"/>
                <a:ext cx="1080120" cy="369332"/>
              </a:xfrm>
              <a:prstGeom prst="rect">
                <a:avLst/>
              </a:prstGeom>
              <a:noFill/>
            </p:spPr>
            <p:txBody>
              <a:bodyPr wrap="square" rtlCol="0">
                <a:spAutoFit/>
              </a:bodyPr>
              <a:lstStyle/>
              <a:p>
                <a:r>
                  <a:rPr lang="en-AU" dirty="0" smtClean="0"/>
                  <a:t> 95% YES</a:t>
                </a:r>
                <a:endParaRPr lang="en-AU" dirty="0"/>
              </a:p>
            </p:txBody>
          </p:sp>
          <p:sp>
            <p:nvSpPr>
              <p:cNvPr id="31" name="TextBox 30"/>
              <p:cNvSpPr txBox="1"/>
              <p:nvPr/>
            </p:nvSpPr>
            <p:spPr>
              <a:xfrm>
                <a:off x="6028497" y="3988108"/>
                <a:ext cx="1080120" cy="369332"/>
              </a:xfrm>
              <a:prstGeom prst="rect">
                <a:avLst/>
              </a:prstGeom>
              <a:noFill/>
            </p:spPr>
            <p:txBody>
              <a:bodyPr wrap="square" rtlCol="0">
                <a:spAutoFit/>
              </a:bodyPr>
              <a:lstStyle/>
              <a:p>
                <a:r>
                  <a:rPr lang="en-AU" dirty="0" smtClean="0"/>
                  <a:t>55% NO</a:t>
                </a:r>
                <a:endParaRPr lang="en-AU" dirty="0"/>
              </a:p>
            </p:txBody>
          </p:sp>
          <p:sp>
            <p:nvSpPr>
              <p:cNvPr id="32" name="TextBox 31"/>
              <p:cNvSpPr txBox="1"/>
              <p:nvPr/>
            </p:nvSpPr>
            <p:spPr>
              <a:xfrm>
                <a:off x="6932642" y="4315740"/>
                <a:ext cx="1080120" cy="369332"/>
              </a:xfrm>
              <a:prstGeom prst="rect">
                <a:avLst/>
              </a:prstGeom>
              <a:noFill/>
            </p:spPr>
            <p:txBody>
              <a:bodyPr wrap="square" rtlCol="0">
                <a:spAutoFit/>
              </a:bodyPr>
              <a:lstStyle/>
              <a:p>
                <a:r>
                  <a:rPr lang="en-AU" dirty="0" smtClean="0"/>
                  <a:t>65% YES</a:t>
                </a:r>
                <a:endParaRPr lang="en-AU" dirty="0"/>
              </a:p>
            </p:txBody>
          </p:sp>
          <p:sp>
            <p:nvSpPr>
              <p:cNvPr id="33" name="TextBox 32"/>
              <p:cNvSpPr txBox="1"/>
              <p:nvPr/>
            </p:nvSpPr>
            <p:spPr>
              <a:xfrm>
                <a:off x="6710735" y="4851388"/>
                <a:ext cx="1080120" cy="369332"/>
              </a:xfrm>
              <a:prstGeom prst="rect">
                <a:avLst/>
              </a:prstGeom>
              <a:noFill/>
            </p:spPr>
            <p:txBody>
              <a:bodyPr wrap="square" rtlCol="0">
                <a:spAutoFit/>
              </a:bodyPr>
              <a:lstStyle/>
              <a:p>
                <a:r>
                  <a:rPr lang="en-AU" dirty="0" smtClean="0"/>
                  <a:t>62% NO</a:t>
                </a:r>
                <a:endParaRPr lang="en-AU" dirty="0"/>
              </a:p>
            </p:txBody>
          </p:sp>
          <p:sp>
            <p:nvSpPr>
              <p:cNvPr id="34" name="TextBox 33"/>
              <p:cNvSpPr txBox="1"/>
              <p:nvPr/>
            </p:nvSpPr>
            <p:spPr>
              <a:xfrm>
                <a:off x="6491722" y="5345336"/>
                <a:ext cx="1080120" cy="369332"/>
              </a:xfrm>
              <a:prstGeom prst="rect">
                <a:avLst/>
              </a:prstGeom>
              <a:noFill/>
            </p:spPr>
            <p:txBody>
              <a:bodyPr wrap="square" rtlCol="0">
                <a:spAutoFit/>
              </a:bodyPr>
              <a:lstStyle/>
              <a:p>
                <a:r>
                  <a:rPr lang="en-AU" dirty="0" smtClean="0"/>
                  <a:t>86% NO</a:t>
                </a:r>
                <a:endParaRPr lang="en-AU" dirty="0"/>
              </a:p>
            </p:txBody>
          </p:sp>
          <p:cxnSp>
            <p:nvCxnSpPr>
              <p:cNvPr id="35" name="Straight Connector 34"/>
              <p:cNvCxnSpPr/>
              <p:nvPr/>
            </p:nvCxnSpPr>
            <p:spPr>
              <a:xfrm flipV="1">
                <a:off x="7630323" y="4827106"/>
                <a:ext cx="339314" cy="94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507244" y="4799484"/>
                <a:ext cx="87648" cy="64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Box 36"/>
              <p:cNvSpPr txBox="1"/>
              <p:nvPr/>
            </p:nvSpPr>
            <p:spPr>
              <a:xfrm>
                <a:off x="6793075" y="3504648"/>
                <a:ext cx="1080120" cy="369332"/>
              </a:xfrm>
              <a:prstGeom prst="rect">
                <a:avLst/>
              </a:prstGeom>
              <a:noFill/>
            </p:spPr>
            <p:txBody>
              <a:bodyPr wrap="square" rtlCol="0">
                <a:spAutoFit/>
              </a:bodyPr>
              <a:lstStyle/>
              <a:p>
                <a:r>
                  <a:rPr lang="en-AU" dirty="0"/>
                  <a:t>8</a:t>
                </a:r>
                <a:r>
                  <a:rPr lang="en-AU" dirty="0" smtClean="0"/>
                  <a:t>7% YES</a:t>
                </a:r>
                <a:endParaRPr lang="en-AU" dirty="0"/>
              </a:p>
            </p:txBody>
          </p:sp>
        </p:grpSp>
        <p:sp>
          <p:nvSpPr>
            <p:cNvPr id="27" name="TextBox 26"/>
            <p:cNvSpPr txBox="1"/>
            <p:nvPr/>
          </p:nvSpPr>
          <p:spPr>
            <a:xfrm>
              <a:off x="6006159" y="2910096"/>
              <a:ext cx="1080120" cy="830997"/>
            </a:xfrm>
            <a:prstGeom prst="rect">
              <a:avLst/>
            </a:prstGeom>
            <a:noFill/>
          </p:spPr>
          <p:txBody>
            <a:bodyPr wrap="square" rtlCol="0">
              <a:spAutoFit/>
            </a:bodyPr>
            <a:lstStyle/>
            <a:p>
              <a:r>
                <a:rPr lang="en-AU" sz="1600" dirty="0" smtClean="0"/>
                <a:t>check white board</a:t>
              </a:r>
              <a:endParaRPr lang="en-AU" sz="1600" dirty="0"/>
            </a:p>
          </p:txBody>
        </p:sp>
      </p:grpSp>
    </p:spTree>
    <p:extLst>
      <p:ext uri="{BB962C8B-B14F-4D97-AF65-F5344CB8AC3E}">
        <p14:creationId xmlns:p14="http://schemas.microsoft.com/office/powerpoint/2010/main" val="2106814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15" dur="1000"/>
                                        <p:tgtEl>
                                          <p:spTgt spid="17">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18" dur="1000"/>
                                        <p:tgtEl>
                                          <p:spTgt spid="1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1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Answer YES or NO</a:t>
            </a:r>
            <a:endParaRPr lang="en-AU" dirty="0">
              <a:latin typeface="+mn-lt"/>
              <a:ea typeface="Tahoma" panose="020B0604030504040204" pitchFamily="34" charset="0"/>
              <a:cs typeface="Tahoma" panose="020B0604030504040204" pitchFamily="34" charset="0"/>
            </a:endParaRPr>
          </a:p>
        </p:txBody>
      </p:sp>
      <p:sp>
        <p:nvSpPr>
          <p:cNvPr id="17" name="Content Placeholder 2"/>
          <p:cNvSpPr txBox="1">
            <a:spLocks/>
          </p:cNvSpPr>
          <p:nvPr/>
        </p:nvSpPr>
        <p:spPr>
          <a:xfrm>
            <a:off x="457200" y="142969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dirty="0" smtClean="0">
                <a:solidFill>
                  <a:schemeClr val="tx1"/>
                </a:solidFill>
              </a:rPr>
              <a:t>Year 7 should be part of primary school</a:t>
            </a:r>
            <a:endParaRPr lang="en-AU" dirty="0">
              <a:solidFill>
                <a:schemeClr val="tx1"/>
              </a:solidFill>
            </a:endParaRPr>
          </a:p>
        </p:txBody>
      </p:sp>
      <p:grpSp>
        <p:nvGrpSpPr>
          <p:cNvPr id="23" name="Group 22"/>
          <p:cNvGrpSpPr/>
          <p:nvPr/>
        </p:nvGrpSpPr>
        <p:grpSpPr>
          <a:xfrm>
            <a:off x="1857141" y="2309093"/>
            <a:ext cx="5199172" cy="3493444"/>
            <a:chOff x="1857141" y="2309093"/>
            <a:chExt cx="5199172" cy="3493444"/>
          </a:xfrm>
        </p:grpSpPr>
        <p:grpSp>
          <p:nvGrpSpPr>
            <p:cNvPr id="24" name="Group 23"/>
            <p:cNvGrpSpPr/>
            <p:nvPr/>
          </p:nvGrpSpPr>
          <p:grpSpPr>
            <a:xfrm>
              <a:off x="1857141" y="2309093"/>
              <a:ext cx="5199172" cy="3493444"/>
              <a:chOff x="1857141" y="2309093"/>
              <a:chExt cx="5199172" cy="3493444"/>
            </a:xfrm>
          </p:grpSpPr>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7141" y="2309093"/>
                <a:ext cx="1711788" cy="3493444"/>
              </a:xfrm>
              <a:prstGeom prst="rect">
                <a:avLst/>
              </a:prstGeom>
            </p:spPr>
          </p:pic>
          <p:grpSp>
            <p:nvGrpSpPr>
              <p:cNvPr id="28" name="Group 27"/>
              <p:cNvGrpSpPr/>
              <p:nvPr/>
            </p:nvGrpSpPr>
            <p:grpSpPr>
              <a:xfrm>
                <a:off x="4391716" y="2378583"/>
                <a:ext cx="2664597" cy="3383614"/>
                <a:chOff x="4391716" y="2378583"/>
                <a:chExt cx="2664597" cy="3383614"/>
              </a:xfrm>
            </p:grpSpPr>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1716" y="2378583"/>
                  <a:ext cx="2664597" cy="3383614"/>
                </a:xfrm>
                <a:prstGeom prst="rect">
                  <a:avLst/>
                </a:prstGeom>
              </p:spPr>
            </p:pic>
            <p:sp>
              <p:nvSpPr>
                <p:cNvPr id="30" name="TextBox 29"/>
                <p:cNvSpPr txBox="1"/>
                <p:nvPr/>
              </p:nvSpPr>
              <p:spPr>
                <a:xfrm rot="20713970">
                  <a:off x="4733812" y="2658958"/>
                  <a:ext cx="1772574" cy="369332"/>
                </a:xfrm>
                <a:prstGeom prst="rect">
                  <a:avLst/>
                </a:prstGeom>
                <a:noFill/>
              </p:spPr>
              <p:txBody>
                <a:bodyPr wrap="square" rtlCol="0">
                  <a:spAutoFit/>
                </a:bodyPr>
                <a:lstStyle/>
                <a:p>
                  <a:pPr algn="ctr"/>
                  <a:r>
                    <a:rPr lang="en-AU" b="1" dirty="0" smtClean="0">
                      <a:solidFill>
                        <a:schemeClr val="bg1"/>
                      </a:solidFill>
                    </a:rPr>
                    <a:t>Territory</a:t>
                  </a:r>
                  <a:endParaRPr lang="en-AU" b="1" dirty="0">
                    <a:solidFill>
                      <a:schemeClr val="bg1"/>
                    </a:solidFill>
                  </a:endParaRPr>
                </a:p>
              </p:txBody>
            </p:sp>
            <p:sp>
              <p:nvSpPr>
                <p:cNvPr id="31" name="TextBox 30"/>
                <p:cNvSpPr txBox="1"/>
                <p:nvPr/>
              </p:nvSpPr>
              <p:spPr>
                <a:xfrm rot="20713970">
                  <a:off x="4692645" y="3098732"/>
                  <a:ext cx="1990122" cy="369332"/>
                </a:xfrm>
                <a:prstGeom prst="rect">
                  <a:avLst/>
                </a:prstGeom>
                <a:noFill/>
              </p:spPr>
              <p:txBody>
                <a:bodyPr wrap="square" rtlCol="0">
                  <a:spAutoFit/>
                </a:bodyPr>
                <a:lstStyle/>
                <a:p>
                  <a:pPr algn="ctr"/>
                  <a:r>
                    <a:rPr lang="en-AU" b="1" dirty="0" smtClean="0">
                      <a:solidFill>
                        <a:schemeClr val="bg1"/>
                      </a:solidFill>
                    </a:rPr>
                    <a:t>Primary Schools</a:t>
                  </a:r>
                  <a:endParaRPr lang="en-AU" b="1" dirty="0">
                    <a:solidFill>
                      <a:schemeClr val="bg1"/>
                    </a:solidFill>
                  </a:endParaRPr>
                </a:p>
              </p:txBody>
            </p:sp>
            <p:sp>
              <p:nvSpPr>
                <p:cNvPr id="32" name="TextBox 31"/>
                <p:cNvSpPr txBox="1"/>
                <p:nvPr/>
              </p:nvSpPr>
              <p:spPr>
                <a:xfrm rot="20713970">
                  <a:off x="4982836" y="3519552"/>
                  <a:ext cx="1770616" cy="369332"/>
                </a:xfrm>
                <a:prstGeom prst="rect">
                  <a:avLst/>
                </a:prstGeom>
                <a:noFill/>
              </p:spPr>
              <p:txBody>
                <a:bodyPr wrap="square" rtlCol="0">
                  <a:spAutoFit/>
                </a:bodyPr>
                <a:lstStyle/>
                <a:p>
                  <a:pPr algn="ctr"/>
                  <a:r>
                    <a:rPr lang="en-AU" b="1" dirty="0" smtClean="0">
                      <a:solidFill>
                        <a:schemeClr val="bg1"/>
                      </a:solidFill>
                    </a:rPr>
                    <a:t>Years T - 7</a:t>
                  </a:r>
                  <a:endParaRPr lang="en-AU" b="1" dirty="0">
                    <a:solidFill>
                      <a:schemeClr val="bg1"/>
                    </a:solidFill>
                  </a:endParaRPr>
                </a:p>
              </p:txBody>
            </p:sp>
          </p:grpSp>
        </p:grpSp>
        <p:sp>
          <p:nvSpPr>
            <p:cNvPr id="25" name="TextBox 24"/>
            <p:cNvSpPr txBox="1"/>
            <p:nvPr/>
          </p:nvSpPr>
          <p:spPr>
            <a:xfrm>
              <a:off x="2761229" y="3797251"/>
              <a:ext cx="658643" cy="646331"/>
            </a:xfrm>
            <a:prstGeom prst="rect">
              <a:avLst/>
            </a:prstGeom>
            <a:noFill/>
          </p:spPr>
          <p:txBody>
            <a:bodyPr wrap="square" rtlCol="0">
              <a:spAutoFit/>
            </a:bodyPr>
            <a:lstStyle/>
            <a:p>
              <a:pPr algn="ctr"/>
              <a:r>
                <a:rPr lang="en-AU" b="1" dirty="0" smtClean="0">
                  <a:solidFill>
                    <a:schemeClr val="bg1"/>
                  </a:solidFill>
                </a:rPr>
                <a:t>Year 7</a:t>
              </a:r>
              <a:endParaRPr lang="en-AU" b="1" dirty="0">
                <a:solidFill>
                  <a:schemeClr val="bg1"/>
                </a:solidFill>
              </a:endParaRPr>
            </a:p>
          </p:txBody>
        </p:sp>
        <p:sp>
          <p:nvSpPr>
            <p:cNvPr id="26" name="TextBox 25"/>
            <p:cNvSpPr txBox="1"/>
            <p:nvPr/>
          </p:nvSpPr>
          <p:spPr>
            <a:xfrm>
              <a:off x="2102586" y="4150191"/>
              <a:ext cx="658643" cy="646331"/>
            </a:xfrm>
            <a:prstGeom prst="rect">
              <a:avLst/>
            </a:prstGeom>
            <a:noFill/>
          </p:spPr>
          <p:txBody>
            <a:bodyPr wrap="square" rtlCol="0">
              <a:spAutoFit/>
            </a:bodyPr>
            <a:lstStyle/>
            <a:p>
              <a:pPr algn="ctr"/>
              <a:r>
                <a:rPr lang="en-AU" b="1" dirty="0" smtClean="0">
                  <a:solidFill>
                    <a:schemeClr val="bg1"/>
                  </a:solidFill>
                </a:rPr>
                <a:t>Year 2</a:t>
              </a:r>
              <a:endParaRPr lang="en-AU" b="1" dirty="0">
                <a:solidFill>
                  <a:schemeClr val="bg1"/>
                </a:solidFill>
              </a:endParaRPr>
            </a:p>
          </p:txBody>
        </p:sp>
      </p:grpSp>
    </p:spTree>
    <p:extLst>
      <p:ext uri="{BB962C8B-B14F-4D97-AF65-F5344CB8AC3E}">
        <p14:creationId xmlns:p14="http://schemas.microsoft.com/office/powerpoint/2010/main" val="1359146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8" name="TextBox 7"/>
          <p:cNvSpPr txBox="1"/>
          <p:nvPr/>
        </p:nvSpPr>
        <p:spPr>
          <a:xfrm>
            <a:off x="179512" y="755993"/>
            <a:ext cx="8856984" cy="584775"/>
          </a:xfrm>
          <a:prstGeom prst="rect">
            <a:avLst/>
          </a:prstGeom>
          <a:noFill/>
        </p:spPr>
        <p:txBody>
          <a:bodyPr wrap="square" rtlCol="0">
            <a:spAutoFit/>
          </a:bodyPr>
          <a:lstStyle/>
          <a:p>
            <a:pPr algn="ctr"/>
            <a:r>
              <a:rPr lang="en-AU" sz="3200" b="1" dirty="0" smtClean="0">
                <a:solidFill>
                  <a:srgbClr val="BC463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Questions?</a:t>
            </a:r>
            <a:endParaRPr lang="en-AU" sz="3200" b="1" dirty="0">
              <a:solidFill>
                <a:srgbClr val="BC4639"/>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755576" y="2348880"/>
            <a:ext cx="7879177" cy="1815882"/>
          </a:xfrm>
          <a:prstGeom prst="rect">
            <a:avLst/>
          </a:prstGeom>
          <a:noFill/>
        </p:spPr>
        <p:txBody>
          <a:bodyPr wrap="square" rtlCol="0">
            <a:spAutoFit/>
          </a:bodyPr>
          <a:lstStyle/>
          <a:p>
            <a:pPr algn="ctr">
              <a:spcBef>
                <a:spcPts val="3600"/>
              </a:spcBef>
              <a:spcAft>
                <a:spcPts val="1200"/>
              </a:spcAft>
            </a:pPr>
            <a:r>
              <a:rPr lang="en-AU" sz="2800" dirty="0" smtClean="0">
                <a:solidFill>
                  <a:srgbClr val="5C2018"/>
                </a:solidFill>
                <a:latin typeface="Tahoma" panose="020B0604030504040204" pitchFamily="34" charset="0"/>
                <a:ea typeface="Tahoma" panose="020B0604030504040204" pitchFamily="34" charset="0"/>
                <a:cs typeface="Tahoma" panose="020B0604030504040204" pitchFamily="34" charset="0"/>
              </a:rPr>
              <a:t>For further information </a:t>
            </a:r>
            <a:r>
              <a:rPr lang="en-AU" sz="5400" b="1" dirty="0" smtClean="0">
                <a:solidFill>
                  <a:srgbClr val="5C2018"/>
                </a:solidFill>
                <a:latin typeface="Tahoma" panose="020B0604030504040204" pitchFamily="34" charset="0"/>
                <a:ea typeface="Tahoma" panose="020B0604030504040204" pitchFamily="34" charset="0"/>
                <a:cs typeface="Tahoma" panose="020B0604030504040204" pitchFamily="34" charset="0"/>
              </a:rPr>
              <a:t>ntec.nt.gov.au</a:t>
            </a:r>
            <a:endParaRPr lang="en-AU" sz="7200" b="1" dirty="0" smtClean="0">
              <a:solidFill>
                <a:srgbClr val="5C2018"/>
              </a:solidFill>
              <a:latin typeface="Tahoma" panose="020B0604030504040204" pitchFamily="34" charset="0"/>
              <a:ea typeface="Tahoma" panose="020B0604030504040204" pitchFamily="34" charset="0"/>
              <a:cs typeface="Tahoma" panose="020B0604030504040204" pitchFamily="34" charset="0"/>
            </a:endParaRPr>
          </a:p>
          <a:p>
            <a:pPr algn="ctr">
              <a:spcAft>
                <a:spcPts val="1200"/>
              </a:spcAft>
            </a:pPr>
            <a:endParaRPr lang="en-AU" sz="2000" dirty="0">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p:cNvGrpSpPr/>
          <p:nvPr/>
        </p:nvGrpSpPr>
        <p:grpSpPr>
          <a:xfrm>
            <a:off x="936105" y="4490007"/>
            <a:ext cx="4482461" cy="451517"/>
            <a:chOff x="467545" y="5219023"/>
            <a:chExt cx="4482461" cy="451517"/>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5" y="5219023"/>
              <a:ext cx="432048" cy="432048"/>
            </a:xfrm>
            <a:prstGeom prst="rect">
              <a:avLst/>
            </a:prstGeom>
          </p:spPr>
        </p:pic>
        <p:sp>
          <p:nvSpPr>
            <p:cNvPr id="15" name="TextBox 14"/>
            <p:cNvSpPr txBox="1"/>
            <p:nvPr/>
          </p:nvSpPr>
          <p:spPr>
            <a:xfrm>
              <a:off x="917558" y="5301208"/>
              <a:ext cx="4032448" cy="369332"/>
            </a:xfrm>
            <a:prstGeom prst="rect">
              <a:avLst/>
            </a:prstGeom>
            <a:noFill/>
          </p:spPr>
          <p:txBody>
            <a:bodyPr wrap="square" rtlCol="0">
              <a:spAutoFit/>
            </a:bodyPr>
            <a:lstStyle/>
            <a:p>
              <a:r>
                <a:rPr lang="en-AU" dirty="0" smtClean="0">
                  <a:solidFill>
                    <a:srgbClr val="0065BD"/>
                  </a:solidFill>
                </a:rPr>
                <a:t>Facebook.com/NTElectoralcommission</a:t>
              </a:r>
              <a:endParaRPr lang="en-AU" dirty="0">
                <a:solidFill>
                  <a:srgbClr val="0065BD"/>
                </a:solidFill>
              </a:endParaRPr>
            </a:p>
          </p:txBody>
        </p:sp>
      </p:grpSp>
      <p:grpSp>
        <p:nvGrpSpPr>
          <p:cNvPr id="16" name="Group 15"/>
          <p:cNvGrpSpPr/>
          <p:nvPr/>
        </p:nvGrpSpPr>
        <p:grpSpPr>
          <a:xfrm>
            <a:off x="5801112" y="4437112"/>
            <a:ext cx="3811448" cy="495120"/>
            <a:chOff x="5332552" y="5166128"/>
            <a:chExt cx="3811448" cy="495120"/>
          </a:xfrm>
        </p:grpSpPr>
        <p:pic>
          <p:nvPicPr>
            <p:cNvPr id="17" name="Picture 16"/>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332552" y="5166128"/>
              <a:ext cx="495120" cy="495120"/>
            </a:xfrm>
            <a:prstGeom prst="rect">
              <a:avLst/>
            </a:prstGeom>
          </p:spPr>
        </p:pic>
        <p:sp>
          <p:nvSpPr>
            <p:cNvPr id="18" name="TextBox 17"/>
            <p:cNvSpPr txBox="1"/>
            <p:nvPr/>
          </p:nvSpPr>
          <p:spPr>
            <a:xfrm>
              <a:off x="5827672" y="5291916"/>
              <a:ext cx="3316328" cy="369332"/>
            </a:xfrm>
            <a:prstGeom prst="rect">
              <a:avLst/>
            </a:prstGeom>
            <a:noFill/>
          </p:spPr>
          <p:txBody>
            <a:bodyPr wrap="square" rtlCol="0">
              <a:spAutoFit/>
            </a:bodyPr>
            <a:lstStyle/>
            <a:p>
              <a:r>
                <a:rPr lang="en-AU" dirty="0" smtClean="0">
                  <a:solidFill>
                    <a:srgbClr val="0065BD"/>
                  </a:solidFill>
                </a:rPr>
                <a:t>@NTElecComm</a:t>
              </a:r>
              <a:endParaRPr lang="en-AU" dirty="0">
                <a:solidFill>
                  <a:srgbClr val="0065BD"/>
                </a:solidFill>
              </a:endParaRPr>
            </a:p>
          </p:txBody>
        </p:sp>
      </p:grpSp>
    </p:spTree>
    <p:extLst>
      <p:ext uri="{BB962C8B-B14F-4D97-AF65-F5344CB8AC3E}">
        <p14:creationId xmlns:p14="http://schemas.microsoft.com/office/powerpoint/2010/main" val="67827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Answer YES or NO</a:t>
            </a:r>
            <a:endParaRPr lang="en-AU" dirty="0">
              <a:latin typeface="+mn-lt"/>
              <a:ea typeface="Tahoma" panose="020B0604030504040204" pitchFamily="34" charset="0"/>
              <a:cs typeface="Tahoma" panose="020B0604030504040204" pitchFamily="34" charset="0"/>
            </a:endParaRPr>
          </a:p>
        </p:txBody>
      </p:sp>
      <p:sp>
        <p:nvSpPr>
          <p:cNvPr id="17" name="Content Placeholder 2"/>
          <p:cNvSpPr txBox="1">
            <a:spLocks/>
          </p:cNvSpPr>
          <p:nvPr/>
        </p:nvSpPr>
        <p:spPr>
          <a:xfrm>
            <a:off x="462209" y="1401355"/>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dirty="0" smtClean="0">
                <a:solidFill>
                  <a:schemeClr val="tx1"/>
                </a:solidFill>
              </a:rPr>
              <a:t>Middle school should have exams for each year group just like senior school</a:t>
            </a:r>
            <a:endParaRPr lang="en-AU" dirty="0">
              <a:solidFill>
                <a:schemeClr val="tx1"/>
              </a:solidFill>
            </a:endParaRPr>
          </a:p>
        </p:txBody>
      </p:sp>
      <p:sp>
        <p:nvSpPr>
          <p:cNvPr id="23" name="TextBox 22"/>
          <p:cNvSpPr txBox="1"/>
          <p:nvPr/>
        </p:nvSpPr>
        <p:spPr>
          <a:xfrm>
            <a:off x="2761229" y="3797251"/>
            <a:ext cx="658643" cy="646331"/>
          </a:xfrm>
          <a:prstGeom prst="rect">
            <a:avLst/>
          </a:prstGeom>
          <a:noFill/>
        </p:spPr>
        <p:txBody>
          <a:bodyPr wrap="square" rtlCol="0">
            <a:spAutoFit/>
          </a:bodyPr>
          <a:lstStyle/>
          <a:p>
            <a:pPr algn="ctr"/>
            <a:r>
              <a:rPr lang="en-AU" b="1" dirty="0" smtClean="0">
                <a:solidFill>
                  <a:schemeClr val="bg1"/>
                </a:solidFill>
              </a:rPr>
              <a:t>Year 7</a:t>
            </a:r>
            <a:endParaRPr lang="en-AU" b="1" dirty="0">
              <a:solidFill>
                <a:schemeClr val="bg1"/>
              </a:solidFill>
            </a:endParaRPr>
          </a:p>
        </p:txBody>
      </p:sp>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b="8890"/>
          <a:stretch/>
        </p:blipFill>
        <p:spPr>
          <a:xfrm>
            <a:off x="2771799" y="3020506"/>
            <a:ext cx="3600400" cy="2356981"/>
          </a:xfrm>
          <a:prstGeom prst="rect">
            <a:avLst/>
          </a:prstGeom>
          <a:ln w="31750">
            <a:solidFill>
              <a:srgbClr val="BC4639"/>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1232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Answer YES or NO</a:t>
            </a:r>
            <a:endParaRPr lang="en-AU" dirty="0">
              <a:latin typeface="+mn-lt"/>
              <a:ea typeface="Tahoma" panose="020B0604030504040204" pitchFamily="34" charset="0"/>
              <a:cs typeface="Tahoma" panose="020B0604030504040204" pitchFamily="34" charset="0"/>
            </a:endParaRPr>
          </a:p>
        </p:txBody>
      </p:sp>
      <p:sp>
        <p:nvSpPr>
          <p:cNvPr id="17" name="Content Placeholder 2"/>
          <p:cNvSpPr txBox="1">
            <a:spLocks/>
          </p:cNvSpPr>
          <p:nvPr/>
        </p:nvSpPr>
        <p:spPr>
          <a:xfrm>
            <a:off x="457200" y="1435762"/>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dirty="0" smtClean="0">
                <a:solidFill>
                  <a:schemeClr val="tx1"/>
                </a:solidFill>
              </a:rPr>
              <a:t>School uniform should be optional in </a:t>
            </a:r>
            <a:br>
              <a:rPr lang="en-AU" dirty="0" smtClean="0">
                <a:solidFill>
                  <a:schemeClr val="tx1"/>
                </a:solidFill>
              </a:rPr>
            </a:br>
            <a:r>
              <a:rPr lang="en-AU" dirty="0" smtClean="0">
                <a:solidFill>
                  <a:schemeClr val="tx1"/>
                </a:solidFill>
              </a:rPr>
              <a:t>middle school</a:t>
            </a:r>
            <a:endParaRPr lang="en-AU" dirty="0">
              <a:solidFill>
                <a:schemeClr val="tx1"/>
              </a:solidFill>
            </a:endParaRPr>
          </a:p>
        </p:txBody>
      </p:sp>
      <p:sp>
        <p:nvSpPr>
          <p:cNvPr id="23" name="TextBox 22"/>
          <p:cNvSpPr txBox="1"/>
          <p:nvPr/>
        </p:nvSpPr>
        <p:spPr>
          <a:xfrm>
            <a:off x="2761229" y="3797251"/>
            <a:ext cx="658643" cy="646331"/>
          </a:xfrm>
          <a:prstGeom prst="rect">
            <a:avLst/>
          </a:prstGeom>
          <a:noFill/>
        </p:spPr>
        <p:txBody>
          <a:bodyPr wrap="square" rtlCol="0">
            <a:spAutoFit/>
          </a:bodyPr>
          <a:lstStyle/>
          <a:p>
            <a:pPr algn="ctr"/>
            <a:r>
              <a:rPr lang="en-AU" b="1" dirty="0" smtClean="0">
                <a:solidFill>
                  <a:schemeClr val="bg1"/>
                </a:solidFill>
              </a:rPr>
              <a:t>Year 7</a:t>
            </a:r>
            <a:endParaRPr lang="en-AU" b="1" dirty="0">
              <a:solidFill>
                <a:schemeClr val="bg1"/>
              </a:solidFill>
            </a:endParaRPr>
          </a:p>
        </p:txBody>
      </p:sp>
      <p:sp>
        <p:nvSpPr>
          <p:cNvPr id="24" name="TextBox 23"/>
          <p:cNvSpPr txBox="1"/>
          <p:nvPr/>
        </p:nvSpPr>
        <p:spPr>
          <a:xfrm>
            <a:off x="2102586" y="4150191"/>
            <a:ext cx="658643" cy="646331"/>
          </a:xfrm>
          <a:prstGeom prst="rect">
            <a:avLst/>
          </a:prstGeom>
          <a:noFill/>
        </p:spPr>
        <p:txBody>
          <a:bodyPr wrap="square" rtlCol="0">
            <a:spAutoFit/>
          </a:bodyPr>
          <a:lstStyle/>
          <a:p>
            <a:pPr algn="ctr"/>
            <a:r>
              <a:rPr lang="en-AU" b="1" dirty="0" smtClean="0">
                <a:solidFill>
                  <a:schemeClr val="bg1"/>
                </a:solidFill>
              </a:rPr>
              <a:t>Year 2</a:t>
            </a:r>
            <a:endParaRPr lang="en-AU" b="1" dirty="0">
              <a:solidFill>
                <a:schemeClr val="bg1"/>
              </a:solidFill>
            </a:endParaRP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4694" y="2641782"/>
            <a:ext cx="5118100" cy="3048000"/>
          </a:xfrm>
          <a:prstGeom prst="rect">
            <a:avLst/>
          </a:prstGeom>
        </p:spPr>
      </p:pic>
    </p:spTree>
    <p:extLst>
      <p:ext uri="{BB962C8B-B14F-4D97-AF65-F5344CB8AC3E}">
        <p14:creationId xmlns:p14="http://schemas.microsoft.com/office/powerpoint/2010/main" val="1960609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t>What do we call this kind of vote?</a:t>
            </a:r>
            <a:endParaRPr lang="en-AU" dirty="0"/>
          </a:p>
        </p:txBody>
      </p:sp>
      <p:sp>
        <p:nvSpPr>
          <p:cNvPr id="22" name="Rectangle 21"/>
          <p:cNvSpPr/>
          <p:nvPr/>
        </p:nvSpPr>
        <p:spPr>
          <a:xfrm>
            <a:off x="511034" y="1980208"/>
            <a:ext cx="785058" cy="1200329"/>
          </a:xfrm>
          <a:prstGeom prst="rect">
            <a:avLst/>
          </a:prstGeom>
          <a:noFill/>
        </p:spPr>
        <p:txBody>
          <a:bodyPr wrap="square" lIns="91440" tIns="45720" rIns="91440" bIns="45720">
            <a:spAutoFit/>
          </a:bodyPr>
          <a:lstStyle/>
          <a:p>
            <a:pPr algn="ctr"/>
            <a:r>
              <a:rPr lang="en-AU" sz="7200" b="0" cap="none" spc="0" dirty="0" smtClean="0">
                <a:ln w="0"/>
                <a:solidFill>
                  <a:schemeClr val="tx1"/>
                </a:solidFill>
                <a:latin typeface="Tahoma" panose="020B0604030504040204" pitchFamily="34" charset="0"/>
                <a:ea typeface="Tahoma" panose="020B0604030504040204" pitchFamily="34" charset="0"/>
                <a:cs typeface="Tahoma" panose="020B0604030504040204" pitchFamily="34" charset="0"/>
              </a:rPr>
              <a:t>R</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3" name="Group 22"/>
          <p:cNvGrpSpPr/>
          <p:nvPr/>
        </p:nvGrpSpPr>
        <p:grpSpPr>
          <a:xfrm>
            <a:off x="1226887" y="2013037"/>
            <a:ext cx="6539708" cy="1256982"/>
            <a:chOff x="1226887" y="2013037"/>
            <a:chExt cx="6539708" cy="1256982"/>
          </a:xfrm>
        </p:grpSpPr>
        <p:sp>
          <p:nvSpPr>
            <p:cNvPr id="24" name="Rectangle 23"/>
            <p:cNvSpPr/>
            <p:nvPr/>
          </p:nvSpPr>
          <p:spPr>
            <a:xfrm>
              <a:off x="6981537" y="2042162"/>
              <a:ext cx="785058" cy="1200329"/>
            </a:xfrm>
            <a:prstGeom prst="rect">
              <a:avLst/>
            </a:prstGeom>
            <a:noFill/>
          </p:spPr>
          <p:txBody>
            <a:bodyPr wrap="square" lIns="91440" tIns="45720" rIns="91440" bIns="45720">
              <a:spAutoFit/>
            </a:bodyPr>
            <a:lstStyle/>
            <a:p>
              <a:pPr algn="ctr"/>
              <a:r>
                <a:rPr lang="en-AU" sz="7200" dirty="0">
                  <a:ln w="0"/>
                  <a:latin typeface="Tahoma" panose="020B0604030504040204" pitchFamily="34" charset="0"/>
                  <a:ea typeface="Tahoma" panose="020B0604030504040204" pitchFamily="34" charset="0"/>
                  <a:cs typeface="Tahoma" panose="020B0604030504040204" pitchFamily="34" charset="0"/>
                </a:rPr>
                <a:t>u</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p:nvSpPr>
          <p:spPr>
            <a:xfrm>
              <a:off x="3717633" y="2043561"/>
              <a:ext cx="785058" cy="1200329"/>
            </a:xfrm>
            <a:prstGeom prst="rect">
              <a:avLst/>
            </a:prstGeom>
            <a:noFill/>
          </p:spPr>
          <p:txBody>
            <a:bodyPr wrap="square" lIns="91440" tIns="45720" rIns="91440" bIns="45720">
              <a:spAutoFit/>
            </a:bodyPr>
            <a:lstStyle/>
            <a:p>
              <a:pPr algn="ctr"/>
              <a:r>
                <a:rPr lang="en-AU" sz="7200" dirty="0">
                  <a:ln w="0"/>
                  <a:latin typeface="Tahoma" panose="020B0604030504040204" pitchFamily="34" charset="0"/>
                  <a:ea typeface="Tahoma" panose="020B0604030504040204" pitchFamily="34" charset="0"/>
                  <a:cs typeface="Tahoma" panose="020B0604030504040204" pitchFamily="34" charset="0"/>
                </a:rPr>
                <a:t>r</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1226887" y="2013037"/>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e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2085176" y="2019816"/>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f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2838249" y="2033873"/>
              <a:ext cx="866964" cy="1200329"/>
            </a:xfrm>
            <a:prstGeom prst="rect">
              <a:avLst/>
            </a:prstGeom>
            <a:noFill/>
          </p:spPr>
          <p:txBody>
            <a:bodyPr wrap="square" lIns="91440" tIns="45720" rIns="91440" bIns="45720">
              <a:spAutoFit/>
            </a:bodyPr>
            <a:lstStyle/>
            <a:p>
              <a:pPr algn="ctr"/>
              <a:r>
                <a:rPr lang="en-AU" sz="7200" dirty="0">
                  <a:ln w="0"/>
                  <a:latin typeface="Tahoma" panose="020B0604030504040204" pitchFamily="34" charset="0"/>
                  <a:ea typeface="Tahoma" panose="020B0604030504040204" pitchFamily="34" charset="0"/>
                  <a:cs typeface="Tahoma" panose="020B0604030504040204" pitchFamily="34" charset="0"/>
                </a:rPr>
                <a:t>e</a:t>
              </a:r>
              <a:r>
                <a:rPr lang="en-AU" sz="7200" dirty="0" smtClean="0">
                  <a:ln w="0"/>
                  <a:latin typeface="Tahoma" panose="020B0604030504040204" pitchFamily="34" charset="0"/>
                  <a:ea typeface="Tahoma" panose="020B0604030504040204" pitchFamily="34" charset="0"/>
                  <a:cs typeface="Tahoma" panose="020B0604030504040204" pitchFamily="34" charset="0"/>
                </a:rPr>
                <a:t>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4473592" y="2038830"/>
              <a:ext cx="866964"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e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29"/>
            <p:cNvSpPr/>
            <p:nvPr/>
          </p:nvSpPr>
          <p:spPr>
            <a:xfrm>
              <a:off x="5362844" y="2069690"/>
              <a:ext cx="866964" cy="1200329"/>
            </a:xfrm>
            <a:prstGeom prst="rect">
              <a:avLst/>
            </a:prstGeom>
            <a:noFill/>
          </p:spPr>
          <p:txBody>
            <a:bodyPr wrap="square" lIns="91440" tIns="45720" rIns="91440" bIns="45720">
              <a:spAutoFit/>
            </a:bodyPr>
            <a:lstStyle/>
            <a:p>
              <a:pPr algn="ctr"/>
              <a:r>
                <a:rPr lang="en-AU" sz="7200" dirty="0">
                  <a:ln w="0"/>
                  <a:latin typeface="Tahoma" panose="020B0604030504040204" pitchFamily="34" charset="0"/>
                  <a:ea typeface="Tahoma" panose="020B0604030504040204" pitchFamily="34" charset="0"/>
                  <a:cs typeface="Tahoma" panose="020B0604030504040204" pitchFamily="34" charset="0"/>
                </a:rPr>
                <a:t>n</a:t>
              </a:r>
              <a:r>
                <a:rPr lang="en-AU" sz="7200" dirty="0" smtClean="0">
                  <a:ln w="0"/>
                  <a:latin typeface="Tahoma" panose="020B0604030504040204" pitchFamily="34" charset="0"/>
                  <a:ea typeface="Tahoma" panose="020B0604030504040204" pitchFamily="34" charset="0"/>
                  <a:cs typeface="Tahoma" panose="020B0604030504040204" pitchFamily="34" charset="0"/>
                </a:rPr>
                <a:t>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6188516" y="2044490"/>
              <a:ext cx="866964" cy="1200329"/>
            </a:xfrm>
            <a:prstGeom prst="rect">
              <a:avLst/>
            </a:prstGeom>
            <a:noFill/>
          </p:spPr>
          <p:txBody>
            <a:bodyPr wrap="square" lIns="91440" tIns="45720" rIns="91440" bIns="45720">
              <a:spAutoFit/>
            </a:bodyPr>
            <a:lstStyle/>
            <a:p>
              <a:pPr algn="ctr"/>
              <a:r>
                <a:rPr lang="en-AU" sz="7200" dirty="0">
                  <a:ln w="0"/>
                  <a:latin typeface="Tahoma" panose="020B0604030504040204" pitchFamily="34" charset="0"/>
                  <a:ea typeface="Tahoma" panose="020B0604030504040204" pitchFamily="34" charset="0"/>
                  <a:cs typeface="Tahoma" panose="020B0604030504040204" pitchFamily="34" charset="0"/>
                </a:rPr>
                <a:t>d</a:t>
              </a:r>
              <a:r>
                <a:rPr lang="en-AU" sz="7200" dirty="0" smtClean="0">
                  <a:ln w="0"/>
                  <a:latin typeface="Tahoma" panose="020B0604030504040204" pitchFamily="34" charset="0"/>
                  <a:ea typeface="Tahoma" panose="020B0604030504040204" pitchFamily="34" charset="0"/>
                  <a:cs typeface="Tahoma" panose="020B0604030504040204" pitchFamily="34" charset="0"/>
                </a:rPr>
                <a:t> </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2" name="Group 31"/>
          <p:cNvGrpSpPr/>
          <p:nvPr/>
        </p:nvGrpSpPr>
        <p:grpSpPr>
          <a:xfrm>
            <a:off x="394453" y="3059815"/>
            <a:ext cx="8344058" cy="2647352"/>
            <a:chOff x="394453" y="3059815"/>
            <a:chExt cx="8344058" cy="2647352"/>
          </a:xfrm>
        </p:grpSpPr>
        <p:pic>
          <p:nvPicPr>
            <p:cNvPr id="3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71219" y="3602318"/>
              <a:ext cx="2880320" cy="2104849"/>
            </a:xfrm>
            <a:prstGeom prst="rect">
              <a:avLst/>
            </a:prstGeom>
            <a:noFill/>
            <a:ln w="31750">
              <a:solidFill>
                <a:srgbClr val="BC4639"/>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34" name="Group 33"/>
            <p:cNvGrpSpPr/>
            <p:nvPr/>
          </p:nvGrpSpPr>
          <p:grpSpPr>
            <a:xfrm>
              <a:off x="394453" y="3059815"/>
              <a:ext cx="8344058" cy="238672"/>
              <a:chOff x="394453" y="3059815"/>
              <a:chExt cx="8344058" cy="238672"/>
            </a:xfrm>
          </p:grpSpPr>
          <p:grpSp>
            <p:nvGrpSpPr>
              <p:cNvPr id="35" name="Group 34"/>
              <p:cNvGrpSpPr/>
              <p:nvPr/>
            </p:nvGrpSpPr>
            <p:grpSpPr>
              <a:xfrm>
                <a:off x="394453" y="3064662"/>
                <a:ext cx="7504830" cy="233825"/>
                <a:chOff x="394453" y="3064662"/>
                <a:chExt cx="7504830" cy="233825"/>
              </a:xfrm>
            </p:grpSpPr>
            <p:sp>
              <p:nvSpPr>
                <p:cNvPr id="37" name="Minus 36"/>
                <p:cNvSpPr/>
                <p:nvPr/>
              </p:nvSpPr>
              <p:spPr>
                <a:xfrm>
                  <a:off x="394453" y="3068960"/>
                  <a:ext cx="937187" cy="216024"/>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Minus 37"/>
                <p:cNvSpPr/>
                <p:nvPr/>
              </p:nvSpPr>
              <p:spPr>
                <a:xfrm>
                  <a:off x="1202848" y="3073211"/>
                  <a:ext cx="937187" cy="216024"/>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Minus 38"/>
                <p:cNvSpPr/>
                <p:nvPr/>
              </p:nvSpPr>
              <p:spPr>
                <a:xfrm>
                  <a:off x="2033636" y="3077376"/>
                  <a:ext cx="937187" cy="216024"/>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Minus 39"/>
                <p:cNvSpPr/>
                <p:nvPr/>
              </p:nvSpPr>
              <p:spPr>
                <a:xfrm>
                  <a:off x="2845639" y="3082462"/>
                  <a:ext cx="937187" cy="216024"/>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Minus 40"/>
                <p:cNvSpPr/>
                <p:nvPr/>
              </p:nvSpPr>
              <p:spPr>
                <a:xfrm>
                  <a:off x="3659363" y="3082463"/>
                  <a:ext cx="937187" cy="216024"/>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Minus 41"/>
                <p:cNvSpPr/>
                <p:nvPr/>
              </p:nvSpPr>
              <p:spPr>
                <a:xfrm>
                  <a:off x="4511379" y="3077376"/>
                  <a:ext cx="937187" cy="216024"/>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 name="Minus 42"/>
                <p:cNvSpPr/>
                <p:nvPr/>
              </p:nvSpPr>
              <p:spPr>
                <a:xfrm>
                  <a:off x="5341919" y="3071019"/>
                  <a:ext cx="937187" cy="216024"/>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Minus 43"/>
                <p:cNvSpPr/>
                <p:nvPr/>
              </p:nvSpPr>
              <p:spPr>
                <a:xfrm>
                  <a:off x="6177119" y="3064662"/>
                  <a:ext cx="937187" cy="216024"/>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Minus 44"/>
                <p:cNvSpPr/>
                <p:nvPr/>
              </p:nvSpPr>
              <p:spPr>
                <a:xfrm>
                  <a:off x="6962096" y="3071019"/>
                  <a:ext cx="937187" cy="216024"/>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6" name="Minus 35"/>
              <p:cNvSpPr/>
              <p:nvPr/>
            </p:nvSpPr>
            <p:spPr>
              <a:xfrm>
                <a:off x="7801324" y="3059815"/>
                <a:ext cx="937187" cy="216024"/>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
        <p:nvSpPr>
          <p:cNvPr id="46" name="Rectangle 45"/>
          <p:cNvSpPr/>
          <p:nvPr/>
        </p:nvSpPr>
        <p:spPr>
          <a:xfrm>
            <a:off x="7848041" y="2024786"/>
            <a:ext cx="785058" cy="1200329"/>
          </a:xfrm>
          <a:prstGeom prst="rect">
            <a:avLst/>
          </a:prstGeom>
          <a:noFill/>
        </p:spPr>
        <p:txBody>
          <a:bodyPr wrap="square" lIns="91440" tIns="45720" rIns="91440" bIns="45720">
            <a:spAutoFit/>
          </a:bodyPr>
          <a:lstStyle/>
          <a:p>
            <a:pPr algn="ctr"/>
            <a:r>
              <a:rPr lang="en-AU" sz="7200" dirty="0" smtClean="0">
                <a:ln w="0"/>
                <a:latin typeface="Tahoma" panose="020B0604030504040204" pitchFamily="34" charset="0"/>
                <a:ea typeface="Tahoma" panose="020B0604030504040204" pitchFamily="34" charset="0"/>
                <a:cs typeface="Tahoma" panose="020B0604030504040204" pitchFamily="34" charset="0"/>
              </a:rPr>
              <a:t>m</a:t>
            </a:r>
            <a:endParaRPr lang="en-AU" sz="7200" b="0" cap="none" spc="0" dirty="0">
              <a:ln w="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954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ppt_w</p:attrName>
                                        </p:attrNameLst>
                                      </p:cBhvr>
                                      <p:tavLst>
                                        <p:tav tm="0">
                                          <p:val>
                                            <p:fltVal val="0"/>
                                          </p:val>
                                        </p:tav>
                                        <p:tav tm="100000">
                                          <p:val>
                                            <p:strVal val="#ppt_w"/>
                                          </p:val>
                                        </p:tav>
                                      </p:tavLst>
                                    </p:anim>
                                    <p:anim calcmode="lin" valueType="num">
                                      <p:cBhvr>
                                        <p:cTn id="15" dur="500" fill="hold"/>
                                        <p:tgtEl>
                                          <p:spTgt spid="46"/>
                                        </p:tgtEl>
                                        <p:attrNameLst>
                                          <p:attrName>ppt_h</p:attrName>
                                        </p:attrNameLst>
                                      </p:cBhvr>
                                      <p:tavLst>
                                        <p:tav tm="0">
                                          <p:val>
                                            <p:fltVal val="0"/>
                                          </p:val>
                                        </p:tav>
                                        <p:tav tm="100000">
                                          <p:val>
                                            <p:strVal val="#ppt_h"/>
                                          </p:val>
                                        </p:tav>
                                      </p:tavLst>
                                    </p:anim>
                                    <p:animEffect transition="in" filter="fade">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Definition of referendum</a:t>
            </a:r>
            <a:endParaRPr lang="en-AU" dirty="0">
              <a:latin typeface="+mn-lt"/>
              <a:ea typeface="Tahoma" panose="020B0604030504040204" pitchFamily="34" charset="0"/>
              <a:cs typeface="Tahoma" panose="020B0604030504040204" pitchFamily="34" charset="0"/>
            </a:endParaRPr>
          </a:p>
        </p:txBody>
      </p:sp>
      <p:sp>
        <p:nvSpPr>
          <p:cNvPr id="22" name="TextBox 21"/>
          <p:cNvSpPr txBox="1"/>
          <p:nvPr/>
        </p:nvSpPr>
        <p:spPr>
          <a:xfrm>
            <a:off x="700754" y="1764372"/>
            <a:ext cx="7742490" cy="1200329"/>
          </a:xfrm>
          <a:prstGeom prst="rect">
            <a:avLst/>
          </a:prstGeom>
          <a:noFill/>
        </p:spPr>
        <p:txBody>
          <a:bodyPr wrap="square" rtlCol="0">
            <a:spAutoFit/>
          </a:bodyPr>
          <a:lstStyle/>
          <a:p>
            <a:r>
              <a:rPr lang="en-AU" sz="2400" b="1" dirty="0" smtClean="0">
                <a:solidFill>
                  <a:srgbClr val="4285F4"/>
                </a:solidFill>
              </a:rPr>
              <a:t>REFERENDUM</a:t>
            </a:r>
            <a:r>
              <a:rPr lang="en-AU" sz="2400" dirty="0" smtClean="0"/>
              <a:t>: a vote in which all the people in a country or area give their opinion about an important political or social question (dictionary definition)</a:t>
            </a:r>
            <a:endParaRPr lang="en-AU" sz="2400" dirty="0"/>
          </a:p>
        </p:txBody>
      </p:sp>
      <p:sp>
        <p:nvSpPr>
          <p:cNvPr id="23" name="TextBox 22"/>
          <p:cNvSpPr txBox="1"/>
          <p:nvPr/>
        </p:nvSpPr>
        <p:spPr>
          <a:xfrm>
            <a:off x="700754" y="3238792"/>
            <a:ext cx="7742490" cy="830997"/>
          </a:xfrm>
          <a:prstGeom prst="rect">
            <a:avLst/>
          </a:prstGeom>
          <a:noFill/>
        </p:spPr>
        <p:txBody>
          <a:bodyPr wrap="square" rtlCol="0">
            <a:spAutoFit/>
          </a:bodyPr>
          <a:lstStyle/>
          <a:p>
            <a:r>
              <a:rPr lang="en-AU" sz="2400" b="1" dirty="0" smtClean="0">
                <a:solidFill>
                  <a:srgbClr val="4285F4"/>
                </a:solidFill>
              </a:rPr>
              <a:t>CONSTITUTIONAL REFERENDUM</a:t>
            </a:r>
            <a:r>
              <a:rPr lang="en-AU" sz="2400" dirty="0" smtClean="0"/>
              <a:t>: a vote on any proposed change to a country’s Constitution. </a:t>
            </a:r>
            <a:endParaRPr lang="en-AU" sz="2400" dirty="0"/>
          </a:p>
        </p:txBody>
      </p:sp>
    </p:spTree>
    <p:extLst>
      <p:ext uri="{BB962C8B-B14F-4D97-AF65-F5344CB8AC3E}">
        <p14:creationId xmlns:p14="http://schemas.microsoft.com/office/powerpoint/2010/main" val="1980952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What is the Constitution?</a:t>
            </a:r>
            <a:endParaRPr lang="en-AU" dirty="0">
              <a:latin typeface="+mn-lt"/>
              <a:ea typeface="Tahoma" panose="020B0604030504040204" pitchFamily="34" charset="0"/>
              <a:cs typeface="Tahoma" panose="020B0604030504040204" pitchFamily="34" charset="0"/>
            </a:endParaRPr>
          </a:p>
        </p:txBody>
      </p:sp>
      <p:sp>
        <p:nvSpPr>
          <p:cNvPr id="17" name="Content Placeholder 10"/>
          <p:cNvSpPr txBox="1">
            <a:spLocks/>
          </p:cNvSpPr>
          <p:nvPr/>
        </p:nvSpPr>
        <p:spPr>
          <a:xfrm>
            <a:off x="430183" y="1602259"/>
            <a:ext cx="4129771"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sz="2600" b="1" dirty="0" smtClean="0">
                <a:solidFill>
                  <a:srgbClr val="4285F4"/>
                </a:solidFill>
              </a:rPr>
              <a:t>AUSTRALIAN CONSTITUTION</a:t>
            </a:r>
          </a:p>
          <a:p>
            <a:pPr algn="l"/>
            <a:r>
              <a:rPr lang="en-AU" sz="2800" dirty="0" smtClean="0">
                <a:solidFill>
                  <a:schemeClr val="tx1"/>
                </a:solidFill>
              </a:rPr>
              <a:t>The Australian Constitution is the set of rules by which</a:t>
            </a:r>
            <a:br>
              <a:rPr lang="en-AU" sz="2800" dirty="0" smtClean="0">
                <a:solidFill>
                  <a:schemeClr val="tx1"/>
                </a:solidFill>
              </a:rPr>
            </a:br>
            <a:r>
              <a:rPr lang="en-AU" sz="2800" dirty="0" smtClean="0">
                <a:solidFill>
                  <a:schemeClr val="tx1"/>
                </a:solidFill>
              </a:rPr>
              <a:t>Australia is run. </a:t>
            </a:r>
            <a:endParaRPr lang="en-AU" sz="2800" dirty="0">
              <a:solidFill>
                <a:schemeClr val="tx1"/>
              </a:solidFill>
            </a:endParaRPr>
          </a:p>
        </p:txBody>
      </p:sp>
      <p:pic>
        <p:nvPicPr>
          <p:cNvPr id="18" name="Content Placeholder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9712" y="3401877"/>
            <a:ext cx="1539447" cy="2456261"/>
          </a:xfrm>
          <a:prstGeom prst="rect">
            <a:avLst/>
          </a:prstGeom>
        </p:spPr>
      </p:pic>
      <p:sp>
        <p:nvSpPr>
          <p:cNvPr id="24" name="Content Placeholder 10"/>
          <p:cNvSpPr txBox="1">
            <a:spLocks/>
          </p:cNvSpPr>
          <p:nvPr/>
        </p:nvSpPr>
        <p:spPr>
          <a:xfrm>
            <a:off x="4770980" y="1602259"/>
            <a:ext cx="4129771"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2600" b="1" dirty="0" smtClean="0">
                <a:solidFill>
                  <a:srgbClr val="4285F4"/>
                </a:solidFill>
              </a:rPr>
              <a:t>FEDERATION</a:t>
            </a:r>
          </a:p>
          <a:p>
            <a:pPr marL="0" indent="0">
              <a:buFont typeface="Arial" panose="020B0604020202020204" pitchFamily="34" charset="0"/>
              <a:buNone/>
            </a:pPr>
            <a:r>
              <a:rPr lang="en-AU" dirty="0" smtClean="0"/>
              <a:t>Federation was the process by which 6 separate British colonies agreed to unite to form the Commonwealth of Australia. This happened                                     </a:t>
            </a:r>
            <a:br>
              <a:rPr lang="en-AU" dirty="0" smtClean="0"/>
            </a:br>
            <a:r>
              <a:rPr lang="en-AU" dirty="0" smtClean="0"/>
              <a:t>                   1 January, 1901.</a:t>
            </a:r>
            <a:endParaRPr lang="en-AU" dirty="0"/>
          </a:p>
        </p:txBody>
      </p:sp>
      <p:pic>
        <p:nvPicPr>
          <p:cNvPr id="25" name="Picture 2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56506" y="4323898"/>
            <a:ext cx="1663719" cy="1550283"/>
          </a:xfrm>
          <a:prstGeom prst="rect">
            <a:avLst/>
          </a:prstGeom>
        </p:spPr>
      </p:pic>
    </p:spTree>
    <p:extLst>
      <p:ext uri="{BB962C8B-B14F-4D97-AF65-F5344CB8AC3E}">
        <p14:creationId xmlns:p14="http://schemas.microsoft.com/office/powerpoint/2010/main" val="2629539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fade">
                                      <p:cBhvr>
                                        <p:cTn id="22" dur="500"/>
                                        <p:tgtEl>
                                          <p:spTgt spid="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latin typeface="+mn-lt"/>
                <a:ea typeface="Tahoma" panose="020B0604030504040204" pitchFamily="34" charset="0"/>
                <a:cs typeface="Tahoma" panose="020B0604030504040204" pitchFamily="34" charset="0"/>
              </a:rPr>
              <a:t>Definition of referendum</a:t>
            </a:r>
            <a:endParaRPr lang="en-AU" dirty="0">
              <a:latin typeface="+mn-lt"/>
              <a:ea typeface="Tahoma" panose="020B0604030504040204" pitchFamily="34" charset="0"/>
              <a:cs typeface="Tahoma" panose="020B0604030504040204" pitchFamily="34" charset="0"/>
            </a:endParaRPr>
          </a:p>
        </p:txBody>
      </p:sp>
      <p:sp>
        <p:nvSpPr>
          <p:cNvPr id="22" name="TextBox 21"/>
          <p:cNvSpPr txBox="1"/>
          <p:nvPr/>
        </p:nvSpPr>
        <p:spPr>
          <a:xfrm>
            <a:off x="685202" y="1554783"/>
            <a:ext cx="7742490" cy="707886"/>
          </a:xfrm>
          <a:prstGeom prst="rect">
            <a:avLst/>
          </a:prstGeom>
          <a:noFill/>
        </p:spPr>
        <p:txBody>
          <a:bodyPr wrap="square" rtlCol="0">
            <a:spAutoFit/>
          </a:bodyPr>
          <a:lstStyle/>
          <a:p>
            <a:r>
              <a:rPr lang="en-AU" sz="2000" b="1" dirty="0" smtClean="0">
                <a:solidFill>
                  <a:srgbClr val="4285F4"/>
                </a:solidFill>
              </a:rPr>
              <a:t>REFERENDUM</a:t>
            </a:r>
            <a:r>
              <a:rPr lang="en-AU" sz="2000" dirty="0" smtClean="0"/>
              <a:t>: a vote in which all the people in a country or area give their opinion about an important political or social question</a:t>
            </a:r>
            <a:endParaRPr lang="en-AU" sz="2000" dirty="0"/>
          </a:p>
        </p:txBody>
      </p:sp>
      <p:sp>
        <p:nvSpPr>
          <p:cNvPr id="23" name="TextBox 22"/>
          <p:cNvSpPr txBox="1"/>
          <p:nvPr/>
        </p:nvSpPr>
        <p:spPr>
          <a:xfrm>
            <a:off x="685202" y="2335411"/>
            <a:ext cx="7742490" cy="707886"/>
          </a:xfrm>
          <a:prstGeom prst="rect">
            <a:avLst/>
          </a:prstGeom>
          <a:noFill/>
        </p:spPr>
        <p:txBody>
          <a:bodyPr wrap="square" rtlCol="0">
            <a:spAutoFit/>
          </a:bodyPr>
          <a:lstStyle/>
          <a:p>
            <a:r>
              <a:rPr lang="en-AU" sz="2000" b="1" dirty="0" smtClean="0">
                <a:solidFill>
                  <a:srgbClr val="4285F4"/>
                </a:solidFill>
              </a:rPr>
              <a:t>CONSTITUTIONAL REFERENDUM</a:t>
            </a:r>
            <a:r>
              <a:rPr lang="en-AU" sz="2000" dirty="0" smtClean="0"/>
              <a:t>: a vote on any proposed change to a country’s Constitution</a:t>
            </a:r>
            <a:endParaRPr lang="en-AU" sz="2000" dirty="0"/>
          </a:p>
        </p:txBody>
      </p:sp>
      <p:sp>
        <p:nvSpPr>
          <p:cNvPr id="24" name="TextBox 23"/>
          <p:cNvSpPr txBox="1"/>
          <p:nvPr/>
        </p:nvSpPr>
        <p:spPr>
          <a:xfrm>
            <a:off x="700754" y="3183292"/>
            <a:ext cx="7742490" cy="707886"/>
          </a:xfrm>
          <a:prstGeom prst="rect">
            <a:avLst/>
          </a:prstGeom>
          <a:noFill/>
        </p:spPr>
        <p:txBody>
          <a:bodyPr wrap="square" rtlCol="0">
            <a:spAutoFit/>
          </a:bodyPr>
          <a:lstStyle/>
          <a:p>
            <a:r>
              <a:rPr lang="en-AU" sz="2000" b="1" dirty="0" smtClean="0">
                <a:solidFill>
                  <a:srgbClr val="4285F4"/>
                </a:solidFill>
              </a:rPr>
              <a:t>PLEBISCITE</a:t>
            </a:r>
            <a:r>
              <a:rPr lang="en-AU" sz="2000" dirty="0"/>
              <a:t>:</a:t>
            </a:r>
            <a:r>
              <a:rPr lang="en-AU" sz="2000" dirty="0" smtClean="0"/>
              <a:t> a referendum, sometimes called an advisory referendum, that does not affect the Constitution. </a:t>
            </a:r>
            <a:endParaRPr lang="en-AU" sz="2000" dirty="0"/>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7624" y="4066453"/>
            <a:ext cx="3102564" cy="1642534"/>
          </a:xfrm>
          <a:prstGeom prst="rect">
            <a:avLst/>
          </a:prstGeom>
          <a:ln w="31750">
            <a:solidFill>
              <a:srgbClr val="BC4639"/>
            </a:solidFill>
          </a:ln>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6898" y="4062860"/>
            <a:ext cx="2462491" cy="1642534"/>
          </a:xfrm>
          <a:prstGeom prst="rect">
            <a:avLst/>
          </a:prstGeom>
          <a:ln w="31750">
            <a:solidFill>
              <a:srgbClr val="BC4639"/>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9078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 calcmode="lin" valueType="num">
                                      <p:cBhvr>
                                        <p:cTn id="16" dur="1000" fill="hold"/>
                                        <p:tgtEl>
                                          <p:spTgt spid="25"/>
                                        </p:tgtEl>
                                        <p:attrNameLst>
                                          <p:attrName>style.rotation</p:attrName>
                                        </p:attrNameLst>
                                      </p:cBhvr>
                                      <p:tavLst>
                                        <p:tav tm="0">
                                          <p:val>
                                            <p:fltVal val="90"/>
                                          </p:val>
                                        </p:tav>
                                        <p:tav tm="100000">
                                          <p:val>
                                            <p:fltVal val="0"/>
                                          </p:val>
                                        </p:tav>
                                      </p:tavLst>
                                    </p:anim>
                                    <p:animEffect transition="in" filter="fade">
                                      <p:cBhvr>
                                        <p:cTn id="17" dur="1000"/>
                                        <p:tgtEl>
                                          <p:spTgt spid="25"/>
                                        </p:tgtEl>
                                      </p:cBhvr>
                                    </p:animEffect>
                                  </p:childTnLst>
                                </p:cTn>
                              </p:par>
                              <p:par>
                                <p:cTn id="18" presetID="31"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 calcmode="lin" valueType="num">
                                      <p:cBhvr>
                                        <p:cTn id="22" dur="1000" fill="hold"/>
                                        <p:tgtEl>
                                          <p:spTgt spid="26"/>
                                        </p:tgtEl>
                                        <p:attrNameLst>
                                          <p:attrName>style.rotation</p:attrName>
                                        </p:attrNameLst>
                                      </p:cBhvr>
                                      <p:tavLst>
                                        <p:tav tm="0">
                                          <p:val>
                                            <p:fltVal val="90"/>
                                          </p:val>
                                        </p:tav>
                                        <p:tav tm="100000">
                                          <p:val>
                                            <p:fltVal val="0"/>
                                          </p:val>
                                        </p:tav>
                                      </p:tavLst>
                                    </p:anim>
                                    <p:animEffect transition="in" filter="fade">
                                      <p:cBhvr>
                                        <p:cTn id="2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5985384"/>
            <a:ext cx="9361040" cy="1044016"/>
          </a:xfrm>
          <a:prstGeom prst="rect">
            <a:avLst/>
          </a:prstGeom>
          <a:solidFill>
            <a:srgbClr val="D4A59A"/>
          </a:solidFill>
          <a:ln w="57150">
            <a:solidFill>
              <a:srgbClr val="BC4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827584" y="6072490"/>
            <a:ext cx="5040560" cy="646331"/>
          </a:xfrm>
          <a:prstGeom prst="rect">
            <a:avLst/>
          </a:prstGeom>
          <a:noFill/>
        </p:spPr>
        <p:txBody>
          <a:bodyPr wrap="square" rtlCol="0">
            <a:spAutoFit/>
          </a:bodyPr>
          <a:lstStyle/>
          <a:p>
            <a:r>
              <a:rPr lang="en-AU" b="1" dirty="0" smtClean="0">
                <a:solidFill>
                  <a:srgbClr val="BC4639"/>
                </a:solidFill>
                <a:latin typeface="Tahoma" panose="020B0604030504040204" pitchFamily="34" charset="0"/>
                <a:ea typeface="Tahoma" panose="020B0604030504040204" pitchFamily="34" charset="0"/>
                <a:cs typeface="Tahoma" panose="020B0604030504040204" pitchFamily="34" charset="0"/>
              </a:rPr>
              <a:t>Northern Territory Electoral Commission</a:t>
            </a:r>
          </a:p>
          <a:p>
            <a:r>
              <a:rPr lang="en-AU" dirty="0" smtClean="0">
                <a:solidFill>
                  <a:srgbClr val="BC4639"/>
                </a:solidFill>
                <a:latin typeface="Tahoma" panose="020B0604030504040204" pitchFamily="34" charset="0"/>
                <a:ea typeface="Tahoma" panose="020B0604030504040204" pitchFamily="34" charset="0"/>
                <a:cs typeface="Tahoma" panose="020B0604030504040204" pitchFamily="34" charset="0"/>
              </a:rPr>
              <a:t>www.ntec.nt.gov.au</a:t>
            </a:r>
            <a:endParaRPr lang="en-AU" dirty="0">
              <a:solidFill>
                <a:srgbClr val="BC4639"/>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1" y="-27384"/>
            <a:ext cx="9144001" cy="360040"/>
          </a:xfrm>
          <a:prstGeom prst="rect">
            <a:avLst/>
          </a:prstGeom>
          <a:solidFill>
            <a:srgbClr val="D4A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 y="332656"/>
            <a:ext cx="9144001" cy="90010"/>
          </a:xfrm>
          <a:prstGeom prst="rect">
            <a:avLst/>
          </a:prstGeom>
          <a:solidFill>
            <a:srgbClr val="BC4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4624"/>
            <a:ext cx="2236118" cy="2536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30" y="6072490"/>
            <a:ext cx="716854" cy="727871"/>
          </a:xfrm>
          <a:prstGeom prst="rect">
            <a:avLst/>
          </a:prstGeom>
        </p:spPr>
      </p:pic>
      <p:sp>
        <p:nvSpPr>
          <p:cNvPr id="1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smtClean="0">
                <a:latin typeface="+mn-lt"/>
                <a:ea typeface="Tahoma" panose="020B0604030504040204" pitchFamily="34" charset="0"/>
                <a:cs typeface="Tahoma" panose="020B0604030504040204" pitchFamily="34" charset="0"/>
              </a:rPr>
              <a:t>Differences between….</a:t>
            </a:r>
            <a:endParaRPr lang="en-AU" dirty="0">
              <a:latin typeface="+mn-lt"/>
              <a:ea typeface="Tahoma" panose="020B0604030504040204" pitchFamily="34" charset="0"/>
              <a:cs typeface="Tahoma" panose="020B0604030504040204" pitchFamily="34" charset="0"/>
            </a:endParaRPr>
          </a:p>
        </p:txBody>
      </p:sp>
      <p:sp>
        <p:nvSpPr>
          <p:cNvPr id="17" name="Content Placeholder 10"/>
          <p:cNvSpPr txBox="1">
            <a:spLocks/>
          </p:cNvSpPr>
          <p:nvPr/>
        </p:nvSpPr>
        <p:spPr>
          <a:xfrm>
            <a:off x="430183" y="1602259"/>
            <a:ext cx="4129771" cy="5499149"/>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AU" sz="5500" b="1" cap="all" dirty="0" smtClean="0">
                <a:solidFill>
                  <a:srgbClr val="4285F4"/>
                </a:solidFill>
              </a:rPr>
              <a:t>Constitutional Referendums</a:t>
            </a:r>
          </a:p>
          <a:p>
            <a:pPr marL="685800" indent="-685800" algn="l">
              <a:buFont typeface="Arial" panose="020B0604020202020204" pitchFamily="34" charset="0"/>
              <a:buChar char="•"/>
            </a:pPr>
            <a:endParaRPr lang="en-AU" sz="6200" dirty="0" smtClean="0">
              <a:solidFill>
                <a:srgbClr val="008000"/>
              </a:solidFill>
            </a:endParaRPr>
          </a:p>
          <a:p>
            <a:pPr marL="266700" indent="-266700" algn="l">
              <a:buFont typeface="Arial" panose="020B0604020202020204" pitchFamily="34" charset="0"/>
              <a:buChar char="•"/>
            </a:pPr>
            <a:r>
              <a:rPr lang="en-AU" sz="4500" dirty="0" smtClean="0">
                <a:solidFill>
                  <a:schemeClr val="tx1"/>
                </a:solidFill>
              </a:rPr>
              <a:t>Only for proposed changes to the Constitution</a:t>
            </a:r>
          </a:p>
          <a:p>
            <a:pPr marL="266700" indent="-266700" algn="l">
              <a:buFont typeface="Arial" panose="020B0604020202020204" pitchFamily="34" charset="0"/>
              <a:buChar char="•"/>
            </a:pPr>
            <a:endParaRPr lang="en-AU" sz="4500" dirty="0" smtClean="0">
              <a:solidFill>
                <a:schemeClr val="tx1"/>
              </a:solidFill>
            </a:endParaRPr>
          </a:p>
          <a:p>
            <a:pPr marL="266700" indent="-266700" algn="l">
              <a:buFont typeface="Arial" panose="020B0604020202020204" pitchFamily="34" charset="0"/>
              <a:buChar char="•"/>
            </a:pPr>
            <a:r>
              <a:rPr lang="en-AU" sz="4500" dirty="0" smtClean="0">
                <a:solidFill>
                  <a:schemeClr val="tx1"/>
                </a:solidFill>
              </a:rPr>
              <a:t>Bill must passed by both houses of parliament first, then the people vote, then given Royal Assent if passed.</a:t>
            </a:r>
          </a:p>
          <a:p>
            <a:pPr marL="266700" indent="-266700" algn="l">
              <a:buFont typeface="Arial" panose="020B0604020202020204" pitchFamily="34" charset="0"/>
              <a:buChar char="•"/>
            </a:pPr>
            <a:endParaRPr lang="en-AU" sz="4500" dirty="0" smtClean="0">
              <a:solidFill>
                <a:schemeClr val="tx1"/>
              </a:solidFill>
            </a:endParaRPr>
          </a:p>
          <a:p>
            <a:pPr marL="266700" indent="-266700" algn="l">
              <a:buFont typeface="Arial" panose="020B0604020202020204" pitchFamily="34" charset="0"/>
              <a:buChar char="•"/>
            </a:pPr>
            <a:r>
              <a:rPr lang="en-AU" sz="4500" dirty="0" smtClean="0">
                <a:solidFill>
                  <a:schemeClr val="tx1"/>
                </a:solidFill>
              </a:rPr>
              <a:t>Parliament bound by result of vote</a:t>
            </a:r>
          </a:p>
          <a:p>
            <a:pPr marL="266700" indent="-266700" algn="l">
              <a:buFont typeface="Arial" panose="020B0604020202020204" pitchFamily="34" charset="0"/>
              <a:buChar char="•"/>
            </a:pPr>
            <a:endParaRPr lang="en-AU" sz="4500" dirty="0" smtClean="0">
              <a:solidFill>
                <a:schemeClr val="tx1"/>
              </a:solidFill>
            </a:endParaRPr>
          </a:p>
          <a:p>
            <a:pPr marL="266700" indent="-266700" algn="l">
              <a:buFont typeface="Arial" panose="020B0604020202020204" pitchFamily="34" charset="0"/>
              <a:buChar char="•"/>
            </a:pPr>
            <a:r>
              <a:rPr lang="en-AU" sz="4500" dirty="0" smtClean="0">
                <a:solidFill>
                  <a:schemeClr val="tx1"/>
                </a:solidFill>
              </a:rPr>
              <a:t>Compulsory for all eligible voters</a:t>
            </a:r>
          </a:p>
          <a:p>
            <a:pPr marL="266700" indent="-266700" algn="l">
              <a:buFont typeface="Arial" panose="020B0604020202020204" pitchFamily="34" charset="0"/>
              <a:buChar char="•"/>
            </a:pPr>
            <a:endParaRPr lang="en-AU" sz="4500" dirty="0" smtClean="0">
              <a:solidFill>
                <a:schemeClr val="tx1"/>
              </a:solidFill>
            </a:endParaRPr>
          </a:p>
          <a:p>
            <a:pPr marL="266700" indent="-266700" algn="l">
              <a:buFont typeface="Arial" panose="020B0604020202020204" pitchFamily="34" charset="0"/>
              <a:buChar char="•"/>
            </a:pPr>
            <a:r>
              <a:rPr lang="en-AU" sz="4500" dirty="0" smtClean="0">
                <a:solidFill>
                  <a:schemeClr val="tx1"/>
                </a:solidFill>
              </a:rPr>
              <a:t>Voters must write YES or NO to the proposed change</a:t>
            </a:r>
          </a:p>
          <a:p>
            <a:endParaRPr lang="en-AU" dirty="0" smtClean="0"/>
          </a:p>
          <a:p>
            <a:r>
              <a:rPr lang="en-AU" dirty="0" smtClean="0"/>
              <a:t>			</a:t>
            </a:r>
            <a:endParaRPr lang="en-AU" dirty="0"/>
          </a:p>
        </p:txBody>
      </p:sp>
      <p:sp>
        <p:nvSpPr>
          <p:cNvPr id="18" name="Content Placeholder 14"/>
          <p:cNvSpPr txBox="1">
            <a:spLocks/>
          </p:cNvSpPr>
          <p:nvPr/>
        </p:nvSpPr>
        <p:spPr>
          <a:xfrm>
            <a:off x="4499992" y="1600200"/>
            <a:ext cx="4259804" cy="4260799"/>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AU" b="1" cap="all" dirty="0" smtClean="0">
                <a:solidFill>
                  <a:srgbClr val="4285F4"/>
                </a:solidFill>
              </a:rPr>
              <a:t>Plebiscites</a:t>
            </a:r>
          </a:p>
          <a:p>
            <a:pPr marL="0" indent="0" algn="ctr">
              <a:buFont typeface="Arial" panose="020B0604020202020204" pitchFamily="34" charset="0"/>
              <a:buNone/>
            </a:pPr>
            <a:endParaRPr lang="en-AU" dirty="0" smtClean="0">
              <a:solidFill>
                <a:srgbClr val="008000"/>
              </a:solidFill>
            </a:endParaRPr>
          </a:p>
          <a:p>
            <a:r>
              <a:rPr lang="en-AU" sz="2600" dirty="0" smtClean="0"/>
              <a:t>Can be a question about anything, usually a political or social question</a:t>
            </a:r>
          </a:p>
          <a:p>
            <a:pPr marL="0" indent="0">
              <a:buFont typeface="Arial" panose="020B0604020202020204" pitchFamily="34" charset="0"/>
              <a:buNone/>
            </a:pPr>
            <a:endParaRPr lang="en-AU" sz="2600" dirty="0" smtClean="0"/>
          </a:p>
          <a:p>
            <a:r>
              <a:rPr lang="en-AU" sz="2600" dirty="0" smtClean="0"/>
              <a:t>People vote first (to inform debate), then voted on by parliament, then given Royal Assent if passed.</a:t>
            </a:r>
          </a:p>
          <a:p>
            <a:pPr marL="0" indent="0">
              <a:buFont typeface="Arial" panose="020B0604020202020204" pitchFamily="34" charset="0"/>
              <a:buNone/>
            </a:pPr>
            <a:endParaRPr lang="en-AU" sz="2600" dirty="0" smtClean="0"/>
          </a:p>
          <a:p>
            <a:r>
              <a:rPr lang="en-AU" sz="2600" dirty="0" smtClean="0"/>
              <a:t>Parliament not bound by result of vote</a:t>
            </a:r>
          </a:p>
          <a:p>
            <a:pPr marL="0" indent="0">
              <a:buFont typeface="Arial" panose="020B0604020202020204" pitchFamily="34" charset="0"/>
              <a:buNone/>
            </a:pPr>
            <a:endParaRPr lang="en-AU" sz="2600" dirty="0" smtClean="0"/>
          </a:p>
          <a:p>
            <a:r>
              <a:rPr lang="en-AU" sz="2600" dirty="0" smtClean="0"/>
              <a:t>May or may not be compulsory</a:t>
            </a:r>
          </a:p>
          <a:p>
            <a:pPr marL="0" indent="0">
              <a:buFont typeface="Arial" panose="020B0604020202020204" pitchFamily="34" charset="0"/>
              <a:buNone/>
            </a:pPr>
            <a:endParaRPr lang="en-AU" sz="2600" dirty="0" smtClean="0"/>
          </a:p>
          <a:p>
            <a:r>
              <a:rPr lang="en-AU" sz="2600" dirty="0" smtClean="0"/>
              <a:t>How to answer question may vary</a:t>
            </a:r>
          </a:p>
        </p:txBody>
      </p:sp>
    </p:spTree>
    <p:extLst>
      <p:ext uri="{BB962C8B-B14F-4D97-AF65-F5344CB8AC3E}">
        <p14:creationId xmlns:p14="http://schemas.microsoft.com/office/powerpoint/2010/main" val="34786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500"/>
                                        <p:tgtEl>
                                          <p:spTgt spid="1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5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fade">
                                      <p:cBhvr>
                                        <p:cTn id="17" dur="500"/>
                                        <p:tgtEl>
                                          <p:spTgt spid="1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4" end="4"/>
                                            </p:txEl>
                                          </p:spTgt>
                                        </p:tgtEl>
                                        <p:attrNameLst>
                                          <p:attrName>style.visibility</p:attrName>
                                        </p:attrNameLst>
                                      </p:cBhvr>
                                      <p:to>
                                        <p:strVal val="visible"/>
                                      </p:to>
                                    </p:set>
                                    <p:animEffect transition="in" filter="fade">
                                      <p:cBhvr>
                                        <p:cTn id="22" dur="500"/>
                                        <p:tgtEl>
                                          <p:spTgt spid="1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animEffect transition="in" filter="fade">
                                      <p:cBhvr>
                                        <p:cTn id="27" dur="500"/>
                                        <p:tgtEl>
                                          <p:spTgt spid="1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6" end="6"/>
                                            </p:txEl>
                                          </p:spTgt>
                                        </p:tgtEl>
                                        <p:attrNameLst>
                                          <p:attrName>style.visibility</p:attrName>
                                        </p:attrNameLst>
                                      </p:cBhvr>
                                      <p:to>
                                        <p:strVal val="visible"/>
                                      </p:to>
                                    </p:set>
                                    <p:animEffect transition="in" filter="fade">
                                      <p:cBhvr>
                                        <p:cTn id="32" dur="500"/>
                                        <p:tgtEl>
                                          <p:spTgt spid="1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pRg st="8" end="8"/>
                                            </p:txEl>
                                          </p:spTgt>
                                        </p:tgtEl>
                                        <p:attrNameLst>
                                          <p:attrName>style.visibility</p:attrName>
                                        </p:attrNameLst>
                                      </p:cBhvr>
                                      <p:to>
                                        <p:strVal val="visible"/>
                                      </p:to>
                                    </p:set>
                                    <p:animEffect transition="in" filter="fade">
                                      <p:cBhvr>
                                        <p:cTn id="37" dur="500"/>
                                        <p:tgtEl>
                                          <p:spTgt spid="1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xEl>
                                              <p:pRg st="8" end="8"/>
                                            </p:txEl>
                                          </p:spTgt>
                                        </p:tgtEl>
                                        <p:attrNameLst>
                                          <p:attrName>style.visibility</p:attrName>
                                        </p:attrNameLst>
                                      </p:cBhvr>
                                      <p:to>
                                        <p:strVal val="visible"/>
                                      </p:to>
                                    </p:set>
                                    <p:animEffect transition="in" filter="fade">
                                      <p:cBhvr>
                                        <p:cTn id="42" dur="500"/>
                                        <p:tgtEl>
                                          <p:spTgt spid="1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xEl>
                                              <p:pRg st="10" end="10"/>
                                            </p:txEl>
                                          </p:spTgt>
                                        </p:tgtEl>
                                        <p:attrNameLst>
                                          <p:attrName>style.visibility</p:attrName>
                                        </p:attrNameLst>
                                      </p:cBhvr>
                                      <p:to>
                                        <p:strVal val="visible"/>
                                      </p:to>
                                    </p:set>
                                    <p:animEffect transition="in" filter="fade">
                                      <p:cBhvr>
                                        <p:cTn id="47" dur="500"/>
                                        <p:tgtEl>
                                          <p:spTgt spid="17">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xEl>
                                              <p:pRg st="10" end="10"/>
                                            </p:txEl>
                                          </p:spTgt>
                                        </p:tgtEl>
                                        <p:attrNameLst>
                                          <p:attrName>style.visibility</p:attrName>
                                        </p:attrNameLst>
                                      </p:cBhvr>
                                      <p:to>
                                        <p:strVal val="visible"/>
                                      </p:to>
                                    </p:set>
                                    <p:animEffect transition="in" filter="fade">
                                      <p:cBhvr>
                                        <p:cTn id="52"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pptx" id="{FE724E00-3959-40B4-AAEF-9BCDC813986B}" vid="{6A6BCA99-6E3A-43FD-8A50-F204D1936A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generic</Template>
  <TotalTime>810</TotalTime>
  <Words>3723</Words>
  <Application>Microsoft Office PowerPoint</Application>
  <PresentationFormat>On-screen Show (4:3)</PresentationFormat>
  <Paragraphs>277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Northern Territory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Parker</dc:creator>
  <cp:lastModifiedBy>Karen Parker</cp:lastModifiedBy>
  <cp:revision>53</cp:revision>
  <cp:lastPrinted>2016-07-18T03:03:11Z</cp:lastPrinted>
  <dcterms:created xsi:type="dcterms:W3CDTF">2018-10-02T05:57:12Z</dcterms:created>
  <dcterms:modified xsi:type="dcterms:W3CDTF">2024-03-11T07:36:04Z</dcterms:modified>
</cp:coreProperties>
</file>