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handoutMasterIdLst>
    <p:handoutMasterId r:id="rId23"/>
  </p:handoutMasterIdLst>
  <p:sldIdLst>
    <p:sldId id="303" r:id="rId2"/>
    <p:sldId id="308" r:id="rId3"/>
    <p:sldId id="287" r:id="rId4"/>
    <p:sldId id="304" r:id="rId5"/>
    <p:sldId id="311" r:id="rId6"/>
    <p:sldId id="312" r:id="rId7"/>
    <p:sldId id="291" r:id="rId8"/>
    <p:sldId id="292" r:id="rId9"/>
    <p:sldId id="293" r:id="rId10"/>
    <p:sldId id="294" r:id="rId11"/>
    <p:sldId id="305" r:id="rId12"/>
    <p:sldId id="296" r:id="rId13"/>
    <p:sldId id="297" r:id="rId14"/>
    <p:sldId id="298" r:id="rId15"/>
    <p:sldId id="299" r:id="rId16"/>
    <p:sldId id="300" r:id="rId17"/>
    <p:sldId id="301" r:id="rId18"/>
    <p:sldId id="302" r:id="rId19"/>
    <p:sldId id="309" r:id="rId20"/>
    <p:sldId id="285" r:id="rId21"/>
  </p:sldIdLst>
  <p:sldSz cx="9144000" cy="6858000" type="screen4x3"/>
  <p:notesSz cx="6799263" cy="99298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285F4"/>
    <a:srgbClr val="BC4639"/>
    <a:srgbClr val="0065BD"/>
    <a:srgbClr val="5C2018"/>
    <a:srgbClr val="D4A59A"/>
    <a:srgbClr val="F3E0DC"/>
    <a:srgbClr val="FAE100"/>
    <a:srgbClr val="F9F9F9"/>
    <a:srgbClr val="FED1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92" autoAdjust="0"/>
    <p:restoredTop sz="68721" autoAdjust="0"/>
  </p:normalViewPr>
  <p:slideViewPr>
    <p:cSldViewPr>
      <p:cViewPr varScale="1">
        <p:scale>
          <a:sx n="75" d="100"/>
          <a:sy n="75" d="100"/>
        </p:scale>
        <p:origin x="2532" y="66"/>
      </p:cViewPr>
      <p:guideLst>
        <p:guide orient="horz" pos="2160"/>
        <p:guide pos="288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46" cy="496652"/>
          </a:xfrm>
          <a:prstGeom prst="rect">
            <a:avLst/>
          </a:prstGeom>
        </p:spPr>
        <p:txBody>
          <a:bodyPr vert="horz" lIns="93005" tIns="46501" rIns="93005" bIns="46501" rtlCol="0"/>
          <a:lstStyle>
            <a:lvl1pPr algn="l">
              <a:defRPr sz="1200"/>
            </a:lvl1pPr>
          </a:lstStyle>
          <a:p>
            <a:endParaRPr lang="en-AU"/>
          </a:p>
        </p:txBody>
      </p:sp>
      <p:sp>
        <p:nvSpPr>
          <p:cNvPr id="3" name="Date Placeholder 2"/>
          <p:cNvSpPr>
            <a:spLocks noGrp="1"/>
          </p:cNvSpPr>
          <p:nvPr>
            <p:ph type="dt" sz="quarter" idx="1"/>
          </p:nvPr>
        </p:nvSpPr>
        <p:spPr>
          <a:xfrm>
            <a:off x="3851998" y="0"/>
            <a:ext cx="2945646" cy="496652"/>
          </a:xfrm>
          <a:prstGeom prst="rect">
            <a:avLst/>
          </a:prstGeom>
        </p:spPr>
        <p:txBody>
          <a:bodyPr vert="horz" lIns="93005" tIns="46501" rIns="93005" bIns="46501" rtlCol="0"/>
          <a:lstStyle>
            <a:lvl1pPr algn="r">
              <a:defRPr sz="1200"/>
            </a:lvl1pPr>
          </a:lstStyle>
          <a:p>
            <a:fld id="{9A33E184-0F90-4564-9241-BFF7D78AFDA0}" type="datetimeFigureOut">
              <a:rPr lang="en-AU" smtClean="0"/>
              <a:t>19/03/2024</a:t>
            </a:fld>
            <a:endParaRPr lang="en-AU"/>
          </a:p>
        </p:txBody>
      </p:sp>
      <p:sp>
        <p:nvSpPr>
          <p:cNvPr id="4" name="Footer Placeholder 3"/>
          <p:cNvSpPr>
            <a:spLocks noGrp="1"/>
          </p:cNvSpPr>
          <p:nvPr>
            <p:ph type="ftr" sz="quarter" idx="2"/>
          </p:nvPr>
        </p:nvSpPr>
        <p:spPr>
          <a:xfrm>
            <a:off x="0" y="9431549"/>
            <a:ext cx="2945646" cy="496652"/>
          </a:xfrm>
          <a:prstGeom prst="rect">
            <a:avLst/>
          </a:prstGeom>
        </p:spPr>
        <p:txBody>
          <a:bodyPr vert="horz" lIns="93005" tIns="46501" rIns="93005" bIns="46501" rtlCol="0" anchor="b"/>
          <a:lstStyle>
            <a:lvl1pPr algn="l">
              <a:defRPr sz="1200"/>
            </a:lvl1pPr>
          </a:lstStyle>
          <a:p>
            <a:endParaRPr lang="en-AU"/>
          </a:p>
        </p:txBody>
      </p:sp>
      <p:sp>
        <p:nvSpPr>
          <p:cNvPr id="5" name="Slide Number Placeholder 4"/>
          <p:cNvSpPr>
            <a:spLocks noGrp="1"/>
          </p:cNvSpPr>
          <p:nvPr>
            <p:ph type="sldNum" sz="quarter" idx="3"/>
          </p:nvPr>
        </p:nvSpPr>
        <p:spPr>
          <a:xfrm>
            <a:off x="3851998" y="9431549"/>
            <a:ext cx="2945646" cy="496652"/>
          </a:xfrm>
          <a:prstGeom prst="rect">
            <a:avLst/>
          </a:prstGeom>
        </p:spPr>
        <p:txBody>
          <a:bodyPr vert="horz" lIns="93005" tIns="46501" rIns="93005" bIns="46501" rtlCol="0" anchor="b"/>
          <a:lstStyle>
            <a:lvl1pPr algn="r">
              <a:defRPr sz="1200"/>
            </a:lvl1pPr>
          </a:lstStyle>
          <a:p>
            <a:fld id="{89BAA74E-D377-44F1-B967-B6508B24D896}" type="slidenum">
              <a:rPr lang="en-AU" smtClean="0"/>
              <a:t>‹#›</a:t>
            </a:fld>
            <a:endParaRPr lang="en-AU"/>
          </a:p>
        </p:txBody>
      </p:sp>
    </p:spTree>
    <p:extLst>
      <p:ext uri="{BB962C8B-B14F-4D97-AF65-F5344CB8AC3E}">
        <p14:creationId xmlns:p14="http://schemas.microsoft.com/office/powerpoint/2010/main" val="30624554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2946347" cy="496490"/>
          </a:xfrm>
          <a:prstGeom prst="rect">
            <a:avLst/>
          </a:prstGeom>
        </p:spPr>
        <p:txBody>
          <a:bodyPr vert="horz" lIns="93005" tIns="46501" rIns="93005" bIns="46501" rtlCol="0"/>
          <a:lstStyle>
            <a:lvl1pPr algn="l">
              <a:defRPr sz="1200"/>
            </a:lvl1pPr>
          </a:lstStyle>
          <a:p>
            <a:endParaRPr lang="en-AU"/>
          </a:p>
        </p:txBody>
      </p:sp>
      <p:sp>
        <p:nvSpPr>
          <p:cNvPr id="3" name="Date Placeholder 2"/>
          <p:cNvSpPr>
            <a:spLocks noGrp="1"/>
          </p:cNvSpPr>
          <p:nvPr>
            <p:ph type="dt" idx="1"/>
          </p:nvPr>
        </p:nvSpPr>
        <p:spPr>
          <a:xfrm>
            <a:off x="3851344" y="2"/>
            <a:ext cx="2946347" cy="496490"/>
          </a:xfrm>
          <a:prstGeom prst="rect">
            <a:avLst/>
          </a:prstGeom>
        </p:spPr>
        <p:txBody>
          <a:bodyPr vert="horz" lIns="93005" tIns="46501" rIns="93005" bIns="46501" rtlCol="0"/>
          <a:lstStyle>
            <a:lvl1pPr algn="r">
              <a:defRPr sz="1200"/>
            </a:lvl1pPr>
          </a:lstStyle>
          <a:p>
            <a:fld id="{E44CCE21-74D0-4487-9706-946690CBEC3B}" type="datetimeFigureOut">
              <a:rPr lang="en-AU" smtClean="0"/>
              <a:t>19/03/2024</a:t>
            </a:fld>
            <a:endParaRPr lang="en-AU"/>
          </a:p>
        </p:txBody>
      </p:sp>
      <p:sp>
        <p:nvSpPr>
          <p:cNvPr id="4" name="Slide Image Placeholder 3"/>
          <p:cNvSpPr>
            <a:spLocks noGrp="1" noRot="1" noChangeAspect="1"/>
          </p:cNvSpPr>
          <p:nvPr>
            <p:ph type="sldImg" idx="2"/>
          </p:nvPr>
        </p:nvSpPr>
        <p:spPr>
          <a:xfrm>
            <a:off x="915988" y="744538"/>
            <a:ext cx="4967287" cy="3724275"/>
          </a:xfrm>
          <a:prstGeom prst="rect">
            <a:avLst/>
          </a:prstGeom>
          <a:noFill/>
          <a:ln w="12700">
            <a:solidFill>
              <a:prstClr val="black"/>
            </a:solidFill>
          </a:ln>
        </p:spPr>
        <p:txBody>
          <a:bodyPr vert="horz" lIns="93005" tIns="46501" rIns="93005" bIns="46501" rtlCol="0" anchor="ctr"/>
          <a:lstStyle/>
          <a:p>
            <a:endParaRPr lang="en-AU"/>
          </a:p>
        </p:txBody>
      </p:sp>
      <p:sp>
        <p:nvSpPr>
          <p:cNvPr id="5" name="Notes Placeholder 4"/>
          <p:cNvSpPr>
            <a:spLocks noGrp="1"/>
          </p:cNvSpPr>
          <p:nvPr>
            <p:ph type="body" sz="quarter" idx="3"/>
          </p:nvPr>
        </p:nvSpPr>
        <p:spPr>
          <a:xfrm>
            <a:off x="679927" y="4716663"/>
            <a:ext cx="5439410" cy="4468416"/>
          </a:xfrm>
          <a:prstGeom prst="rect">
            <a:avLst/>
          </a:prstGeom>
        </p:spPr>
        <p:txBody>
          <a:bodyPr vert="horz" lIns="93005" tIns="46501" rIns="93005" bIns="4650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9431601"/>
            <a:ext cx="2946347" cy="496490"/>
          </a:xfrm>
          <a:prstGeom prst="rect">
            <a:avLst/>
          </a:prstGeom>
        </p:spPr>
        <p:txBody>
          <a:bodyPr vert="horz" lIns="93005" tIns="46501" rIns="93005" bIns="46501" rtlCol="0" anchor="b"/>
          <a:lstStyle>
            <a:lvl1pPr algn="l">
              <a:defRPr sz="1200"/>
            </a:lvl1pPr>
          </a:lstStyle>
          <a:p>
            <a:endParaRPr lang="en-AU"/>
          </a:p>
        </p:txBody>
      </p:sp>
      <p:sp>
        <p:nvSpPr>
          <p:cNvPr id="7" name="Slide Number Placeholder 6"/>
          <p:cNvSpPr>
            <a:spLocks noGrp="1"/>
          </p:cNvSpPr>
          <p:nvPr>
            <p:ph type="sldNum" sz="quarter" idx="5"/>
          </p:nvPr>
        </p:nvSpPr>
        <p:spPr>
          <a:xfrm>
            <a:off x="3851344" y="9431601"/>
            <a:ext cx="2946347" cy="496490"/>
          </a:xfrm>
          <a:prstGeom prst="rect">
            <a:avLst/>
          </a:prstGeom>
        </p:spPr>
        <p:txBody>
          <a:bodyPr vert="horz" lIns="93005" tIns="46501" rIns="93005" bIns="46501" rtlCol="0" anchor="b"/>
          <a:lstStyle>
            <a:lvl1pPr algn="r">
              <a:defRPr sz="1200"/>
            </a:lvl1pPr>
          </a:lstStyle>
          <a:p>
            <a:fld id="{610E4E49-78AF-4A0F-9371-45F7DA06A7E9}" type="slidenum">
              <a:rPr lang="en-AU" smtClean="0"/>
              <a:t>‹#›</a:t>
            </a:fld>
            <a:endParaRPr lang="en-AU"/>
          </a:p>
        </p:txBody>
      </p:sp>
    </p:spTree>
    <p:extLst>
      <p:ext uri="{BB962C8B-B14F-4D97-AF65-F5344CB8AC3E}">
        <p14:creationId xmlns:p14="http://schemas.microsoft.com/office/powerpoint/2010/main" val="8660370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610E4E49-78AF-4A0F-9371-45F7DA06A7E9}" type="slidenum">
              <a:rPr lang="en-AU" smtClean="0"/>
              <a:t>1</a:t>
            </a:fld>
            <a:endParaRPr lang="en-AU"/>
          </a:p>
        </p:txBody>
      </p:sp>
    </p:spTree>
    <p:extLst>
      <p:ext uri="{BB962C8B-B14F-4D97-AF65-F5344CB8AC3E}">
        <p14:creationId xmlns:p14="http://schemas.microsoft.com/office/powerpoint/2010/main" val="30912421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Ask</a:t>
            </a:r>
            <a:r>
              <a:rPr lang="en-AU" baseline="0" dirty="0" smtClean="0"/>
              <a:t> students: “What do we mean by an ‘open’ election?” </a:t>
            </a:r>
            <a:r>
              <a:rPr lang="en-AU" baseline="0" dirty="0" smtClean="0">
                <a:sym typeface="Wingdings" panose="05000000000000000000" pitchFamily="2" charset="2"/>
              </a:rPr>
              <a:t> Everyone has the opportunity to vote</a:t>
            </a:r>
          </a:p>
          <a:p>
            <a:r>
              <a:rPr lang="en-AU" baseline="0" dirty="0" smtClean="0">
                <a:sym typeface="Wingdings" panose="05000000000000000000" pitchFamily="2" charset="2"/>
              </a:rPr>
              <a:t>Tell students: this means there should be </a:t>
            </a:r>
            <a:r>
              <a:rPr lang="en-AU" u="sng" baseline="0" dirty="0" smtClean="0">
                <a:sym typeface="Wingdings" panose="05000000000000000000" pitchFamily="2" charset="2"/>
              </a:rPr>
              <a:t>universal suffrage </a:t>
            </a:r>
            <a:r>
              <a:rPr lang="en-AU" baseline="0" dirty="0" smtClean="0">
                <a:sym typeface="Wingdings" panose="05000000000000000000" pitchFamily="2" charset="2"/>
              </a:rPr>
              <a:t>(first click). Ask students what this means  Suffrage is the right to vote, universal means it’s the same for everyone, so universal suffrage means everyone can vote: men and women, people from any backgrounds or race. </a:t>
            </a:r>
          </a:p>
          <a:p>
            <a:r>
              <a:rPr lang="en-AU" baseline="0" dirty="0" smtClean="0">
                <a:sym typeface="Wingdings" panose="05000000000000000000" pitchFamily="2" charset="2"/>
              </a:rPr>
              <a:t>Show picture on second click. Ask students if they know what country this photo is from? Its from a very famous election in 1994 where for the first time everyone in that country could vote. (If students need clues tell them it’s an African country where previously only the white people there could vote). Answer: South Africa. Ask if the know which famous leader was elected at that election (Nelson Mandela, show picture on click).</a:t>
            </a:r>
            <a:endParaRPr lang="en-AU" baseline="0" dirty="0">
              <a:sym typeface="Wingdings" panose="05000000000000000000" pitchFamily="2" charset="2"/>
            </a:endParaRPr>
          </a:p>
          <a:p>
            <a:r>
              <a:rPr lang="en-AU" baseline="0" dirty="0" smtClean="0">
                <a:sym typeface="Wingdings" panose="05000000000000000000" pitchFamily="2" charset="2"/>
              </a:rPr>
              <a:t>Second dot point: </a:t>
            </a:r>
            <a:r>
              <a:rPr lang="en-AU" u="sng" baseline="0" dirty="0" smtClean="0">
                <a:sym typeface="Wingdings" panose="05000000000000000000" pitchFamily="2" charset="2"/>
              </a:rPr>
              <a:t>minimal limitations on voting</a:t>
            </a:r>
            <a:r>
              <a:rPr lang="en-AU" baseline="0" dirty="0" smtClean="0">
                <a:sym typeface="Wingdings" panose="05000000000000000000" pitchFamily="2" charset="2"/>
              </a:rPr>
              <a:t>. Tell students one of the reasons the USA does not rate as highly in the democracy index as other countries is that there are limitations on voting there. For example, voting is almost always on a Tuesday. Only available for one day, during the week. Not everyone can get out of work to vote. The US are often criticised for not providing voting centres on the outskirts of towns (where poorer people live) and you must have an acceptable photo ID, which again, many poorer people may not have. </a:t>
            </a:r>
          </a:p>
          <a:p>
            <a:pPr defTabSz="930128">
              <a:defRPr/>
            </a:pPr>
            <a:r>
              <a:rPr lang="en-AU" u="sng" baseline="0" dirty="0" smtClean="0">
                <a:sym typeface="Wingdings" panose="05000000000000000000" pitchFamily="2" charset="2"/>
              </a:rPr>
              <a:t>Compulsory voting</a:t>
            </a:r>
            <a:r>
              <a:rPr lang="en-AU" baseline="0" dirty="0" smtClean="0">
                <a:sym typeface="Wingdings" panose="05000000000000000000" pitchFamily="2" charset="2"/>
              </a:rPr>
              <a:t> dot point: one of the advantages of compulsory voting means that if everyone is expected to vote, you need to provide extensive voting services. So in Australia we have 2 weeks of early voting, you do not need ID, you can vote via the post, and there is mobile polling which goes out to remote areas, hospitals, aged care facilities and jails. Show picture, Australia is not the only country with compulsory voting. All the countries in blue have it, the countries in yellow do not vote. Most countries offer optional voting.</a:t>
            </a:r>
          </a:p>
          <a:p>
            <a:endParaRPr lang="en-AU" baseline="0" dirty="0" smtClean="0">
              <a:sym typeface="Wingdings" panose="05000000000000000000" pitchFamily="2" charset="2"/>
            </a:endParaRPr>
          </a:p>
        </p:txBody>
      </p:sp>
      <p:sp>
        <p:nvSpPr>
          <p:cNvPr id="4" name="Slide Number Placeholder 3"/>
          <p:cNvSpPr>
            <a:spLocks noGrp="1"/>
          </p:cNvSpPr>
          <p:nvPr>
            <p:ph type="sldNum" sz="quarter" idx="10"/>
          </p:nvPr>
        </p:nvSpPr>
        <p:spPr/>
        <p:txBody>
          <a:bodyPr/>
          <a:lstStyle/>
          <a:p>
            <a:fld id="{610E4E49-78AF-4A0F-9371-45F7DA06A7E9}" type="slidenum">
              <a:rPr lang="en-AU" smtClean="0"/>
              <a:t>10</a:t>
            </a:fld>
            <a:endParaRPr lang="en-AU"/>
          </a:p>
        </p:txBody>
      </p:sp>
    </p:spTree>
    <p:extLst>
      <p:ext uri="{BB962C8B-B14F-4D97-AF65-F5344CB8AC3E}">
        <p14:creationId xmlns:p14="http://schemas.microsoft.com/office/powerpoint/2010/main" val="16425110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Tell students Australia is not the only country with compulsory voting.</a:t>
            </a:r>
          </a:p>
          <a:p>
            <a:r>
              <a:rPr lang="en-AU" dirty="0" smtClean="0"/>
              <a:t>Elaborate: Most South American countries have compulsory voting, and a few other countries.</a:t>
            </a:r>
            <a:r>
              <a:rPr lang="en-AU" baseline="0" dirty="0" smtClean="0"/>
              <a:t> There are about 22 countries that make voting compulsory. Most countries have optional voting, a there are some countries with no voting.</a:t>
            </a:r>
          </a:p>
          <a:p>
            <a:r>
              <a:rPr lang="en-AU" baseline="0" dirty="0" smtClean="0"/>
              <a:t>Elaborate: Compulsory voting is advantageous in countries with a diverse population like Australia. Research shows that when voting is optional certain groups of people consistently don’t vote in large numbers and can be therefore left out of the decision making process. Some of these groups are the minority groups we were just talking about: young people, Aboriginal people, migrants and, in large numbers, poor people do not vote. Compulsory voting also improves voting services, making elections as “open” as possible, and therefore more democratic.</a:t>
            </a:r>
            <a:endParaRPr lang="en-AU" dirty="0" smtClean="0"/>
          </a:p>
          <a:p>
            <a:r>
              <a:rPr lang="en-AU" baseline="0" dirty="0" smtClean="0"/>
              <a:t/>
            </a:r>
            <a:br>
              <a:rPr lang="en-AU" baseline="0" dirty="0" smtClean="0"/>
            </a:br>
            <a:endParaRPr lang="en-AU" dirty="0"/>
          </a:p>
        </p:txBody>
      </p:sp>
      <p:sp>
        <p:nvSpPr>
          <p:cNvPr id="4" name="Slide Number Placeholder 3"/>
          <p:cNvSpPr>
            <a:spLocks noGrp="1"/>
          </p:cNvSpPr>
          <p:nvPr>
            <p:ph type="sldNum" sz="quarter" idx="10"/>
          </p:nvPr>
        </p:nvSpPr>
        <p:spPr/>
        <p:txBody>
          <a:bodyPr/>
          <a:lstStyle/>
          <a:p>
            <a:fld id="{610E4E49-78AF-4A0F-9371-45F7DA06A7E9}" type="slidenum">
              <a:rPr lang="en-AU" smtClean="0"/>
              <a:t>11</a:t>
            </a:fld>
            <a:endParaRPr lang="en-AU"/>
          </a:p>
        </p:txBody>
      </p:sp>
    </p:spTree>
    <p:extLst>
      <p:ext uri="{BB962C8B-B14F-4D97-AF65-F5344CB8AC3E}">
        <p14:creationId xmlns:p14="http://schemas.microsoft.com/office/powerpoint/2010/main" val="12708910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Ask</a:t>
            </a:r>
            <a:r>
              <a:rPr lang="en-AU" baseline="0" dirty="0" smtClean="0"/>
              <a:t> students: “Who can vote in Australian government elections?” Let them know there are only 2 main criteria. Bring up on clicks.</a:t>
            </a:r>
          </a:p>
          <a:p>
            <a:r>
              <a:rPr lang="en-AU" baseline="0" dirty="0" smtClean="0"/>
              <a:t>Tell students: In order to vote you must be enrolled to vote. Ask students: How old do you have to be to enrol? (16 years old)</a:t>
            </a:r>
          </a:p>
          <a:p>
            <a:r>
              <a:rPr lang="en-AU" baseline="0" dirty="0" smtClean="0"/>
              <a:t>How to enrol: to enrol the first time you have to sign your enrolment form. This is easier done on a paper form which you can get from post offices, members’ offices, our offices etc. </a:t>
            </a:r>
            <a:r>
              <a:rPr lang="en-AU" b="1" baseline="0" dirty="0" smtClean="0"/>
              <a:t>(We can send you some if you are doing this program with 16 year olds – just get in contact: ntec@nt.gov.au, 1800 698 683). </a:t>
            </a:r>
            <a:r>
              <a:rPr lang="en-AU" baseline="0" dirty="0" smtClean="0"/>
              <a:t>If you have a device that you can sign onto, you can do it online.</a:t>
            </a:r>
          </a:p>
          <a:p>
            <a:r>
              <a:rPr lang="en-AU" baseline="0" dirty="0" smtClean="0"/>
              <a:t>Tell students: Whenever you change your details (like your address, or maybe your name) you need to update your enrolment. This is very easy to do online as you don’t need to sign for updates. (But you do need ID like a driver’s license)</a:t>
            </a:r>
            <a:endParaRPr lang="en-AU" dirty="0"/>
          </a:p>
        </p:txBody>
      </p:sp>
      <p:sp>
        <p:nvSpPr>
          <p:cNvPr id="4" name="Slide Number Placeholder 3"/>
          <p:cNvSpPr>
            <a:spLocks noGrp="1"/>
          </p:cNvSpPr>
          <p:nvPr>
            <p:ph type="sldNum" sz="quarter" idx="10"/>
          </p:nvPr>
        </p:nvSpPr>
        <p:spPr/>
        <p:txBody>
          <a:bodyPr/>
          <a:lstStyle/>
          <a:p>
            <a:fld id="{610E4E49-78AF-4A0F-9371-45F7DA06A7E9}" type="slidenum">
              <a:rPr lang="en-AU" smtClean="0"/>
              <a:t>12</a:t>
            </a:fld>
            <a:endParaRPr lang="en-AU"/>
          </a:p>
        </p:txBody>
      </p:sp>
    </p:spTree>
    <p:extLst>
      <p:ext uri="{BB962C8B-B14F-4D97-AF65-F5344CB8AC3E}">
        <p14:creationId xmlns:p14="http://schemas.microsoft.com/office/powerpoint/2010/main" val="36026656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Tell students we are now going to look at voting systems. While there are a few different voting systems, we will be looking at these 3: </a:t>
            </a:r>
          </a:p>
          <a:p>
            <a:r>
              <a:rPr lang="en-AU" dirty="0" smtClean="0"/>
              <a:t>First past the post, preferential and proportional representation (read them out on each click).</a:t>
            </a:r>
            <a:endParaRPr lang="en-AU" dirty="0"/>
          </a:p>
        </p:txBody>
      </p:sp>
      <p:sp>
        <p:nvSpPr>
          <p:cNvPr id="4" name="Slide Number Placeholder 3"/>
          <p:cNvSpPr>
            <a:spLocks noGrp="1"/>
          </p:cNvSpPr>
          <p:nvPr>
            <p:ph type="sldNum" sz="quarter" idx="10"/>
          </p:nvPr>
        </p:nvSpPr>
        <p:spPr/>
        <p:txBody>
          <a:bodyPr/>
          <a:lstStyle/>
          <a:p>
            <a:fld id="{610E4E49-78AF-4A0F-9371-45F7DA06A7E9}" type="slidenum">
              <a:rPr lang="en-AU" smtClean="0"/>
              <a:t>13</a:t>
            </a:fld>
            <a:endParaRPr lang="en-AU"/>
          </a:p>
        </p:txBody>
      </p:sp>
    </p:spTree>
    <p:extLst>
      <p:ext uri="{BB962C8B-B14F-4D97-AF65-F5344CB8AC3E}">
        <p14:creationId xmlns:p14="http://schemas.microsoft.com/office/powerpoint/2010/main" val="9945573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Tell</a:t>
            </a:r>
            <a:r>
              <a:rPr lang="en-AU" baseline="0" dirty="0" smtClean="0"/>
              <a:t> students: the term ‘first past the post’ is a horse-racing term (pointing to picture) where there’s a post at the finish line and they use this to determine the winner. Obviously the first horse past that post, even by a nose, wins the race. It doesn’t matter how fast or slow the race is. </a:t>
            </a:r>
          </a:p>
          <a:p>
            <a:r>
              <a:rPr lang="en-AU" baseline="0" dirty="0" smtClean="0"/>
              <a:t>Ask students: how do you think we determine the winner of a first past the post election? (Most votes wins.)</a:t>
            </a:r>
          </a:p>
          <a:p>
            <a:r>
              <a:rPr lang="en-AU" baseline="0" dirty="0" smtClean="0"/>
              <a:t>Go through each dot point.</a:t>
            </a:r>
          </a:p>
          <a:p>
            <a:r>
              <a:rPr lang="en-AU" baseline="0" dirty="0" smtClean="0"/>
              <a:t>Point out bottom picture: tell students this is a voting machine that is used in India for their elections. India uses first past the post voting and voters just have to choose one person and push the button next to that person’s name to vote for them. The last button says “NOTA” or ‘none of the above’, and this a legitimate vote in Indian elections!</a:t>
            </a:r>
          </a:p>
          <a:p>
            <a:endParaRPr lang="en-AU" dirty="0"/>
          </a:p>
        </p:txBody>
      </p:sp>
      <p:sp>
        <p:nvSpPr>
          <p:cNvPr id="4" name="Slide Number Placeholder 3"/>
          <p:cNvSpPr>
            <a:spLocks noGrp="1"/>
          </p:cNvSpPr>
          <p:nvPr>
            <p:ph type="sldNum" sz="quarter" idx="10"/>
          </p:nvPr>
        </p:nvSpPr>
        <p:spPr/>
        <p:txBody>
          <a:bodyPr/>
          <a:lstStyle/>
          <a:p>
            <a:fld id="{610E4E49-78AF-4A0F-9371-45F7DA06A7E9}" type="slidenum">
              <a:rPr lang="en-AU" smtClean="0"/>
              <a:t>14</a:t>
            </a:fld>
            <a:endParaRPr lang="en-AU"/>
          </a:p>
        </p:txBody>
      </p:sp>
    </p:spTree>
    <p:extLst>
      <p:ext uri="{BB962C8B-B14F-4D97-AF65-F5344CB8AC3E}">
        <p14:creationId xmlns:p14="http://schemas.microsoft.com/office/powerpoint/2010/main" val="35531008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Full preferential</a:t>
            </a:r>
            <a:r>
              <a:rPr lang="en-AU" baseline="0" dirty="0" smtClean="0"/>
              <a:t> voting: go through each dot point, but really stress the first one as this is how students will need to vote in their mock election at the end of the presentation (tell them this) and of course when they are adults and voting in real government elections. Point to the picture and show the examples. Ask students if this is how they have voted in past school elections (it usually is, but sometimes schools use first past the post).</a:t>
            </a:r>
          </a:p>
          <a:p>
            <a:r>
              <a:rPr lang="en-AU" baseline="0" dirty="0" smtClean="0"/>
              <a:t>Third dot point – some other countries refer to full preferential voting as the “Australian system”.</a:t>
            </a:r>
            <a:endParaRPr lang="en-AU" dirty="0"/>
          </a:p>
        </p:txBody>
      </p:sp>
      <p:sp>
        <p:nvSpPr>
          <p:cNvPr id="4" name="Slide Number Placeholder 3"/>
          <p:cNvSpPr>
            <a:spLocks noGrp="1"/>
          </p:cNvSpPr>
          <p:nvPr>
            <p:ph type="sldNum" sz="quarter" idx="10"/>
          </p:nvPr>
        </p:nvSpPr>
        <p:spPr/>
        <p:txBody>
          <a:bodyPr/>
          <a:lstStyle/>
          <a:p>
            <a:fld id="{610E4E49-78AF-4A0F-9371-45F7DA06A7E9}" type="slidenum">
              <a:rPr lang="en-AU" smtClean="0"/>
              <a:t>15</a:t>
            </a:fld>
            <a:endParaRPr lang="en-AU"/>
          </a:p>
        </p:txBody>
      </p:sp>
    </p:spTree>
    <p:extLst>
      <p:ext uri="{BB962C8B-B14F-4D97-AF65-F5344CB8AC3E}">
        <p14:creationId xmlns:p14="http://schemas.microsoft.com/office/powerpoint/2010/main" val="39842190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Proportional</a:t>
            </a:r>
            <a:r>
              <a:rPr lang="en-AU" baseline="0" dirty="0" smtClean="0"/>
              <a:t> representation: go through each dot point. They are mostly self-explanatory, but here are some extra notes:</a:t>
            </a:r>
          </a:p>
          <a:p>
            <a:r>
              <a:rPr lang="en-AU" baseline="0" dirty="0" smtClean="0"/>
              <a:t>Dot point 1: All NT councils are multi-member electorates (but NT Parliament just has one member per electorate).</a:t>
            </a:r>
          </a:p>
          <a:p>
            <a:r>
              <a:rPr lang="en-AU" baseline="0" dirty="0" smtClean="0"/>
              <a:t>Dot point 2: voting is exactly the same as for full preferential systems. Voters need to number every square in the order of their choice. It’s just the way the votes are counted that is different. Most voters wouldn’t even know there’s a difference.</a:t>
            </a:r>
          </a:p>
          <a:p>
            <a:r>
              <a:rPr lang="en-AU" baseline="0" dirty="0" smtClean="0"/>
              <a:t>Dot point 5 (blue): There is a picture of a senate voting paper on the next slide to really demonstrate this.</a:t>
            </a:r>
          </a:p>
          <a:p>
            <a:r>
              <a:rPr lang="en-AU" baseline="0" dirty="0" smtClean="0"/>
              <a:t>Dot point 6 (red): Let students know if this sounds too confusing, they should just always remembers to read the instructions on the ballot paper. All ballot papers have simple voting instructions on them.</a:t>
            </a:r>
            <a:endParaRPr lang="en-AU" dirty="0"/>
          </a:p>
        </p:txBody>
      </p:sp>
      <p:sp>
        <p:nvSpPr>
          <p:cNvPr id="4" name="Slide Number Placeholder 3"/>
          <p:cNvSpPr>
            <a:spLocks noGrp="1"/>
          </p:cNvSpPr>
          <p:nvPr>
            <p:ph type="sldNum" sz="quarter" idx="10"/>
          </p:nvPr>
        </p:nvSpPr>
        <p:spPr/>
        <p:txBody>
          <a:bodyPr/>
          <a:lstStyle/>
          <a:p>
            <a:fld id="{610E4E49-78AF-4A0F-9371-45F7DA06A7E9}" type="slidenum">
              <a:rPr lang="en-AU" smtClean="0"/>
              <a:t>16</a:t>
            </a:fld>
            <a:endParaRPr lang="en-AU"/>
          </a:p>
        </p:txBody>
      </p:sp>
    </p:spTree>
    <p:extLst>
      <p:ext uri="{BB962C8B-B14F-4D97-AF65-F5344CB8AC3E}">
        <p14:creationId xmlns:p14="http://schemas.microsoft.com/office/powerpoint/2010/main" val="25801483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Important part</a:t>
            </a:r>
            <a:r>
              <a:rPr lang="en-AU" baseline="0" dirty="0" smtClean="0"/>
              <a:t> of showing this sample is to stress that students EITHER vote above the line OR below the line. Not both!</a:t>
            </a:r>
          </a:p>
          <a:p>
            <a:r>
              <a:rPr lang="en-AU" baseline="0" dirty="0" smtClean="0"/>
              <a:t>Also - that the voting is different above and below the line. Point out to students that there are instructions on the left hand side. Read these out loud so students understand the number of boxes you have to fill out (in preferential order) is different above the line to below the line. </a:t>
            </a:r>
          </a:p>
          <a:p>
            <a:r>
              <a:rPr lang="en-AU" baseline="0" dirty="0" smtClean="0"/>
              <a:t>Let students know most people vote above the line, but you don’t have to.</a:t>
            </a:r>
            <a:endParaRPr lang="en-AU" dirty="0"/>
          </a:p>
        </p:txBody>
      </p:sp>
      <p:sp>
        <p:nvSpPr>
          <p:cNvPr id="4" name="Slide Number Placeholder 3"/>
          <p:cNvSpPr>
            <a:spLocks noGrp="1"/>
          </p:cNvSpPr>
          <p:nvPr>
            <p:ph type="sldNum" sz="quarter" idx="10"/>
          </p:nvPr>
        </p:nvSpPr>
        <p:spPr/>
        <p:txBody>
          <a:bodyPr/>
          <a:lstStyle/>
          <a:p>
            <a:fld id="{610E4E49-78AF-4A0F-9371-45F7DA06A7E9}" type="slidenum">
              <a:rPr lang="en-AU" smtClean="0"/>
              <a:t>17</a:t>
            </a:fld>
            <a:endParaRPr lang="en-AU"/>
          </a:p>
        </p:txBody>
      </p:sp>
    </p:spTree>
    <p:extLst>
      <p:ext uri="{BB962C8B-B14F-4D97-AF65-F5344CB8AC3E}">
        <p14:creationId xmlns:p14="http://schemas.microsoft.com/office/powerpoint/2010/main" val="35357925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Tell students they will</a:t>
            </a:r>
            <a:r>
              <a:rPr lang="en-AU" baseline="0" dirty="0" smtClean="0"/>
              <a:t> be voting soon, so here are the dates of the next elections:</a:t>
            </a:r>
          </a:p>
          <a:p>
            <a:r>
              <a:rPr lang="en-AU" baseline="0" dirty="0" smtClean="0"/>
              <a:t>NT Parliament: these are a set date every four years, so we already know the date.</a:t>
            </a:r>
          </a:p>
          <a:p>
            <a:r>
              <a:rPr lang="en-AU" baseline="0" dirty="0" smtClean="0"/>
              <a:t>NT Councils: These are the same, a set date every four years (exactly a year after the NT Parliament elections)</a:t>
            </a:r>
          </a:p>
          <a:p>
            <a:r>
              <a:rPr lang="en-AU" dirty="0" smtClean="0"/>
              <a:t>Federal elections:</a:t>
            </a:r>
            <a:r>
              <a:rPr lang="en-AU" baseline="0" dirty="0" smtClean="0"/>
              <a:t> federal elections must be held somewhere between 3 – 4 years after the last one, but it is up to the government of the day to say when it will be. They often call an election at a time they think is most favourable to them winning again. The date given is an educated guess.</a:t>
            </a:r>
          </a:p>
          <a:p>
            <a:r>
              <a:rPr lang="en-AU" baseline="0" dirty="0" smtClean="0"/>
              <a:t>If students are 18 years old by these elections, they’ll need to be enrolled, and they’ll need to vote.</a:t>
            </a:r>
          </a:p>
          <a:p>
            <a:r>
              <a:rPr lang="en-AU" baseline="0" dirty="0" smtClean="0"/>
              <a:t>Time for a mock election – refer to </a:t>
            </a:r>
            <a:r>
              <a:rPr lang="en-AU" u="sng" baseline="0" dirty="0" smtClean="0"/>
              <a:t>Teacher instructions for vote and count</a:t>
            </a:r>
            <a:endParaRPr lang="en-AU" u="sng" dirty="0"/>
          </a:p>
        </p:txBody>
      </p:sp>
      <p:sp>
        <p:nvSpPr>
          <p:cNvPr id="4" name="Slide Number Placeholder 3"/>
          <p:cNvSpPr>
            <a:spLocks noGrp="1"/>
          </p:cNvSpPr>
          <p:nvPr>
            <p:ph type="sldNum" sz="quarter" idx="10"/>
          </p:nvPr>
        </p:nvSpPr>
        <p:spPr/>
        <p:txBody>
          <a:bodyPr/>
          <a:lstStyle/>
          <a:p>
            <a:fld id="{610E4E49-78AF-4A0F-9371-45F7DA06A7E9}" type="slidenum">
              <a:rPr lang="en-AU" smtClean="0"/>
              <a:t>18</a:t>
            </a:fld>
            <a:endParaRPr lang="en-AU"/>
          </a:p>
        </p:txBody>
      </p:sp>
    </p:spTree>
    <p:extLst>
      <p:ext uri="{BB962C8B-B14F-4D97-AF65-F5344CB8AC3E}">
        <p14:creationId xmlns:p14="http://schemas.microsoft.com/office/powerpoint/2010/main" val="23176675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Tell students: “It’s time to vote! We will have our own pretend election now and you will all vote.”</a:t>
            </a:r>
          </a:p>
          <a:p>
            <a:r>
              <a:rPr lang="en-AU" dirty="0" smtClean="0"/>
              <a:t>Set the scene: Let’s pretend that we are voting for someone in the NT Parliament</a:t>
            </a:r>
            <a:r>
              <a:rPr lang="en-AU" baseline="0" dirty="0" smtClean="0"/>
              <a:t> – they will make laws and decisions for the NT. Your ballot paper will have four choices and each of these pretend people have one main area that they want to improve while they are in parliament.</a:t>
            </a:r>
          </a:p>
          <a:p>
            <a:r>
              <a:rPr lang="en-AU" baseline="0" dirty="0" smtClean="0"/>
              <a:t>(Bring up each one separately on clicks – elaborate on them if you like)</a:t>
            </a:r>
          </a:p>
          <a:p>
            <a:r>
              <a:rPr lang="en-AU" baseline="0" dirty="0" smtClean="0"/>
              <a:t>Tell students they will need to vote and put everyone in order. Students should put the people in order of what their main area is and what they, as voters, think is the most important thing for themselves, their family, and their community. </a:t>
            </a:r>
          </a:p>
          <a:p>
            <a:r>
              <a:rPr lang="en-AU" baseline="0" dirty="0" smtClean="0"/>
              <a:t>Remind students they should write number 1 next to the person whose area they think is the most important, number 2 for second most important, then 3, then 4. They must number every box, and don’t write any names on the ballot papers, just numbers.</a:t>
            </a:r>
          </a:p>
          <a:p>
            <a:r>
              <a:rPr lang="en-AU" u="sng" baseline="0" dirty="0" smtClean="0"/>
              <a:t>Ballot papers </a:t>
            </a:r>
            <a:r>
              <a:rPr lang="en-AU" baseline="0" dirty="0" smtClean="0"/>
              <a:t>for this election are on our website. </a:t>
            </a:r>
            <a:r>
              <a:rPr lang="en-AU" u="none" baseline="0" dirty="0" smtClean="0"/>
              <a:t>Refer also to the </a:t>
            </a:r>
            <a:r>
              <a:rPr lang="en-AU" u="sng" baseline="0" dirty="0" smtClean="0"/>
              <a:t>Teacher instructions on vote and count</a:t>
            </a:r>
            <a:r>
              <a:rPr lang="en-AU" u="none" baseline="0" dirty="0" smtClean="0"/>
              <a:t> on our website – the instructions and sample results table reference the pretend election used in the PowerPoint for younger students. The instructions are the same though for any preferential election. Scroll down to very last page to get blank results table for this election. </a:t>
            </a:r>
          </a:p>
        </p:txBody>
      </p:sp>
      <p:sp>
        <p:nvSpPr>
          <p:cNvPr id="4" name="Slide Number Placeholder 3"/>
          <p:cNvSpPr>
            <a:spLocks noGrp="1"/>
          </p:cNvSpPr>
          <p:nvPr>
            <p:ph type="sldNum" sz="quarter" idx="10"/>
          </p:nvPr>
        </p:nvSpPr>
        <p:spPr/>
        <p:txBody>
          <a:bodyPr/>
          <a:lstStyle/>
          <a:p>
            <a:pPr defTabSz="930128">
              <a:defRPr/>
            </a:pPr>
            <a:fld id="{610E4E49-78AF-4A0F-9371-45F7DA06A7E9}" type="slidenum">
              <a:rPr lang="en-AU">
                <a:solidFill>
                  <a:prstClr val="black"/>
                </a:solidFill>
                <a:latin typeface="Calibri"/>
              </a:rPr>
              <a:pPr defTabSz="930128">
                <a:defRPr/>
              </a:pPr>
              <a:t>19</a:t>
            </a:fld>
            <a:endParaRPr lang="en-AU">
              <a:solidFill>
                <a:prstClr val="black"/>
              </a:solidFill>
              <a:latin typeface="Calibri"/>
            </a:endParaRPr>
          </a:p>
        </p:txBody>
      </p:sp>
    </p:spTree>
    <p:extLst>
      <p:ext uri="{BB962C8B-B14F-4D97-AF65-F5344CB8AC3E}">
        <p14:creationId xmlns:p14="http://schemas.microsoft.com/office/powerpoint/2010/main" val="4157785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Start by asking students if they have ever… (each picture will come through with click)</a:t>
            </a:r>
          </a:p>
          <a:p>
            <a:r>
              <a:rPr lang="en-AU" baseline="0" dirty="0" smtClean="0"/>
              <a:t>1st picture: </a:t>
            </a:r>
            <a:r>
              <a:rPr lang="en-AU" dirty="0" smtClean="0"/>
              <a:t>“Voted in a school based election?” – maybe for student representatives or house captains?</a:t>
            </a:r>
          </a:p>
          <a:p>
            <a:r>
              <a:rPr lang="en-AU" baseline="0" dirty="0" smtClean="0"/>
              <a:t>2nd picture: </a:t>
            </a:r>
            <a:r>
              <a:rPr lang="en-AU" dirty="0" smtClean="0"/>
              <a:t>“Run as a candidate or been voted in as a student representative</a:t>
            </a:r>
            <a:r>
              <a:rPr lang="en-AU" baseline="0" dirty="0" smtClean="0"/>
              <a:t> or house captain?”</a:t>
            </a:r>
          </a:p>
          <a:p>
            <a:r>
              <a:rPr lang="en-AU" baseline="0" dirty="0" smtClean="0"/>
              <a:t>3rd picture: Start by asking students what are these girls doing? (Signing a petition.) Ask what a petition is. Then ask “has anyone ever signed a petition?”</a:t>
            </a:r>
          </a:p>
          <a:p>
            <a:r>
              <a:rPr lang="en-AU" baseline="0" dirty="0" smtClean="0"/>
              <a:t>4</a:t>
            </a:r>
            <a:r>
              <a:rPr lang="en-AU" baseline="30000" dirty="0" smtClean="0"/>
              <a:t>th</a:t>
            </a:r>
            <a:r>
              <a:rPr lang="en-AU" baseline="0" dirty="0" smtClean="0"/>
              <a:t> picture: Ask students what are these students doing? (Protesting/doing rally or march) Ask “has anyone ever participated in </a:t>
            </a:r>
            <a:r>
              <a:rPr lang="en-AU" baseline="0" smtClean="0"/>
              <a:t>a protest/rally/march?” </a:t>
            </a:r>
            <a:r>
              <a:rPr lang="en-AU"/>
              <a:t>Ask “what issue were you protesting?”</a:t>
            </a:r>
            <a:endParaRPr lang="en-AU" baseline="0" dirty="0" smtClean="0"/>
          </a:p>
          <a:p>
            <a:endParaRPr lang="en-AU" dirty="0"/>
          </a:p>
        </p:txBody>
      </p:sp>
      <p:sp>
        <p:nvSpPr>
          <p:cNvPr id="4" name="Slide Number Placeholder 3"/>
          <p:cNvSpPr>
            <a:spLocks noGrp="1"/>
          </p:cNvSpPr>
          <p:nvPr>
            <p:ph type="sldNum" sz="quarter" idx="10"/>
          </p:nvPr>
        </p:nvSpPr>
        <p:spPr/>
        <p:txBody>
          <a:bodyPr/>
          <a:lstStyle/>
          <a:p>
            <a:fld id="{610E4E49-78AF-4A0F-9371-45F7DA06A7E9}" type="slidenum">
              <a:rPr lang="en-AU" smtClean="0"/>
              <a:t>2</a:t>
            </a:fld>
            <a:endParaRPr lang="en-AU"/>
          </a:p>
        </p:txBody>
      </p:sp>
    </p:spTree>
    <p:extLst>
      <p:ext uri="{BB962C8B-B14F-4D97-AF65-F5344CB8AC3E}">
        <p14:creationId xmlns:p14="http://schemas.microsoft.com/office/powerpoint/2010/main" val="41550196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610E4E49-78AF-4A0F-9371-45F7DA06A7E9}" type="slidenum">
              <a:rPr lang="en-AU" smtClean="0"/>
              <a:t>20</a:t>
            </a:fld>
            <a:endParaRPr lang="en-AU"/>
          </a:p>
        </p:txBody>
      </p:sp>
    </p:spTree>
    <p:extLst>
      <p:ext uri="{BB962C8B-B14F-4D97-AF65-F5344CB8AC3E}">
        <p14:creationId xmlns:p14="http://schemas.microsoft.com/office/powerpoint/2010/main" val="41286240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Ask students: “What is democracy? Can anyone give</a:t>
            </a:r>
            <a:r>
              <a:rPr lang="en-AU" baseline="0" dirty="0" smtClean="0"/>
              <a:t> me a definition?” Give assistance and prompts if required. Show answer on click. Ask students what the most important word in the definition is </a:t>
            </a:r>
            <a:r>
              <a:rPr lang="en-AU" baseline="0" dirty="0" smtClean="0">
                <a:sym typeface="Wingdings" panose="05000000000000000000" pitchFamily="2" charset="2"/>
              </a:rPr>
              <a:t> </a:t>
            </a:r>
            <a:r>
              <a:rPr lang="en-AU" baseline="0" dirty="0" smtClean="0"/>
              <a:t>people.</a:t>
            </a:r>
          </a:p>
          <a:p>
            <a:r>
              <a:rPr lang="en-AU" baseline="0" dirty="0" smtClean="0"/>
              <a:t>Show the famous quote about democracy, read it out loud and tell students this is a very famous saying by a very famous leader. Who was he? Show answer on click. </a:t>
            </a:r>
          </a:p>
          <a:p>
            <a:r>
              <a:rPr lang="en-AU" baseline="0" dirty="0" smtClean="0"/>
              <a:t>Explain that in Australia we have democracy, but not all countries around the world are democracies. These are photos from countries that do not have democracy, and in some places that do not have democracy, it is actually illegal to march down the street and protest.</a:t>
            </a:r>
            <a:endParaRPr lang="en-AU" dirty="0"/>
          </a:p>
        </p:txBody>
      </p:sp>
      <p:sp>
        <p:nvSpPr>
          <p:cNvPr id="4" name="Slide Number Placeholder 3"/>
          <p:cNvSpPr>
            <a:spLocks noGrp="1"/>
          </p:cNvSpPr>
          <p:nvPr>
            <p:ph type="sldNum" sz="quarter" idx="10"/>
          </p:nvPr>
        </p:nvSpPr>
        <p:spPr/>
        <p:txBody>
          <a:bodyPr/>
          <a:lstStyle/>
          <a:p>
            <a:fld id="{610E4E49-78AF-4A0F-9371-45F7DA06A7E9}" type="slidenum">
              <a:rPr lang="en-AU" smtClean="0"/>
              <a:t>3</a:t>
            </a:fld>
            <a:endParaRPr lang="en-AU"/>
          </a:p>
        </p:txBody>
      </p:sp>
    </p:spTree>
    <p:extLst>
      <p:ext uri="{BB962C8B-B14F-4D97-AF65-F5344CB8AC3E}">
        <p14:creationId xmlns:p14="http://schemas.microsoft.com/office/powerpoint/2010/main" val="13125101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Tell students there is more to democracy</a:t>
            </a:r>
            <a:r>
              <a:rPr lang="en-AU" baseline="0" dirty="0" smtClean="0"/>
              <a:t> than just voting, democracy is made up of….</a:t>
            </a:r>
          </a:p>
          <a:p>
            <a:r>
              <a:rPr lang="en-AU" baseline="0" dirty="0" smtClean="0"/>
              <a:t>Read through each feature on the left. </a:t>
            </a:r>
          </a:p>
          <a:p>
            <a:r>
              <a:rPr lang="en-AU" b="1" baseline="0" dirty="0" smtClean="0"/>
              <a:t>ACTIVITY</a:t>
            </a:r>
            <a:r>
              <a:rPr lang="en-AU" baseline="0" dirty="0" smtClean="0"/>
              <a:t>: Tell students you will bring up a definition on the right side and they must match it to the correct feature on the left. Go through each one individually. </a:t>
            </a:r>
          </a:p>
        </p:txBody>
      </p:sp>
      <p:sp>
        <p:nvSpPr>
          <p:cNvPr id="4" name="Slide Number Placeholder 3"/>
          <p:cNvSpPr>
            <a:spLocks noGrp="1"/>
          </p:cNvSpPr>
          <p:nvPr>
            <p:ph type="sldNum" sz="quarter" idx="10"/>
          </p:nvPr>
        </p:nvSpPr>
        <p:spPr/>
        <p:txBody>
          <a:bodyPr/>
          <a:lstStyle/>
          <a:p>
            <a:fld id="{610E4E49-78AF-4A0F-9371-45F7DA06A7E9}" type="slidenum">
              <a:rPr lang="en-AU" smtClean="0"/>
              <a:t>4</a:t>
            </a:fld>
            <a:endParaRPr lang="en-AU"/>
          </a:p>
        </p:txBody>
      </p:sp>
    </p:spTree>
    <p:extLst>
      <p:ext uri="{BB962C8B-B14F-4D97-AF65-F5344CB8AC3E}">
        <p14:creationId xmlns:p14="http://schemas.microsoft.com/office/powerpoint/2010/main" val="19230877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Tell</a:t>
            </a:r>
            <a:r>
              <a:rPr lang="en-AU" baseline="0" dirty="0" smtClean="0"/>
              <a:t> students there is a group of international researchers that measure democracy around the world, and rate each country in order, to produce an annual ‘Democracy Index’. Including the features we just looked at, they have 60 indicators that they use to measure democracy in most countries in the world.</a:t>
            </a:r>
          </a:p>
          <a:p>
            <a:r>
              <a:rPr lang="en-AU" baseline="0" dirty="0" smtClean="0"/>
              <a:t>Ask students: “What countries do you think are at the top of the most recent index, i.e. what are the most democratic countries around the world, and where do you think Australia is ranked on the list?” Elicit a few ideas and confirm any countries they get right. Before showing results, also ask what country they think is ranked the least democratic country in the world.</a:t>
            </a:r>
          </a:p>
          <a:p>
            <a:r>
              <a:rPr lang="en-AU" baseline="0" dirty="0" smtClean="0"/>
              <a:t>Show results on click, including Australia (second click). May want to comment that New Zealand is ranked very high at #2, and increased their score over the last year. Australia dropped 15 places from 2021-22 and now sits at #15. </a:t>
            </a:r>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0E4E49-78AF-4A0F-9371-45F7DA06A7E9}"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666262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smtClean="0">
                <a:solidFill>
                  <a:schemeClr val="tx1"/>
                </a:solidFill>
                <a:effectLst/>
                <a:latin typeface="+mn-lt"/>
                <a:ea typeface="+mn-ea"/>
                <a:cs typeface="+mn-cs"/>
              </a:rPr>
              <a:t>Tell students this is a map that shows the ranking of all the countries that were measured (167 countries) in putting together the Democracy Index. Read out the 4 categories of democracies on the left hand side.</a:t>
            </a:r>
          </a:p>
          <a:p>
            <a:r>
              <a:rPr lang="en-AU" sz="1200" kern="1200" dirty="0" smtClean="0">
                <a:solidFill>
                  <a:schemeClr val="tx1"/>
                </a:solidFill>
                <a:effectLst/>
                <a:latin typeface="+mn-lt"/>
                <a:ea typeface="+mn-ea"/>
                <a:cs typeface="+mn-cs"/>
              </a:rPr>
              <a:t>Interesting to point out:</a:t>
            </a:r>
          </a:p>
          <a:p>
            <a:pPr lvl="0"/>
            <a:r>
              <a:rPr lang="en-AU" sz="1200" kern="1200" dirty="0" smtClean="0">
                <a:solidFill>
                  <a:schemeClr val="tx1"/>
                </a:solidFill>
                <a:effectLst/>
                <a:latin typeface="+mn-lt"/>
                <a:ea typeface="+mn-ea"/>
                <a:cs typeface="+mn-cs"/>
              </a:rPr>
              <a:t>The US is not considered a ‘full democracy’. There are 23 countries that measured over 8 out of 10 and are therefore ‘full democracies’. The USA ranked 25, on 7.92.</a:t>
            </a:r>
          </a:p>
          <a:p>
            <a:pPr lvl="0"/>
            <a:r>
              <a:rPr lang="en-AU" sz="1200" kern="1200" dirty="0" smtClean="0">
                <a:solidFill>
                  <a:schemeClr val="tx1"/>
                </a:solidFill>
                <a:effectLst/>
                <a:latin typeface="+mn-lt"/>
                <a:ea typeface="+mn-ea"/>
                <a:cs typeface="+mn-cs"/>
              </a:rPr>
              <a:t>South Korea and Japan have recently improved to ‘full democracy’ status, and are the strongest democracies in Asia.</a:t>
            </a:r>
          </a:p>
          <a:p>
            <a:pPr lvl="0"/>
            <a:r>
              <a:rPr lang="en-AU" sz="1200" kern="1200" dirty="0" smtClean="0">
                <a:solidFill>
                  <a:schemeClr val="tx1"/>
                </a:solidFill>
                <a:effectLst/>
                <a:latin typeface="+mn-lt"/>
                <a:ea typeface="+mn-ea"/>
                <a:cs typeface="+mn-cs"/>
              </a:rPr>
              <a:t>Most countries in Africa are ‘authoritarian’, as are Russia and China.</a:t>
            </a:r>
          </a:p>
          <a:p>
            <a:pPr marL="0" indent="0">
              <a:buFont typeface="Arial" panose="020B0604020202020204" pitchFamily="34" charset="0"/>
              <a:buNone/>
            </a:pPr>
            <a:endParaRPr lang="en-AU" dirty="0"/>
          </a:p>
        </p:txBody>
      </p:sp>
      <p:sp>
        <p:nvSpPr>
          <p:cNvPr id="4" name="Slide Number Placeholder 3"/>
          <p:cNvSpPr>
            <a:spLocks noGrp="1"/>
          </p:cNvSpPr>
          <p:nvPr>
            <p:ph type="sldNum" sz="quarter" idx="10"/>
          </p:nvPr>
        </p:nvSpPr>
        <p:spPr/>
        <p:txBody>
          <a:bodyPr/>
          <a:lstStyle/>
          <a:p>
            <a:fld id="{610E4E49-78AF-4A0F-9371-45F7DA06A7E9}" type="slidenum">
              <a:rPr lang="en-AU" smtClean="0"/>
              <a:t>6</a:t>
            </a:fld>
            <a:endParaRPr lang="en-AU"/>
          </a:p>
        </p:txBody>
      </p:sp>
    </p:spTree>
    <p:extLst>
      <p:ext uri="{BB962C8B-B14F-4D97-AF65-F5344CB8AC3E}">
        <p14:creationId xmlns:p14="http://schemas.microsoft.com/office/powerpoint/2010/main" val="4808376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Tell students: One of the areas measured is how democratic the countries’ </a:t>
            </a:r>
            <a:r>
              <a:rPr lang="en-AU" baseline="0" dirty="0" smtClean="0"/>
              <a:t>elections are. A democratic election is one that is [click in list]:</a:t>
            </a:r>
          </a:p>
          <a:p>
            <a:r>
              <a:rPr lang="en-AU" baseline="0" dirty="0" smtClean="0"/>
              <a:t>Free, fair, open, regular, and contested (read out loud).</a:t>
            </a:r>
          </a:p>
          <a:p>
            <a:pPr marL="0" marR="0" lvl="0" indent="0" algn="l" defTabSz="930128" rtl="0" eaLnBrk="1" fontAlgn="auto" latinLnBrk="0" hangingPunct="1">
              <a:lnSpc>
                <a:spcPct val="100000"/>
              </a:lnSpc>
              <a:spcBef>
                <a:spcPts val="0"/>
              </a:spcBef>
              <a:spcAft>
                <a:spcPts val="0"/>
              </a:spcAft>
              <a:buClrTx/>
              <a:buSzTx/>
              <a:buFontTx/>
              <a:buNone/>
              <a:tabLst/>
              <a:defRPr/>
            </a:pPr>
            <a:endParaRPr lang="en-AU" baseline="0" dirty="0" smtClean="0"/>
          </a:p>
          <a:p>
            <a:pPr marL="0" marR="0" lvl="0" indent="0" algn="l" defTabSz="930128" rtl="0" eaLnBrk="1" fontAlgn="auto" latinLnBrk="0" hangingPunct="1">
              <a:lnSpc>
                <a:spcPct val="100000"/>
              </a:lnSpc>
              <a:spcBef>
                <a:spcPts val="0"/>
              </a:spcBef>
              <a:spcAft>
                <a:spcPts val="0"/>
              </a:spcAft>
              <a:buClrTx/>
              <a:buSzTx/>
              <a:buFontTx/>
              <a:buNone/>
              <a:tabLst/>
              <a:defRPr/>
            </a:pPr>
            <a:r>
              <a:rPr lang="en-AU" baseline="0" dirty="0" smtClean="0"/>
              <a:t>Starting at the bottom, ask students: What is a contested election? Show picture. (One where there is multiple candidates to choose from, and that voters have ‘real choice’). Ask students: what happens if only one person puts their hand up for a position? They automatically get that position. Do we run an election? No. Ask: have ‘the people’ chosen their representative in this case? No, so we want multiple candidates where possible. Let students know that sometimes there are uncontested elections in the NT, especially in remote areas with a smaller population. </a:t>
            </a:r>
          </a:p>
          <a:p>
            <a:pPr defTabSz="930128">
              <a:defRPr/>
            </a:pPr>
            <a:endParaRPr lang="en-AU" baseline="0" dirty="0" smtClean="0"/>
          </a:p>
          <a:p>
            <a:pPr defTabSz="930128">
              <a:defRPr/>
            </a:pPr>
            <a:r>
              <a:rPr lang="en-AU" baseline="0" dirty="0" smtClean="0"/>
              <a:t>Ask students: How regular do elections need to be? How regular are they in the NT? (NT parliament every 4 years, NT councils every 4 years, at federal level it’s every 3-4 for House of Reps and every 6 years for the Senate, except for NT senators, they are every 3-4 years with House of Reps). Elections need to be regular so that governments are actually held accountable to the people for the decisions that they make.</a:t>
            </a:r>
          </a:p>
        </p:txBody>
      </p:sp>
      <p:sp>
        <p:nvSpPr>
          <p:cNvPr id="4" name="Slide Number Placeholder 3"/>
          <p:cNvSpPr>
            <a:spLocks noGrp="1"/>
          </p:cNvSpPr>
          <p:nvPr>
            <p:ph type="sldNum" sz="quarter" idx="10"/>
          </p:nvPr>
        </p:nvSpPr>
        <p:spPr/>
        <p:txBody>
          <a:bodyPr/>
          <a:lstStyle/>
          <a:p>
            <a:fld id="{610E4E49-78AF-4A0F-9371-45F7DA06A7E9}" type="slidenum">
              <a:rPr lang="en-AU" smtClean="0"/>
              <a:t>7</a:t>
            </a:fld>
            <a:endParaRPr lang="en-AU"/>
          </a:p>
        </p:txBody>
      </p:sp>
    </p:spTree>
    <p:extLst>
      <p:ext uri="{BB962C8B-B14F-4D97-AF65-F5344CB8AC3E}">
        <p14:creationId xmlns:p14="http://schemas.microsoft.com/office/powerpoint/2010/main" val="25319883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Ask students: “What do I mean by a ‘free’ election?” Let them know it is not about the</a:t>
            </a:r>
            <a:r>
              <a:rPr lang="en-AU" baseline="0" dirty="0" smtClean="0"/>
              <a:t> cost of elections as elections are expensive and are paid for </a:t>
            </a:r>
            <a:r>
              <a:rPr lang="en-AU" baseline="0" smtClean="0"/>
              <a:t>with taxpayers’ </a:t>
            </a:r>
            <a:r>
              <a:rPr lang="en-AU" baseline="0" dirty="0" smtClean="0"/>
              <a:t>money. Show answer on click.</a:t>
            </a:r>
          </a:p>
          <a:p>
            <a:r>
              <a:rPr lang="en-AU" baseline="0" dirty="0" smtClean="0"/>
              <a:t>Go through the dot points. Tell students in countries that don’t have free elections, people can be pressured to vote a certain way. It can be as simple as a boss saying “if you don’t vote for this person, you’re fired.” And in some countries you vote in front of other people, either hands up in a room, or in front of voting officials – so it’s easy to find out who you voted for.</a:t>
            </a:r>
          </a:p>
          <a:p>
            <a:pPr defTabSz="930128">
              <a:defRPr/>
            </a:pPr>
            <a:r>
              <a:rPr lang="en-AU" u="sng" baseline="0" dirty="0" smtClean="0"/>
              <a:t>Electronic voting</a:t>
            </a:r>
            <a:r>
              <a:rPr lang="en-AU" baseline="0" dirty="0" smtClean="0"/>
              <a:t>: keeping voters anonymous is proving challenging for electronic voting. If you wanted to vote online, say through your phone, you still need to get your name ticked off, or be identified, but then you have to separate this from your actual vote. It’s difficult. There are other barriers too (hacking, cybersecurity, system being able to accommodate millions of votes in a short time period.) </a:t>
            </a:r>
          </a:p>
          <a:p>
            <a:r>
              <a:rPr lang="en-AU" u="sng" baseline="0" dirty="0" smtClean="0"/>
              <a:t>North Korean elections</a:t>
            </a:r>
            <a:r>
              <a:rPr lang="en-AU" baseline="0" dirty="0" smtClean="0"/>
              <a:t>: Click in picture. In North Korea you may be surprised to hear that they do have elections, however, there is only one name on the ballot papers (as chosen by the government). Voters are expected to agree with the nomination, by ticking the box (using a voting screen), but they are allowed to disagree. If you disagree, you have to go over to a special desk manned by officials, and get a red pen, cross out the name in red, then put the ballot paper in a special ‘no’ ballot box. Ask students: “is this a free election?” Tell students North Korea tends to get 100% turnout to their elections.</a:t>
            </a:r>
          </a:p>
        </p:txBody>
      </p:sp>
      <p:sp>
        <p:nvSpPr>
          <p:cNvPr id="4" name="Slide Number Placeholder 3"/>
          <p:cNvSpPr>
            <a:spLocks noGrp="1"/>
          </p:cNvSpPr>
          <p:nvPr>
            <p:ph type="sldNum" sz="quarter" idx="10"/>
          </p:nvPr>
        </p:nvSpPr>
        <p:spPr/>
        <p:txBody>
          <a:bodyPr/>
          <a:lstStyle/>
          <a:p>
            <a:fld id="{610E4E49-78AF-4A0F-9371-45F7DA06A7E9}" type="slidenum">
              <a:rPr lang="en-AU" smtClean="0"/>
              <a:t>8</a:t>
            </a:fld>
            <a:endParaRPr lang="en-AU"/>
          </a:p>
        </p:txBody>
      </p:sp>
    </p:spTree>
    <p:extLst>
      <p:ext uri="{BB962C8B-B14F-4D97-AF65-F5344CB8AC3E}">
        <p14:creationId xmlns:p14="http://schemas.microsoft.com/office/powerpoint/2010/main" val="29087660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You</a:t>
            </a:r>
            <a:r>
              <a:rPr lang="en-AU" baseline="0" dirty="0" smtClean="0"/>
              <a:t> may like to elicit from students what is meant by a ‘fair’ election.</a:t>
            </a:r>
          </a:p>
          <a:p>
            <a:r>
              <a:rPr lang="en-AU" baseline="0" dirty="0" smtClean="0"/>
              <a:t>Go through each of the dot points separately. </a:t>
            </a:r>
          </a:p>
          <a:p>
            <a:r>
              <a:rPr lang="en-AU" baseline="0" dirty="0" smtClean="0"/>
              <a:t>Show pictures. Tell students these are photos taken from CCTV footage from a national election in March showing electoral officials ‘stuffing’ extra papers into the ballot boxes. The Electoral Commission of this country only confirmed 2 cases of ‘ballot-stuffing’ and say they cancelled all votes from these voting centres. (Although these photos show 3 potential violations.) Has anyone seen this footage? (easy to find on YouTube). What country was this from? (Russia) Who won that presidential election? (Vladimir Putin). </a:t>
            </a:r>
            <a:endParaRPr lang="en-AU" dirty="0"/>
          </a:p>
        </p:txBody>
      </p:sp>
      <p:sp>
        <p:nvSpPr>
          <p:cNvPr id="4" name="Slide Number Placeholder 3"/>
          <p:cNvSpPr>
            <a:spLocks noGrp="1"/>
          </p:cNvSpPr>
          <p:nvPr>
            <p:ph type="sldNum" sz="quarter" idx="10"/>
          </p:nvPr>
        </p:nvSpPr>
        <p:spPr/>
        <p:txBody>
          <a:bodyPr/>
          <a:lstStyle/>
          <a:p>
            <a:fld id="{610E4E49-78AF-4A0F-9371-45F7DA06A7E9}" type="slidenum">
              <a:rPr lang="en-AU" smtClean="0"/>
              <a:t>9</a:t>
            </a:fld>
            <a:endParaRPr lang="en-AU"/>
          </a:p>
        </p:txBody>
      </p:sp>
    </p:spTree>
    <p:extLst>
      <p:ext uri="{BB962C8B-B14F-4D97-AF65-F5344CB8AC3E}">
        <p14:creationId xmlns:p14="http://schemas.microsoft.com/office/powerpoint/2010/main" val="41219257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p>
            <a:fld id="{55F5FD82-F59C-4A4D-BF55-DE1146D56A9B}" type="datetimeFigureOut">
              <a:rPr lang="en-AU" smtClean="0"/>
              <a:t>19/03/2024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AAD593D0-B641-4605-892F-C235573AE75E}" type="slidenum">
              <a:rPr lang="en-AU" smtClean="0"/>
              <a:t>‹#›</a:t>
            </a:fld>
            <a:endParaRPr lang="en-AU"/>
          </a:p>
        </p:txBody>
      </p:sp>
    </p:spTree>
    <p:extLst>
      <p:ext uri="{BB962C8B-B14F-4D97-AF65-F5344CB8AC3E}">
        <p14:creationId xmlns:p14="http://schemas.microsoft.com/office/powerpoint/2010/main" val="395840669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55F5FD82-F59C-4A4D-BF55-DE1146D56A9B}" type="datetimeFigureOut">
              <a:rPr lang="en-AU" smtClean="0"/>
              <a:t>19/03/2024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AAD593D0-B641-4605-892F-C235573AE75E}" type="slidenum">
              <a:rPr lang="en-AU" smtClean="0"/>
              <a:t>‹#›</a:t>
            </a:fld>
            <a:endParaRPr lang="en-AU"/>
          </a:p>
        </p:txBody>
      </p:sp>
    </p:spTree>
    <p:extLst>
      <p:ext uri="{BB962C8B-B14F-4D97-AF65-F5344CB8AC3E}">
        <p14:creationId xmlns:p14="http://schemas.microsoft.com/office/powerpoint/2010/main" val="399972578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55F5FD82-F59C-4A4D-BF55-DE1146D56A9B}" type="datetimeFigureOut">
              <a:rPr lang="en-AU" smtClean="0"/>
              <a:t>19/03/2024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AAD593D0-B641-4605-892F-C235573AE75E}" type="slidenum">
              <a:rPr lang="en-AU" smtClean="0"/>
              <a:t>‹#›</a:t>
            </a:fld>
            <a:endParaRPr lang="en-AU"/>
          </a:p>
        </p:txBody>
      </p:sp>
    </p:spTree>
    <p:extLst>
      <p:ext uri="{BB962C8B-B14F-4D97-AF65-F5344CB8AC3E}">
        <p14:creationId xmlns:p14="http://schemas.microsoft.com/office/powerpoint/2010/main" val="76115721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55F5FD82-F59C-4A4D-BF55-DE1146D56A9B}" type="datetimeFigureOut">
              <a:rPr lang="en-AU" smtClean="0"/>
              <a:t>19/03/2024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AAD593D0-B641-4605-892F-C235573AE75E}" type="slidenum">
              <a:rPr lang="en-AU" smtClean="0"/>
              <a:t>‹#›</a:t>
            </a:fld>
            <a:endParaRPr lang="en-AU"/>
          </a:p>
        </p:txBody>
      </p:sp>
    </p:spTree>
    <p:extLst>
      <p:ext uri="{BB962C8B-B14F-4D97-AF65-F5344CB8AC3E}">
        <p14:creationId xmlns:p14="http://schemas.microsoft.com/office/powerpoint/2010/main" val="207474500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5F5FD82-F59C-4A4D-BF55-DE1146D56A9B}" type="datetimeFigureOut">
              <a:rPr lang="en-AU" smtClean="0"/>
              <a:t>19/03/2024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AAD593D0-B641-4605-892F-C235573AE75E}" type="slidenum">
              <a:rPr lang="en-AU" smtClean="0"/>
              <a:t>‹#›</a:t>
            </a:fld>
            <a:endParaRPr lang="en-AU"/>
          </a:p>
        </p:txBody>
      </p:sp>
    </p:spTree>
    <p:extLst>
      <p:ext uri="{BB962C8B-B14F-4D97-AF65-F5344CB8AC3E}">
        <p14:creationId xmlns:p14="http://schemas.microsoft.com/office/powerpoint/2010/main" val="375253311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p>
            <a:fld id="{55F5FD82-F59C-4A4D-BF55-DE1146D56A9B}" type="datetimeFigureOut">
              <a:rPr lang="en-AU" smtClean="0"/>
              <a:t>19/03/2024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AAD593D0-B641-4605-892F-C235573AE75E}" type="slidenum">
              <a:rPr lang="en-AU" smtClean="0"/>
              <a:t>‹#›</a:t>
            </a:fld>
            <a:endParaRPr lang="en-AU"/>
          </a:p>
        </p:txBody>
      </p:sp>
    </p:spTree>
    <p:extLst>
      <p:ext uri="{BB962C8B-B14F-4D97-AF65-F5344CB8AC3E}">
        <p14:creationId xmlns:p14="http://schemas.microsoft.com/office/powerpoint/2010/main" val="161586265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p>
            <a:fld id="{55F5FD82-F59C-4A4D-BF55-DE1146D56A9B}" type="datetimeFigureOut">
              <a:rPr lang="en-AU" smtClean="0"/>
              <a:t>19/03/2024</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AAD593D0-B641-4605-892F-C235573AE75E}" type="slidenum">
              <a:rPr lang="en-AU" smtClean="0"/>
              <a:t>‹#›</a:t>
            </a:fld>
            <a:endParaRPr lang="en-AU"/>
          </a:p>
        </p:txBody>
      </p:sp>
    </p:spTree>
    <p:extLst>
      <p:ext uri="{BB962C8B-B14F-4D97-AF65-F5344CB8AC3E}">
        <p14:creationId xmlns:p14="http://schemas.microsoft.com/office/powerpoint/2010/main" val="422136374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p>
            <a:fld id="{55F5FD82-F59C-4A4D-BF55-DE1146D56A9B}" type="datetimeFigureOut">
              <a:rPr lang="en-AU" smtClean="0"/>
              <a:t>19/03/2024</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AAD593D0-B641-4605-892F-C235573AE75E}" type="slidenum">
              <a:rPr lang="en-AU" smtClean="0"/>
              <a:t>‹#›</a:t>
            </a:fld>
            <a:endParaRPr lang="en-AU"/>
          </a:p>
        </p:txBody>
      </p:sp>
    </p:spTree>
    <p:extLst>
      <p:ext uri="{BB962C8B-B14F-4D97-AF65-F5344CB8AC3E}">
        <p14:creationId xmlns:p14="http://schemas.microsoft.com/office/powerpoint/2010/main" val="134607908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F5FD82-F59C-4A4D-BF55-DE1146D56A9B}" type="datetimeFigureOut">
              <a:rPr lang="en-AU" smtClean="0"/>
              <a:t>19/03/2024</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AAD593D0-B641-4605-892F-C235573AE75E}" type="slidenum">
              <a:rPr lang="en-AU" smtClean="0"/>
              <a:t>‹#›</a:t>
            </a:fld>
            <a:endParaRPr lang="en-AU"/>
          </a:p>
        </p:txBody>
      </p:sp>
    </p:spTree>
    <p:extLst>
      <p:ext uri="{BB962C8B-B14F-4D97-AF65-F5344CB8AC3E}">
        <p14:creationId xmlns:p14="http://schemas.microsoft.com/office/powerpoint/2010/main" val="347237849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55F5FD82-F59C-4A4D-BF55-DE1146D56A9B}" type="datetimeFigureOut">
              <a:rPr lang="en-AU" smtClean="0"/>
              <a:t>19/03/2024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AAD593D0-B641-4605-892F-C235573AE75E}" type="slidenum">
              <a:rPr lang="en-AU" smtClean="0"/>
              <a:t>‹#›</a:t>
            </a:fld>
            <a:endParaRPr lang="en-AU"/>
          </a:p>
        </p:txBody>
      </p:sp>
    </p:spTree>
    <p:extLst>
      <p:ext uri="{BB962C8B-B14F-4D97-AF65-F5344CB8AC3E}">
        <p14:creationId xmlns:p14="http://schemas.microsoft.com/office/powerpoint/2010/main" val="287834822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A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55F5FD82-F59C-4A4D-BF55-DE1146D56A9B}" type="datetimeFigureOut">
              <a:rPr lang="en-AU" smtClean="0"/>
              <a:t>19/03/2024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AAD593D0-B641-4605-892F-C235573AE75E}" type="slidenum">
              <a:rPr lang="en-AU" smtClean="0"/>
              <a:t>‹#›</a:t>
            </a:fld>
            <a:endParaRPr lang="en-AU"/>
          </a:p>
        </p:txBody>
      </p:sp>
    </p:spTree>
    <p:extLst>
      <p:ext uri="{BB962C8B-B14F-4D97-AF65-F5344CB8AC3E}">
        <p14:creationId xmlns:p14="http://schemas.microsoft.com/office/powerpoint/2010/main" val="118452043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AU"/>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F5FD82-F59C-4A4D-BF55-DE1146D56A9B}" type="datetimeFigureOut">
              <a:rPr lang="en-AU" smtClean="0"/>
              <a:t>19/03/2024</a:t>
            </a:fld>
            <a:endParaRPr lang="en-AU"/>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D593D0-B641-4605-892F-C235573AE75E}" type="slidenum">
              <a:rPr lang="en-AU" smtClean="0"/>
              <a:t>‹#›</a:t>
            </a:fld>
            <a:endParaRPr lang="en-AU"/>
          </a:p>
        </p:txBody>
      </p:sp>
    </p:spTree>
    <p:extLst>
      <p:ext uri="{BB962C8B-B14F-4D97-AF65-F5344CB8AC3E}">
        <p14:creationId xmlns:p14="http://schemas.microsoft.com/office/powerpoint/2010/main" val="26864261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hyperlink" Target="http://www.aec.gov.au/" TargetMode="External"/><Relationship Id="rId5" Type="http://schemas.openxmlformats.org/officeDocument/2006/relationships/image" Target="../media/image20.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4.jpg"/><Relationship Id="rId5" Type="http://schemas.openxmlformats.org/officeDocument/2006/relationships/image" Target="../media/image23.jpe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25.jpe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28.jp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8" Type="http://schemas.openxmlformats.org/officeDocument/2006/relationships/image" Target="../media/image32.jpg"/><Relationship Id="rId3" Type="http://schemas.openxmlformats.org/officeDocument/2006/relationships/image" Target="../media/image2.png"/><Relationship Id="rId7" Type="http://schemas.openxmlformats.org/officeDocument/2006/relationships/image" Target="../media/image31.jp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0.jpg"/><Relationship Id="rId5" Type="http://schemas.openxmlformats.org/officeDocument/2006/relationships/image" Target="../media/image29.jpe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4.png"/><Relationship Id="rId10" Type="http://schemas.openxmlformats.org/officeDocument/2006/relationships/image" Target="../media/image7.jpeg"/><Relationship Id="rId4" Type="http://schemas.openxmlformats.org/officeDocument/2006/relationships/image" Target="../media/image3.png"/><Relationship Id="rId9" Type="http://schemas.openxmlformats.org/officeDocument/2006/relationships/image" Target="../media/image6.gif"/></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34.jpg"/><Relationship Id="rId5" Type="http://schemas.openxmlformats.org/officeDocument/2006/relationships/image" Target="../media/image33.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10.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4.jp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6.jp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404664"/>
            <a:ext cx="9144001" cy="5565621"/>
          </a:xfrm>
          <a:prstGeom prst="rect">
            <a:avLst/>
          </a:prstGeom>
        </p:spPr>
      </p:pic>
      <p:sp>
        <p:nvSpPr>
          <p:cNvPr id="4" name="Rectangle 3"/>
          <p:cNvSpPr/>
          <p:nvPr/>
        </p:nvSpPr>
        <p:spPr>
          <a:xfrm>
            <a:off x="-108520" y="5985384"/>
            <a:ext cx="9361040" cy="1044016"/>
          </a:xfrm>
          <a:prstGeom prst="rect">
            <a:avLst/>
          </a:prstGeom>
          <a:solidFill>
            <a:srgbClr val="D4A59A"/>
          </a:solidFill>
          <a:ln w="57150">
            <a:solidFill>
              <a:srgbClr val="BC46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extBox 8"/>
          <p:cNvSpPr txBox="1"/>
          <p:nvPr/>
        </p:nvSpPr>
        <p:spPr>
          <a:xfrm>
            <a:off x="827584" y="6072490"/>
            <a:ext cx="5040560" cy="646331"/>
          </a:xfrm>
          <a:prstGeom prst="rect">
            <a:avLst/>
          </a:prstGeom>
          <a:noFill/>
        </p:spPr>
        <p:txBody>
          <a:bodyPr wrap="square" rtlCol="0">
            <a:spAutoFit/>
          </a:bodyPr>
          <a:lstStyle/>
          <a:p>
            <a:r>
              <a:rPr lang="en-AU" b="1" dirty="0" smtClean="0">
                <a:solidFill>
                  <a:srgbClr val="BC4639"/>
                </a:solidFill>
                <a:latin typeface="Tahoma" panose="020B0604030504040204" pitchFamily="34" charset="0"/>
                <a:ea typeface="Tahoma" panose="020B0604030504040204" pitchFamily="34" charset="0"/>
                <a:cs typeface="Tahoma" panose="020B0604030504040204" pitchFamily="34" charset="0"/>
              </a:rPr>
              <a:t>Northern Territory Electoral Commission</a:t>
            </a:r>
          </a:p>
          <a:p>
            <a:r>
              <a:rPr lang="en-AU" dirty="0" smtClean="0">
                <a:solidFill>
                  <a:srgbClr val="BC4639"/>
                </a:solidFill>
                <a:latin typeface="Tahoma" panose="020B0604030504040204" pitchFamily="34" charset="0"/>
                <a:ea typeface="Tahoma" panose="020B0604030504040204" pitchFamily="34" charset="0"/>
                <a:cs typeface="Tahoma" panose="020B0604030504040204" pitchFamily="34" charset="0"/>
              </a:rPr>
              <a:t>www.ntec.nt.gov.au</a:t>
            </a:r>
            <a:endParaRPr lang="en-AU" dirty="0">
              <a:solidFill>
                <a:srgbClr val="BC4639"/>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p:nvSpPr>
        <p:spPr>
          <a:xfrm>
            <a:off x="-1" y="-27384"/>
            <a:ext cx="9144001" cy="360040"/>
          </a:xfrm>
          <a:prstGeom prst="rect">
            <a:avLst/>
          </a:prstGeom>
          <a:solidFill>
            <a:srgbClr val="D4A5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10"/>
          <p:cNvSpPr/>
          <p:nvPr/>
        </p:nvSpPr>
        <p:spPr>
          <a:xfrm>
            <a:off x="-1" y="332656"/>
            <a:ext cx="9144001" cy="90010"/>
          </a:xfrm>
          <a:prstGeom prst="rect">
            <a:avLst/>
          </a:prstGeom>
          <a:solidFill>
            <a:srgbClr val="BC46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32240" y="44624"/>
            <a:ext cx="2236118" cy="253657"/>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730" y="6072490"/>
            <a:ext cx="716854" cy="727871"/>
          </a:xfrm>
          <a:prstGeom prst="rect">
            <a:avLst/>
          </a:prstGeom>
        </p:spPr>
      </p:pic>
    </p:spTree>
    <p:extLst>
      <p:ext uri="{BB962C8B-B14F-4D97-AF65-F5344CB8AC3E}">
        <p14:creationId xmlns:p14="http://schemas.microsoft.com/office/powerpoint/2010/main" val="8080909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8520" y="5985384"/>
            <a:ext cx="9361040" cy="1044016"/>
          </a:xfrm>
          <a:prstGeom prst="rect">
            <a:avLst/>
          </a:prstGeom>
          <a:solidFill>
            <a:srgbClr val="D4A59A"/>
          </a:solidFill>
          <a:ln w="57150">
            <a:solidFill>
              <a:srgbClr val="BC46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extBox 8"/>
          <p:cNvSpPr txBox="1"/>
          <p:nvPr/>
        </p:nvSpPr>
        <p:spPr>
          <a:xfrm>
            <a:off x="827584" y="6072490"/>
            <a:ext cx="5040560" cy="646331"/>
          </a:xfrm>
          <a:prstGeom prst="rect">
            <a:avLst/>
          </a:prstGeom>
          <a:noFill/>
        </p:spPr>
        <p:txBody>
          <a:bodyPr wrap="square" rtlCol="0">
            <a:spAutoFit/>
          </a:bodyPr>
          <a:lstStyle/>
          <a:p>
            <a:r>
              <a:rPr lang="en-AU" b="1" dirty="0" smtClean="0">
                <a:solidFill>
                  <a:srgbClr val="BC4639"/>
                </a:solidFill>
                <a:latin typeface="Tahoma" panose="020B0604030504040204" pitchFamily="34" charset="0"/>
                <a:ea typeface="Tahoma" panose="020B0604030504040204" pitchFamily="34" charset="0"/>
                <a:cs typeface="Tahoma" panose="020B0604030504040204" pitchFamily="34" charset="0"/>
              </a:rPr>
              <a:t>Northern Territory Electoral Commission</a:t>
            </a:r>
          </a:p>
          <a:p>
            <a:r>
              <a:rPr lang="en-AU" dirty="0" smtClean="0">
                <a:solidFill>
                  <a:srgbClr val="BC4639"/>
                </a:solidFill>
                <a:latin typeface="Tahoma" panose="020B0604030504040204" pitchFamily="34" charset="0"/>
                <a:ea typeface="Tahoma" panose="020B0604030504040204" pitchFamily="34" charset="0"/>
                <a:cs typeface="Tahoma" panose="020B0604030504040204" pitchFamily="34" charset="0"/>
              </a:rPr>
              <a:t>www.ntec.nt.gov.au</a:t>
            </a:r>
            <a:endParaRPr lang="en-AU" dirty="0">
              <a:solidFill>
                <a:srgbClr val="BC4639"/>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p:nvSpPr>
        <p:spPr>
          <a:xfrm>
            <a:off x="-1" y="-27384"/>
            <a:ext cx="9144001" cy="360040"/>
          </a:xfrm>
          <a:prstGeom prst="rect">
            <a:avLst/>
          </a:prstGeom>
          <a:solidFill>
            <a:srgbClr val="D4A5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10"/>
          <p:cNvSpPr/>
          <p:nvPr/>
        </p:nvSpPr>
        <p:spPr>
          <a:xfrm>
            <a:off x="-1" y="332656"/>
            <a:ext cx="9144001" cy="90010"/>
          </a:xfrm>
          <a:prstGeom prst="rect">
            <a:avLst/>
          </a:prstGeom>
          <a:solidFill>
            <a:srgbClr val="BC46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2240" y="44624"/>
            <a:ext cx="2236118" cy="253657"/>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730" y="6072490"/>
            <a:ext cx="716854" cy="727871"/>
          </a:xfrm>
          <a:prstGeom prst="rect">
            <a:avLst/>
          </a:prstGeom>
        </p:spPr>
      </p:pic>
      <p:sp>
        <p:nvSpPr>
          <p:cNvPr id="15"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AU" smtClean="0">
                <a:ea typeface="Tahoma" panose="020B0604030504040204" pitchFamily="34" charset="0"/>
                <a:cs typeface="Tahoma" panose="020B0604030504040204" pitchFamily="34" charset="0"/>
              </a:rPr>
              <a:t>Open elections</a:t>
            </a:r>
            <a:endParaRPr lang="en-AU" dirty="0">
              <a:ea typeface="Tahoma" panose="020B0604030504040204" pitchFamily="34" charset="0"/>
              <a:cs typeface="Tahoma" panose="020B0604030504040204" pitchFamily="34" charset="0"/>
            </a:endParaRPr>
          </a:p>
        </p:txBody>
      </p:sp>
      <p:sp>
        <p:nvSpPr>
          <p:cNvPr id="22" name="Content Placeholder 10"/>
          <p:cNvSpPr txBox="1">
            <a:spLocks/>
          </p:cNvSpPr>
          <p:nvPr/>
        </p:nvSpPr>
        <p:spPr>
          <a:xfrm>
            <a:off x="470843" y="1426143"/>
            <a:ext cx="8229600" cy="452596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342900" indent="-342900" algn="l">
              <a:buFont typeface="Arial" panose="020B0604020202020204" pitchFamily="34" charset="0"/>
              <a:buChar char="•"/>
            </a:pPr>
            <a:r>
              <a:rPr lang="en-AU" sz="2400" dirty="0" smtClean="0">
                <a:solidFill>
                  <a:schemeClr val="tx1"/>
                </a:solidFill>
              </a:rPr>
              <a:t>Universal suffrage</a:t>
            </a:r>
          </a:p>
          <a:p>
            <a:pPr marL="342900" indent="-342900" algn="l">
              <a:buFont typeface="Arial" panose="020B0604020202020204" pitchFamily="34" charset="0"/>
              <a:buChar char="•"/>
            </a:pPr>
            <a:r>
              <a:rPr lang="en-AU" sz="2400" dirty="0" smtClean="0">
                <a:solidFill>
                  <a:schemeClr val="tx1"/>
                </a:solidFill>
              </a:rPr>
              <a:t>Minimal limitations on voting, full voting services</a:t>
            </a:r>
          </a:p>
          <a:p>
            <a:pPr marL="342900" indent="-342900" algn="l">
              <a:buFont typeface="Arial" panose="020B0604020202020204" pitchFamily="34" charset="0"/>
              <a:buChar char="•"/>
            </a:pPr>
            <a:r>
              <a:rPr lang="en-AU" sz="2400" dirty="0" smtClean="0">
                <a:solidFill>
                  <a:schemeClr val="tx1"/>
                </a:solidFill>
              </a:rPr>
              <a:t>Compulsory voting</a:t>
            </a:r>
            <a:endParaRPr lang="en-AU" sz="2400" dirty="0">
              <a:solidFill>
                <a:schemeClr val="tx1"/>
              </a:solidFill>
            </a:endParaRPr>
          </a:p>
        </p:txBody>
      </p:sp>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1936" y="2968646"/>
            <a:ext cx="3933445" cy="2620594"/>
          </a:xfrm>
          <a:prstGeom prst="rect">
            <a:avLst/>
          </a:prstGeom>
          <a:ln w="31750">
            <a:solidFill>
              <a:srgbClr val="BC4639"/>
            </a:solidFill>
          </a:ln>
          <a:effectLst>
            <a:outerShdw blurRad="50800" dist="38100" dir="2700000" algn="tl" rotWithShape="0">
              <a:prstClr val="black">
                <a:alpha val="40000"/>
              </a:prstClr>
            </a:outerShdw>
          </a:effectLst>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32040" y="2964578"/>
            <a:ext cx="3297759" cy="2668775"/>
          </a:xfrm>
          <a:prstGeom prst="rect">
            <a:avLst/>
          </a:prstGeom>
          <a:ln w="31750">
            <a:solidFill>
              <a:srgbClr val="BC4639"/>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343937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fade">
                                      <p:cBhvr>
                                        <p:cTn id="7" dur="500"/>
                                        <p:tgtEl>
                                          <p:spTgt spid="2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2">
                                            <p:txEl>
                                              <p:pRg st="1" end="1"/>
                                            </p:txEl>
                                          </p:spTgt>
                                        </p:tgtEl>
                                        <p:attrNameLst>
                                          <p:attrName>style.visibility</p:attrName>
                                        </p:attrNameLst>
                                      </p:cBhvr>
                                      <p:to>
                                        <p:strVal val="visible"/>
                                      </p:to>
                                    </p:set>
                                    <p:animEffect transition="in" filter="fade">
                                      <p:cBhvr>
                                        <p:cTn id="26" dur="500"/>
                                        <p:tgtEl>
                                          <p:spTgt spid="22">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2">
                                            <p:txEl>
                                              <p:pRg st="2" end="2"/>
                                            </p:txEl>
                                          </p:spTgt>
                                        </p:tgtEl>
                                        <p:attrNameLst>
                                          <p:attrName>style.visibility</p:attrName>
                                        </p:attrNameLst>
                                      </p:cBhvr>
                                      <p:to>
                                        <p:strVal val="visible"/>
                                      </p:to>
                                    </p:set>
                                    <p:animEffect transition="in" filter="fade">
                                      <p:cBhvr>
                                        <p:cTn id="31" dur="500"/>
                                        <p:tgtEl>
                                          <p:spTgt spid="2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8520" y="5985384"/>
            <a:ext cx="9361040" cy="1044016"/>
          </a:xfrm>
          <a:prstGeom prst="rect">
            <a:avLst/>
          </a:prstGeom>
          <a:solidFill>
            <a:srgbClr val="D4A59A"/>
          </a:solidFill>
          <a:ln w="57150">
            <a:solidFill>
              <a:srgbClr val="BC46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extBox 8"/>
          <p:cNvSpPr txBox="1"/>
          <p:nvPr/>
        </p:nvSpPr>
        <p:spPr>
          <a:xfrm>
            <a:off x="827584" y="6072490"/>
            <a:ext cx="5040560" cy="646331"/>
          </a:xfrm>
          <a:prstGeom prst="rect">
            <a:avLst/>
          </a:prstGeom>
          <a:noFill/>
        </p:spPr>
        <p:txBody>
          <a:bodyPr wrap="square" rtlCol="0">
            <a:spAutoFit/>
          </a:bodyPr>
          <a:lstStyle/>
          <a:p>
            <a:r>
              <a:rPr lang="en-AU" b="1" dirty="0" smtClean="0">
                <a:solidFill>
                  <a:srgbClr val="BC4639"/>
                </a:solidFill>
                <a:latin typeface="Tahoma" panose="020B0604030504040204" pitchFamily="34" charset="0"/>
                <a:ea typeface="Tahoma" panose="020B0604030504040204" pitchFamily="34" charset="0"/>
                <a:cs typeface="Tahoma" panose="020B0604030504040204" pitchFamily="34" charset="0"/>
              </a:rPr>
              <a:t>Northern Territory Electoral Commission</a:t>
            </a:r>
          </a:p>
          <a:p>
            <a:r>
              <a:rPr lang="en-AU" dirty="0" smtClean="0">
                <a:solidFill>
                  <a:srgbClr val="BC4639"/>
                </a:solidFill>
                <a:latin typeface="Tahoma" panose="020B0604030504040204" pitchFamily="34" charset="0"/>
                <a:ea typeface="Tahoma" panose="020B0604030504040204" pitchFamily="34" charset="0"/>
                <a:cs typeface="Tahoma" panose="020B0604030504040204" pitchFamily="34" charset="0"/>
              </a:rPr>
              <a:t>www.ntec.nt.gov.au</a:t>
            </a:r>
            <a:endParaRPr lang="en-AU" dirty="0">
              <a:solidFill>
                <a:srgbClr val="BC4639"/>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p:nvSpPr>
        <p:spPr>
          <a:xfrm>
            <a:off x="-1" y="-27384"/>
            <a:ext cx="9144001" cy="360040"/>
          </a:xfrm>
          <a:prstGeom prst="rect">
            <a:avLst/>
          </a:prstGeom>
          <a:solidFill>
            <a:srgbClr val="D4A5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10"/>
          <p:cNvSpPr/>
          <p:nvPr/>
        </p:nvSpPr>
        <p:spPr>
          <a:xfrm>
            <a:off x="-1" y="332656"/>
            <a:ext cx="9144001" cy="90010"/>
          </a:xfrm>
          <a:prstGeom prst="rect">
            <a:avLst/>
          </a:prstGeom>
          <a:solidFill>
            <a:srgbClr val="BC46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2240" y="44624"/>
            <a:ext cx="2236118" cy="253657"/>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730" y="6072490"/>
            <a:ext cx="716854" cy="727871"/>
          </a:xfrm>
          <a:prstGeom prst="rect">
            <a:avLst/>
          </a:prstGeom>
        </p:spPr>
      </p:pic>
      <p:sp>
        <p:nvSpPr>
          <p:cNvPr id="12"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AU" smtClean="0">
                <a:ea typeface="Tahoma" panose="020B0604030504040204" pitchFamily="34" charset="0"/>
                <a:cs typeface="Tahoma" panose="020B0604030504040204" pitchFamily="34" charset="0"/>
              </a:rPr>
              <a:t>Voting is </a:t>
            </a:r>
            <a:r>
              <a:rPr lang="en-AU" u="sng" smtClean="0">
                <a:ea typeface="Tahoma" panose="020B0604030504040204" pitchFamily="34" charset="0"/>
                <a:cs typeface="Tahoma" panose="020B0604030504040204" pitchFamily="34" charset="0"/>
              </a:rPr>
              <a:t>compulsory</a:t>
            </a:r>
            <a:r>
              <a:rPr lang="en-AU" smtClean="0">
                <a:ea typeface="Tahoma" panose="020B0604030504040204" pitchFamily="34" charset="0"/>
                <a:cs typeface="Tahoma" panose="020B0604030504040204" pitchFamily="34" charset="0"/>
              </a:rPr>
              <a:t> in Australia</a:t>
            </a:r>
            <a:endParaRPr lang="en-AU" dirty="0">
              <a:ea typeface="Tahoma" panose="020B0604030504040204" pitchFamily="34" charset="0"/>
              <a:cs typeface="Tahoma" panose="020B0604030504040204" pitchFamily="34" charset="0"/>
            </a:endParaRPr>
          </a:p>
        </p:txBody>
      </p:sp>
      <p:sp>
        <p:nvSpPr>
          <p:cNvPr id="2" name="Rectangle 1"/>
          <p:cNvSpPr/>
          <p:nvPr/>
        </p:nvSpPr>
        <p:spPr>
          <a:xfrm>
            <a:off x="323528" y="1506767"/>
            <a:ext cx="8644830" cy="3416320"/>
          </a:xfrm>
          <a:prstGeom prst="rect">
            <a:avLst/>
          </a:prstGeom>
        </p:spPr>
        <p:txBody>
          <a:bodyPr wrap="square">
            <a:spAutoFit/>
          </a:bodyPr>
          <a:lstStyle/>
          <a:p>
            <a:r>
              <a:rPr lang="en-AU" sz="2400" dirty="0"/>
              <a:t>When voting is </a:t>
            </a:r>
            <a:r>
              <a:rPr lang="en-AU" sz="2400" dirty="0" smtClean="0"/>
              <a:t>optional these groups of people often do not </a:t>
            </a:r>
            <a:r>
              <a:rPr lang="en-AU" sz="2400" dirty="0"/>
              <a:t>vote: </a:t>
            </a:r>
          </a:p>
          <a:p>
            <a:pPr defTabSz="534988"/>
            <a:r>
              <a:rPr lang="en-AU" sz="2400" dirty="0"/>
              <a:t> 	</a:t>
            </a:r>
            <a:endParaRPr lang="en-AU" sz="2400" dirty="0" smtClean="0"/>
          </a:p>
          <a:p>
            <a:pPr defTabSz="534988"/>
            <a:r>
              <a:rPr lang="en-AU" sz="2400" dirty="0" smtClean="0"/>
              <a:t>	- </a:t>
            </a:r>
            <a:r>
              <a:rPr lang="en-AU" sz="2400" dirty="0"/>
              <a:t>poor people</a:t>
            </a:r>
          </a:p>
          <a:p>
            <a:pPr defTabSz="534988"/>
            <a:r>
              <a:rPr lang="en-AU" sz="2400" dirty="0"/>
              <a:t>	- young people </a:t>
            </a:r>
          </a:p>
          <a:p>
            <a:pPr defTabSz="534988"/>
            <a:r>
              <a:rPr lang="en-AU" sz="2400" dirty="0"/>
              <a:t>	- Indigenous people </a:t>
            </a:r>
          </a:p>
          <a:p>
            <a:pPr defTabSz="534988"/>
            <a:r>
              <a:rPr lang="en-AU" sz="2400" dirty="0"/>
              <a:t>	- migrants.</a:t>
            </a:r>
          </a:p>
          <a:p>
            <a:endParaRPr lang="en-AU" sz="2400" dirty="0" smtClean="0"/>
          </a:p>
          <a:p>
            <a:r>
              <a:rPr lang="en-AU" sz="2400" dirty="0" smtClean="0"/>
              <a:t>Compulsory </a:t>
            </a:r>
            <a:r>
              <a:rPr lang="en-AU" sz="2400" dirty="0"/>
              <a:t>voting helps </a:t>
            </a:r>
            <a:endParaRPr lang="en-AU" sz="2400" dirty="0" smtClean="0"/>
          </a:p>
          <a:p>
            <a:r>
              <a:rPr lang="en-AU" sz="2400" dirty="0" smtClean="0"/>
              <a:t>to </a:t>
            </a:r>
            <a:r>
              <a:rPr lang="en-AU" sz="2400" dirty="0"/>
              <a:t>protect these groups.</a:t>
            </a:r>
          </a:p>
        </p:txBody>
      </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24354" y="1988840"/>
            <a:ext cx="6324878" cy="3915003"/>
          </a:xfrm>
          <a:prstGeom prst="rect">
            <a:avLst/>
          </a:prstGeom>
        </p:spPr>
      </p:pic>
    </p:spTree>
    <p:extLst>
      <p:ext uri="{BB962C8B-B14F-4D97-AF65-F5344CB8AC3E}">
        <p14:creationId xmlns:p14="http://schemas.microsoft.com/office/powerpoint/2010/main" val="14133754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animEffect transition="in" filter="fade">
                                      <p:cBhvr>
                                        <p:cTn id="18" dur="1000"/>
                                        <p:tgtEl>
                                          <p:spTgt spid="2">
                                            <p:txEl>
                                              <p:pRg st="2" end="2"/>
                                            </p:txEl>
                                          </p:spTgt>
                                        </p:tgtEl>
                                      </p:cBhvr>
                                    </p:animEffect>
                                    <p:anim calcmode="lin" valueType="num">
                                      <p:cBhvr>
                                        <p:cTn id="19"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fade">
                                      <p:cBhvr>
                                        <p:cTn id="25" dur="1000"/>
                                        <p:tgtEl>
                                          <p:spTgt spid="2">
                                            <p:txEl>
                                              <p:pRg st="3" end="3"/>
                                            </p:txEl>
                                          </p:spTgt>
                                        </p:tgtEl>
                                      </p:cBhvr>
                                    </p:animEffect>
                                    <p:anim calcmode="lin" valueType="num">
                                      <p:cBhvr>
                                        <p:cTn id="26"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fade">
                                      <p:cBhvr>
                                        <p:cTn id="32" dur="1000"/>
                                        <p:tgtEl>
                                          <p:spTgt spid="2">
                                            <p:txEl>
                                              <p:pRg st="4" end="4"/>
                                            </p:txEl>
                                          </p:spTgt>
                                        </p:tgtEl>
                                      </p:cBhvr>
                                    </p:animEffect>
                                    <p:anim calcmode="lin" valueType="num">
                                      <p:cBhvr>
                                        <p:cTn id="33"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2">
                                            <p:txEl>
                                              <p:pRg st="5" end="5"/>
                                            </p:txEl>
                                          </p:spTgt>
                                        </p:tgtEl>
                                        <p:attrNameLst>
                                          <p:attrName>style.visibility</p:attrName>
                                        </p:attrNameLst>
                                      </p:cBhvr>
                                      <p:to>
                                        <p:strVal val="visible"/>
                                      </p:to>
                                    </p:set>
                                    <p:animEffect transition="in" filter="fade">
                                      <p:cBhvr>
                                        <p:cTn id="39" dur="1000"/>
                                        <p:tgtEl>
                                          <p:spTgt spid="2">
                                            <p:txEl>
                                              <p:pRg st="5" end="5"/>
                                            </p:txEl>
                                          </p:spTgt>
                                        </p:tgtEl>
                                      </p:cBhvr>
                                    </p:animEffect>
                                    <p:anim calcmode="lin" valueType="num">
                                      <p:cBhvr>
                                        <p:cTn id="40"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41"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2">
                                            <p:txEl>
                                              <p:pRg st="7" end="7"/>
                                            </p:txEl>
                                          </p:spTgt>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8520" y="5985384"/>
            <a:ext cx="9361040" cy="1044016"/>
          </a:xfrm>
          <a:prstGeom prst="rect">
            <a:avLst/>
          </a:prstGeom>
          <a:solidFill>
            <a:srgbClr val="D4A59A"/>
          </a:solidFill>
          <a:ln w="57150">
            <a:solidFill>
              <a:srgbClr val="BC46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extBox 8"/>
          <p:cNvSpPr txBox="1"/>
          <p:nvPr/>
        </p:nvSpPr>
        <p:spPr>
          <a:xfrm>
            <a:off x="827584" y="6072490"/>
            <a:ext cx="5040560" cy="646331"/>
          </a:xfrm>
          <a:prstGeom prst="rect">
            <a:avLst/>
          </a:prstGeom>
          <a:noFill/>
        </p:spPr>
        <p:txBody>
          <a:bodyPr wrap="square" rtlCol="0">
            <a:spAutoFit/>
          </a:bodyPr>
          <a:lstStyle/>
          <a:p>
            <a:r>
              <a:rPr lang="en-AU" b="1" dirty="0" smtClean="0">
                <a:solidFill>
                  <a:srgbClr val="BC4639"/>
                </a:solidFill>
                <a:latin typeface="Tahoma" panose="020B0604030504040204" pitchFamily="34" charset="0"/>
                <a:ea typeface="Tahoma" panose="020B0604030504040204" pitchFamily="34" charset="0"/>
                <a:cs typeface="Tahoma" panose="020B0604030504040204" pitchFamily="34" charset="0"/>
              </a:rPr>
              <a:t>Northern Territory Electoral Commission</a:t>
            </a:r>
          </a:p>
          <a:p>
            <a:r>
              <a:rPr lang="en-AU" dirty="0" smtClean="0">
                <a:solidFill>
                  <a:srgbClr val="BC4639"/>
                </a:solidFill>
                <a:latin typeface="Tahoma" panose="020B0604030504040204" pitchFamily="34" charset="0"/>
                <a:ea typeface="Tahoma" panose="020B0604030504040204" pitchFamily="34" charset="0"/>
                <a:cs typeface="Tahoma" panose="020B0604030504040204" pitchFamily="34" charset="0"/>
              </a:rPr>
              <a:t>www.ntec.nt.gov.au</a:t>
            </a:r>
            <a:endParaRPr lang="en-AU" dirty="0">
              <a:solidFill>
                <a:srgbClr val="BC4639"/>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p:nvSpPr>
        <p:spPr>
          <a:xfrm>
            <a:off x="-1" y="-27384"/>
            <a:ext cx="9144001" cy="360040"/>
          </a:xfrm>
          <a:prstGeom prst="rect">
            <a:avLst/>
          </a:prstGeom>
          <a:solidFill>
            <a:srgbClr val="D4A5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10"/>
          <p:cNvSpPr/>
          <p:nvPr/>
        </p:nvSpPr>
        <p:spPr>
          <a:xfrm>
            <a:off x="-1" y="332656"/>
            <a:ext cx="9144001" cy="90010"/>
          </a:xfrm>
          <a:prstGeom prst="rect">
            <a:avLst/>
          </a:prstGeom>
          <a:solidFill>
            <a:srgbClr val="BC46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2240" y="44624"/>
            <a:ext cx="2236118" cy="253657"/>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730" y="6072490"/>
            <a:ext cx="716854" cy="727871"/>
          </a:xfrm>
          <a:prstGeom prst="rect">
            <a:avLst/>
          </a:prstGeom>
        </p:spPr>
      </p:pic>
      <p:pic>
        <p:nvPicPr>
          <p:cNvPr id="12" name="Picture 11"/>
          <p:cNvPicPr>
            <a:picLocks noChangeAspect="1"/>
          </p:cNvPicPr>
          <p:nvPr/>
        </p:nvPicPr>
        <p:blipFill rotWithShape="1">
          <a:blip r:embed="rId5"/>
          <a:srcRect l="54235" t="10461" b="2038"/>
          <a:stretch/>
        </p:blipFill>
        <p:spPr>
          <a:xfrm>
            <a:off x="4319311" y="3215476"/>
            <a:ext cx="4392488" cy="2569796"/>
          </a:xfrm>
          <a:prstGeom prst="rect">
            <a:avLst/>
          </a:prstGeom>
          <a:ln w="31750">
            <a:solidFill>
              <a:srgbClr val="BC4639"/>
            </a:solidFill>
          </a:ln>
          <a:effectLst>
            <a:outerShdw blurRad="50800" dist="38100" dir="2700000" algn="tl" rotWithShape="0">
              <a:prstClr val="black">
                <a:alpha val="40000"/>
              </a:prstClr>
            </a:outerShdw>
          </a:effectLst>
        </p:spPr>
      </p:pic>
      <p:sp>
        <p:nvSpPr>
          <p:cNvPr id="16"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AU" smtClean="0">
                <a:ea typeface="Tahoma" panose="020B0604030504040204" pitchFamily="34" charset="0"/>
                <a:cs typeface="Tahoma" panose="020B0604030504040204" pitchFamily="34" charset="0"/>
              </a:rPr>
              <a:t>Who can vote?</a:t>
            </a:r>
            <a:endParaRPr lang="en-AU" dirty="0">
              <a:ea typeface="Tahoma" panose="020B0604030504040204" pitchFamily="34" charset="0"/>
              <a:cs typeface="Tahoma" panose="020B0604030504040204" pitchFamily="34" charset="0"/>
            </a:endParaRPr>
          </a:p>
        </p:txBody>
      </p:sp>
      <p:sp>
        <p:nvSpPr>
          <p:cNvPr id="17" name="Content Placeholder 2"/>
          <p:cNvSpPr txBox="1">
            <a:spLocks/>
          </p:cNvSpPr>
          <p:nvPr/>
        </p:nvSpPr>
        <p:spPr>
          <a:xfrm>
            <a:off x="457199" y="1471143"/>
            <a:ext cx="8229600" cy="2469589"/>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AU" dirty="0" smtClean="0">
                <a:solidFill>
                  <a:schemeClr val="tx1"/>
                </a:solidFill>
              </a:rPr>
              <a:t>In order to vote you must be:</a:t>
            </a:r>
          </a:p>
          <a:p>
            <a:pPr marL="457200" indent="-457200" algn="l">
              <a:buFont typeface="Arial" panose="020B0604020202020204" pitchFamily="34" charset="0"/>
              <a:buChar char="•"/>
            </a:pPr>
            <a:r>
              <a:rPr lang="en-AU" dirty="0" smtClean="0">
                <a:solidFill>
                  <a:schemeClr val="tx1"/>
                </a:solidFill>
              </a:rPr>
              <a:t>18 years old </a:t>
            </a:r>
          </a:p>
          <a:p>
            <a:pPr marL="457200" indent="-457200" algn="l">
              <a:buFont typeface="Arial" panose="020B0604020202020204" pitchFamily="34" charset="0"/>
              <a:buChar char="•"/>
            </a:pPr>
            <a:r>
              <a:rPr lang="en-AU" dirty="0" smtClean="0">
                <a:solidFill>
                  <a:schemeClr val="tx1"/>
                </a:solidFill>
              </a:rPr>
              <a:t>An Australian citizen</a:t>
            </a:r>
          </a:p>
          <a:p>
            <a:pPr marL="457200" indent="-457200" algn="l">
              <a:buFont typeface="Arial" panose="020B0604020202020204" pitchFamily="34" charset="0"/>
              <a:buChar char="•"/>
            </a:pPr>
            <a:r>
              <a:rPr lang="en-AU" dirty="0" smtClean="0">
                <a:solidFill>
                  <a:schemeClr val="tx1"/>
                </a:solidFill>
              </a:rPr>
              <a:t>Enrolled correctly</a:t>
            </a:r>
          </a:p>
        </p:txBody>
      </p:sp>
      <p:sp>
        <p:nvSpPr>
          <p:cNvPr id="24" name="Content Placeholder 2"/>
          <p:cNvSpPr txBox="1">
            <a:spLocks/>
          </p:cNvSpPr>
          <p:nvPr/>
        </p:nvSpPr>
        <p:spPr>
          <a:xfrm>
            <a:off x="457199" y="3940731"/>
            <a:ext cx="3538737" cy="191215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AU" dirty="0" smtClean="0">
                <a:solidFill>
                  <a:srgbClr val="008000"/>
                </a:solidFill>
                <a:sym typeface="Wingdings" panose="05000000000000000000" pitchFamily="2" charset="2"/>
              </a:rPr>
              <a:t> </a:t>
            </a:r>
            <a:r>
              <a:rPr lang="en-AU" dirty="0" smtClean="0">
                <a:solidFill>
                  <a:srgbClr val="008000"/>
                </a:solidFill>
              </a:rPr>
              <a:t>Online: </a:t>
            </a:r>
            <a:r>
              <a:rPr lang="en-AU" dirty="0" smtClean="0">
                <a:solidFill>
                  <a:prstClr val="black"/>
                </a:solidFill>
                <a:hlinkClick r:id="rId6"/>
              </a:rPr>
              <a:t>www.aec.gov.au</a:t>
            </a:r>
            <a:endParaRPr lang="en-AU" dirty="0" smtClean="0">
              <a:solidFill>
                <a:prstClr val="black"/>
              </a:solidFill>
            </a:endParaRPr>
          </a:p>
          <a:p>
            <a:pPr marL="0" indent="0">
              <a:buFont typeface="Arial" panose="020B0604020202020204" pitchFamily="34" charset="0"/>
              <a:buNone/>
            </a:pPr>
            <a:r>
              <a:rPr lang="en-AU" dirty="0" smtClean="0">
                <a:solidFill>
                  <a:srgbClr val="008000"/>
                </a:solidFill>
                <a:sym typeface="Wingdings" panose="05000000000000000000" pitchFamily="2" charset="2"/>
              </a:rPr>
              <a:t> </a:t>
            </a:r>
            <a:r>
              <a:rPr lang="en-AU" dirty="0" smtClean="0">
                <a:solidFill>
                  <a:srgbClr val="008000"/>
                </a:solidFill>
              </a:rPr>
              <a:t>Enrolment form</a:t>
            </a:r>
          </a:p>
        </p:txBody>
      </p:sp>
    </p:spTree>
    <p:extLst>
      <p:ext uri="{BB962C8B-B14F-4D97-AF65-F5344CB8AC3E}">
        <p14:creationId xmlns:p14="http://schemas.microsoft.com/office/powerpoint/2010/main" val="10075628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xEl>
                                              <p:pRg st="1" end="1"/>
                                            </p:txEl>
                                          </p:spTgt>
                                        </p:tgtEl>
                                        <p:attrNameLst>
                                          <p:attrName>style.visibility</p:attrName>
                                        </p:attrNameLst>
                                      </p:cBhvr>
                                      <p:to>
                                        <p:strVal val="visible"/>
                                      </p:to>
                                    </p:set>
                                    <p:animEffect transition="in" filter="fade">
                                      <p:cBhvr>
                                        <p:cTn id="7" dur="500"/>
                                        <p:tgtEl>
                                          <p:spTgt spid="1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xEl>
                                              <p:pRg st="2" end="2"/>
                                            </p:txEl>
                                          </p:spTgt>
                                        </p:tgtEl>
                                        <p:attrNameLst>
                                          <p:attrName>style.visibility</p:attrName>
                                        </p:attrNameLst>
                                      </p:cBhvr>
                                      <p:to>
                                        <p:strVal val="visible"/>
                                      </p:to>
                                    </p:set>
                                    <p:animEffect transition="in" filter="fade">
                                      <p:cBhvr>
                                        <p:cTn id="12" dur="500"/>
                                        <p:tgtEl>
                                          <p:spTgt spid="1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7">
                                            <p:txEl>
                                              <p:pRg st="3" end="3"/>
                                            </p:txEl>
                                          </p:spTgt>
                                        </p:tgtEl>
                                        <p:attrNameLst>
                                          <p:attrName>style.visibility</p:attrName>
                                        </p:attrNameLst>
                                      </p:cBhvr>
                                      <p:to>
                                        <p:strVal val="visible"/>
                                      </p:to>
                                    </p:set>
                                    <p:anim calcmode="lin" valueType="num">
                                      <p:cBhvr>
                                        <p:cTn id="17" dur="500" fill="hold"/>
                                        <p:tgtEl>
                                          <p:spTgt spid="17">
                                            <p:txEl>
                                              <p:pRg st="3" end="3"/>
                                            </p:txEl>
                                          </p:spTgt>
                                        </p:tgtEl>
                                        <p:attrNameLst>
                                          <p:attrName>ppt_w</p:attrName>
                                        </p:attrNameLst>
                                      </p:cBhvr>
                                      <p:tavLst>
                                        <p:tav tm="0">
                                          <p:val>
                                            <p:fltVal val="0"/>
                                          </p:val>
                                        </p:tav>
                                        <p:tav tm="100000">
                                          <p:val>
                                            <p:strVal val="#ppt_w"/>
                                          </p:val>
                                        </p:tav>
                                      </p:tavLst>
                                    </p:anim>
                                    <p:anim calcmode="lin" valueType="num">
                                      <p:cBhvr>
                                        <p:cTn id="18" dur="500" fill="hold"/>
                                        <p:tgtEl>
                                          <p:spTgt spid="17">
                                            <p:txEl>
                                              <p:pRg st="3" end="3"/>
                                            </p:txEl>
                                          </p:spTgt>
                                        </p:tgtEl>
                                        <p:attrNameLst>
                                          <p:attrName>ppt_h</p:attrName>
                                        </p:attrNameLst>
                                      </p:cBhvr>
                                      <p:tavLst>
                                        <p:tav tm="0">
                                          <p:val>
                                            <p:fltVal val="0"/>
                                          </p:val>
                                        </p:tav>
                                        <p:tav tm="100000">
                                          <p:val>
                                            <p:strVal val="#ppt_h"/>
                                          </p:val>
                                        </p:tav>
                                      </p:tavLst>
                                    </p:anim>
                                    <p:animEffect transition="in" filter="fade">
                                      <p:cBhvr>
                                        <p:cTn id="19" dur="500"/>
                                        <p:tgtEl>
                                          <p:spTgt spid="17">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500" fill="hold"/>
                                        <p:tgtEl>
                                          <p:spTgt spid="12"/>
                                        </p:tgtEl>
                                        <p:attrNameLst>
                                          <p:attrName>ppt_w</p:attrName>
                                        </p:attrNameLst>
                                      </p:cBhvr>
                                      <p:tavLst>
                                        <p:tav tm="0">
                                          <p:val>
                                            <p:fltVal val="0"/>
                                          </p:val>
                                        </p:tav>
                                        <p:tav tm="100000">
                                          <p:val>
                                            <p:strVal val="#ppt_w"/>
                                          </p:val>
                                        </p:tav>
                                      </p:tavLst>
                                    </p:anim>
                                    <p:anim calcmode="lin" valueType="num">
                                      <p:cBhvr>
                                        <p:cTn id="25" dur="500" fill="hold"/>
                                        <p:tgtEl>
                                          <p:spTgt spid="12"/>
                                        </p:tgtEl>
                                        <p:attrNameLst>
                                          <p:attrName>ppt_h</p:attrName>
                                        </p:attrNameLst>
                                      </p:cBhvr>
                                      <p:tavLst>
                                        <p:tav tm="0">
                                          <p:val>
                                            <p:fltVal val="0"/>
                                          </p:val>
                                        </p:tav>
                                        <p:tav tm="100000">
                                          <p:val>
                                            <p:strVal val="#ppt_h"/>
                                          </p:val>
                                        </p:tav>
                                      </p:tavLst>
                                    </p:anim>
                                    <p:animEffect transition="in" filter="fade">
                                      <p:cBhvr>
                                        <p:cTn id="26" dur="500"/>
                                        <p:tgtEl>
                                          <p:spTgt spid="12"/>
                                        </p:tgtEl>
                                      </p:cBhvr>
                                    </p:animEffect>
                                  </p:childTnLst>
                                </p:cTn>
                              </p:par>
                              <p:par>
                                <p:cTn id="27" presetID="42" presetClass="entr" presetSubtype="0" fill="hold" nodeType="withEffect">
                                  <p:stCondLst>
                                    <p:cond delay="0"/>
                                  </p:stCondLst>
                                  <p:childTnLst>
                                    <p:set>
                                      <p:cBhvr>
                                        <p:cTn id="28" dur="1" fill="hold">
                                          <p:stCondLst>
                                            <p:cond delay="0"/>
                                          </p:stCondLst>
                                        </p:cTn>
                                        <p:tgtEl>
                                          <p:spTgt spid="24">
                                            <p:txEl>
                                              <p:pRg st="0" end="0"/>
                                            </p:txEl>
                                          </p:spTgt>
                                        </p:tgtEl>
                                        <p:attrNameLst>
                                          <p:attrName>style.visibility</p:attrName>
                                        </p:attrNameLst>
                                      </p:cBhvr>
                                      <p:to>
                                        <p:strVal val="visible"/>
                                      </p:to>
                                    </p:set>
                                    <p:animEffect transition="in" filter="fade">
                                      <p:cBhvr>
                                        <p:cTn id="29" dur="1000"/>
                                        <p:tgtEl>
                                          <p:spTgt spid="24">
                                            <p:txEl>
                                              <p:pRg st="0" end="0"/>
                                            </p:txEl>
                                          </p:spTgt>
                                        </p:tgtEl>
                                      </p:cBhvr>
                                    </p:animEffect>
                                    <p:anim calcmode="lin" valueType="num">
                                      <p:cBhvr>
                                        <p:cTn id="30" dur="1000" fill="hold"/>
                                        <p:tgtEl>
                                          <p:spTgt spid="24">
                                            <p:txEl>
                                              <p:pRg st="0" end="0"/>
                                            </p:txEl>
                                          </p:spTgt>
                                        </p:tgtEl>
                                        <p:attrNameLst>
                                          <p:attrName>ppt_x</p:attrName>
                                        </p:attrNameLst>
                                      </p:cBhvr>
                                      <p:tavLst>
                                        <p:tav tm="0">
                                          <p:val>
                                            <p:strVal val="#ppt_x"/>
                                          </p:val>
                                        </p:tav>
                                        <p:tav tm="100000">
                                          <p:val>
                                            <p:strVal val="#ppt_x"/>
                                          </p:val>
                                        </p:tav>
                                      </p:tavLst>
                                    </p:anim>
                                    <p:anim calcmode="lin" valueType="num">
                                      <p:cBhvr>
                                        <p:cTn id="31" dur="1000" fill="hold"/>
                                        <p:tgtEl>
                                          <p:spTgt spid="2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24">
                                            <p:txEl>
                                              <p:pRg st="1" end="1"/>
                                            </p:txEl>
                                          </p:spTgt>
                                        </p:tgtEl>
                                        <p:attrNameLst>
                                          <p:attrName>style.visibility</p:attrName>
                                        </p:attrNameLst>
                                      </p:cBhvr>
                                      <p:to>
                                        <p:strVal val="visible"/>
                                      </p:to>
                                    </p:set>
                                    <p:animEffect transition="in" filter="fade">
                                      <p:cBhvr>
                                        <p:cTn id="36" dur="1000"/>
                                        <p:tgtEl>
                                          <p:spTgt spid="24">
                                            <p:txEl>
                                              <p:pRg st="1" end="1"/>
                                            </p:txEl>
                                          </p:spTgt>
                                        </p:tgtEl>
                                      </p:cBhvr>
                                    </p:animEffect>
                                    <p:anim calcmode="lin" valueType="num">
                                      <p:cBhvr>
                                        <p:cTn id="37" dur="1000" fill="hold"/>
                                        <p:tgtEl>
                                          <p:spTgt spid="24">
                                            <p:txEl>
                                              <p:pRg st="1" end="1"/>
                                            </p:txEl>
                                          </p:spTgt>
                                        </p:tgtEl>
                                        <p:attrNameLst>
                                          <p:attrName>ppt_x</p:attrName>
                                        </p:attrNameLst>
                                      </p:cBhvr>
                                      <p:tavLst>
                                        <p:tav tm="0">
                                          <p:val>
                                            <p:strVal val="#ppt_x"/>
                                          </p:val>
                                        </p:tav>
                                        <p:tav tm="100000">
                                          <p:val>
                                            <p:strVal val="#ppt_x"/>
                                          </p:val>
                                        </p:tav>
                                      </p:tavLst>
                                    </p:anim>
                                    <p:anim calcmode="lin" valueType="num">
                                      <p:cBhvr>
                                        <p:cTn id="38" dur="1000" fill="hold"/>
                                        <p:tgtEl>
                                          <p:spTgt spid="2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8520" y="5985384"/>
            <a:ext cx="9361040" cy="1044016"/>
          </a:xfrm>
          <a:prstGeom prst="rect">
            <a:avLst/>
          </a:prstGeom>
          <a:solidFill>
            <a:srgbClr val="D4A59A"/>
          </a:solidFill>
          <a:ln w="57150">
            <a:solidFill>
              <a:srgbClr val="BC46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extBox 8"/>
          <p:cNvSpPr txBox="1"/>
          <p:nvPr/>
        </p:nvSpPr>
        <p:spPr>
          <a:xfrm>
            <a:off x="827584" y="6072490"/>
            <a:ext cx="5040560" cy="646331"/>
          </a:xfrm>
          <a:prstGeom prst="rect">
            <a:avLst/>
          </a:prstGeom>
          <a:noFill/>
        </p:spPr>
        <p:txBody>
          <a:bodyPr wrap="square" rtlCol="0">
            <a:spAutoFit/>
          </a:bodyPr>
          <a:lstStyle/>
          <a:p>
            <a:r>
              <a:rPr lang="en-AU" b="1" dirty="0" smtClean="0">
                <a:solidFill>
                  <a:srgbClr val="BC4639"/>
                </a:solidFill>
                <a:latin typeface="Tahoma" panose="020B0604030504040204" pitchFamily="34" charset="0"/>
                <a:ea typeface="Tahoma" panose="020B0604030504040204" pitchFamily="34" charset="0"/>
                <a:cs typeface="Tahoma" panose="020B0604030504040204" pitchFamily="34" charset="0"/>
              </a:rPr>
              <a:t>Northern Territory Electoral Commission</a:t>
            </a:r>
          </a:p>
          <a:p>
            <a:r>
              <a:rPr lang="en-AU" dirty="0" smtClean="0">
                <a:solidFill>
                  <a:srgbClr val="BC4639"/>
                </a:solidFill>
                <a:latin typeface="Tahoma" panose="020B0604030504040204" pitchFamily="34" charset="0"/>
                <a:ea typeface="Tahoma" panose="020B0604030504040204" pitchFamily="34" charset="0"/>
                <a:cs typeface="Tahoma" panose="020B0604030504040204" pitchFamily="34" charset="0"/>
              </a:rPr>
              <a:t>www.ntec.nt.gov.au</a:t>
            </a:r>
            <a:endParaRPr lang="en-AU" dirty="0">
              <a:solidFill>
                <a:srgbClr val="BC4639"/>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p:nvSpPr>
        <p:spPr>
          <a:xfrm>
            <a:off x="-1" y="-27384"/>
            <a:ext cx="9144001" cy="360040"/>
          </a:xfrm>
          <a:prstGeom prst="rect">
            <a:avLst/>
          </a:prstGeom>
          <a:solidFill>
            <a:srgbClr val="D4A5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10"/>
          <p:cNvSpPr/>
          <p:nvPr/>
        </p:nvSpPr>
        <p:spPr>
          <a:xfrm>
            <a:off x="-1" y="332656"/>
            <a:ext cx="9144001" cy="90010"/>
          </a:xfrm>
          <a:prstGeom prst="rect">
            <a:avLst/>
          </a:prstGeom>
          <a:solidFill>
            <a:srgbClr val="BC46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2240" y="44624"/>
            <a:ext cx="2236118" cy="253657"/>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730" y="6072490"/>
            <a:ext cx="716854" cy="727871"/>
          </a:xfrm>
          <a:prstGeom prst="rect">
            <a:avLst/>
          </a:prstGeom>
        </p:spPr>
      </p:pic>
      <p:sp>
        <p:nvSpPr>
          <p:cNvPr id="12" name="Text Box 5"/>
          <p:cNvSpPr txBox="1">
            <a:spLocks noChangeArrowheads="1"/>
          </p:cNvSpPr>
          <p:nvPr/>
        </p:nvSpPr>
        <p:spPr bwMode="auto">
          <a:xfrm>
            <a:off x="518163" y="1691618"/>
            <a:ext cx="7696200" cy="3939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765175" indent="-765175">
              <a:defRPr>
                <a:solidFill>
                  <a:schemeClr val="tx1"/>
                </a:solidFill>
                <a:latin typeface="Arial" panose="020B0604020202020204" pitchFamily="34" charset="0"/>
              </a:defRPr>
            </a:lvl1pPr>
            <a:lvl2pPr marL="955675">
              <a:defRPr>
                <a:solidFill>
                  <a:schemeClr val="tx1"/>
                </a:solidFill>
                <a:latin typeface="Arial" panose="020B0604020202020204" pitchFamily="34" charset="0"/>
              </a:defRPr>
            </a:lvl2pPr>
            <a:lvl3pPr marL="1146175">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eaLnBrk="0" hangingPunct="0">
              <a:buClr>
                <a:srgbClr val="990033"/>
              </a:buClr>
              <a:buFont typeface="Wingdings" panose="05000000000000000000" pitchFamily="2" charset="2"/>
              <a:buChar char="§"/>
            </a:pPr>
            <a:r>
              <a:rPr lang="en-AU" altLang="en-US" sz="3600" dirty="0">
                <a:latin typeface="+mn-lt"/>
              </a:rPr>
              <a:t>First </a:t>
            </a:r>
            <a:r>
              <a:rPr lang="en-AU" altLang="en-US" sz="3600" dirty="0" smtClean="0">
                <a:latin typeface="+mn-lt"/>
              </a:rPr>
              <a:t>past </a:t>
            </a:r>
            <a:r>
              <a:rPr lang="en-AU" altLang="en-US" sz="3600" dirty="0">
                <a:latin typeface="+mn-lt"/>
              </a:rPr>
              <a:t>the p</a:t>
            </a:r>
            <a:r>
              <a:rPr lang="en-AU" altLang="en-US" sz="3600" dirty="0" smtClean="0">
                <a:latin typeface="+mn-lt"/>
              </a:rPr>
              <a:t>ost </a:t>
            </a:r>
          </a:p>
          <a:p>
            <a:pPr marL="0" indent="0" eaLnBrk="0" hangingPunct="0">
              <a:buClr>
                <a:srgbClr val="990033"/>
              </a:buClr>
            </a:pPr>
            <a:endParaRPr lang="en-AU" altLang="en-US" sz="3600" dirty="0" smtClean="0">
              <a:latin typeface="+mn-lt"/>
            </a:endParaRPr>
          </a:p>
          <a:p>
            <a:pPr eaLnBrk="0" hangingPunct="0">
              <a:buClr>
                <a:srgbClr val="990033"/>
              </a:buClr>
              <a:buFont typeface="Wingdings" panose="05000000000000000000" pitchFamily="2" charset="2"/>
              <a:buChar char="§"/>
            </a:pPr>
            <a:r>
              <a:rPr lang="en-AU" altLang="en-US" sz="3600" dirty="0" smtClean="0">
                <a:latin typeface="+mn-lt"/>
              </a:rPr>
              <a:t>Preferential</a:t>
            </a:r>
          </a:p>
          <a:p>
            <a:pPr marL="0" indent="0" eaLnBrk="0" hangingPunct="0">
              <a:buClr>
                <a:srgbClr val="990033"/>
              </a:buClr>
            </a:pPr>
            <a:endParaRPr lang="en-AU" altLang="en-US" sz="3600" dirty="0">
              <a:latin typeface="+mn-lt"/>
            </a:endParaRPr>
          </a:p>
          <a:p>
            <a:pPr eaLnBrk="0" hangingPunct="0">
              <a:buClr>
                <a:srgbClr val="990033"/>
              </a:buClr>
              <a:buFont typeface="Wingdings" panose="05000000000000000000" pitchFamily="2" charset="2"/>
              <a:buChar char="§"/>
            </a:pPr>
            <a:r>
              <a:rPr lang="en-AU" altLang="en-US" sz="3600" dirty="0" smtClean="0">
                <a:latin typeface="+mn-lt"/>
              </a:rPr>
              <a:t>Proportional</a:t>
            </a:r>
            <a:br>
              <a:rPr lang="en-AU" altLang="en-US" sz="3600" dirty="0" smtClean="0">
                <a:latin typeface="+mn-lt"/>
              </a:rPr>
            </a:br>
            <a:r>
              <a:rPr lang="en-AU" altLang="en-US" sz="3600" dirty="0" smtClean="0">
                <a:latin typeface="+mn-lt"/>
              </a:rPr>
              <a:t>representation</a:t>
            </a:r>
            <a:endParaRPr lang="en-AU" altLang="en-US" sz="3600" dirty="0">
              <a:latin typeface="+mn-lt"/>
            </a:endParaRPr>
          </a:p>
          <a:p>
            <a:pPr eaLnBrk="0" hangingPunct="0">
              <a:buClr>
                <a:srgbClr val="990033"/>
              </a:buClr>
              <a:buFont typeface="Wingdings" panose="05000000000000000000" pitchFamily="2" charset="2"/>
              <a:buChar char="§"/>
            </a:pPr>
            <a:endParaRPr lang="en-AU" altLang="en-US" sz="3200" b="1" dirty="0">
              <a:latin typeface="Arial Unicode MS" panose="020B0604020202020204" pitchFamily="34" charset="-128"/>
            </a:endParaRPr>
          </a:p>
          <a:p>
            <a:pPr eaLnBrk="0" hangingPunct="0">
              <a:buClr>
                <a:srgbClr val="990033"/>
              </a:buClr>
              <a:buFont typeface="Wingdings" panose="05000000000000000000" pitchFamily="2" charset="2"/>
              <a:buChar char="§"/>
            </a:pPr>
            <a:endParaRPr lang="en-AU" altLang="en-US" sz="200" dirty="0">
              <a:solidFill>
                <a:schemeClr val="accent2"/>
              </a:solidFill>
              <a:latin typeface="Arial Unicode MS" panose="020B0604020202020204" pitchFamily="34" charset="-128"/>
            </a:endParaRPr>
          </a:p>
        </p:txBody>
      </p:sp>
      <p:sp>
        <p:nvSpPr>
          <p:cNvPr id="16"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AU" smtClean="0">
                <a:ea typeface="Tahoma" panose="020B0604030504040204" pitchFamily="34" charset="0"/>
                <a:cs typeface="Tahoma" panose="020B0604030504040204" pitchFamily="34" charset="0"/>
              </a:rPr>
              <a:t>Voting systems</a:t>
            </a:r>
            <a:endParaRPr lang="en-AU" dirty="0">
              <a:ea typeface="Tahoma" panose="020B0604030504040204" pitchFamily="34" charset="0"/>
              <a:cs typeface="Tahoma" panose="020B0604030504040204" pitchFamily="34" charset="0"/>
            </a:endParaRPr>
          </a:p>
        </p:txBody>
      </p:sp>
      <p:grpSp>
        <p:nvGrpSpPr>
          <p:cNvPr id="23" name="Group 22"/>
          <p:cNvGrpSpPr/>
          <p:nvPr/>
        </p:nvGrpSpPr>
        <p:grpSpPr>
          <a:xfrm>
            <a:off x="4427984" y="1297337"/>
            <a:ext cx="4513427" cy="4420927"/>
            <a:chOff x="4427984" y="1297337"/>
            <a:chExt cx="4513427" cy="4420927"/>
          </a:xfrm>
        </p:grpSpPr>
        <p:pic>
          <p:nvPicPr>
            <p:cNvPr id="24" name="Picture 23"/>
            <p:cNvPicPr>
              <a:picLocks noChangeAspect="1"/>
            </p:cNvPicPr>
            <p:nvPr/>
          </p:nvPicPr>
          <p:blipFill rotWithShape="1">
            <a:blip r:embed="rId5" cstate="print">
              <a:extLst>
                <a:ext uri="{28A0092B-C50C-407E-A947-70E740481C1C}">
                  <a14:useLocalDpi xmlns:a14="http://schemas.microsoft.com/office/drawing/2010/main" val="0"/>
                </a:ext>
              </a:extLst>
            </a:blip>
            <a:srcRect l="63387" t="32275" b="18501"/>
            <a:stretch/>
          </p:blipFill>
          <p:spPr>
            <a:xfrm>
              <a:off x="6134171" y="1297337"/>
              <a:ext cx="2807240" cy="2830628"/>
            </a:xfrm>
            <a:prstGeom prst="rect">
              <a:avLst/>
            </a:prstGeom>
            <a:ln w="31750">
              <a:solidFill>
                <a:srgbClr val="BC4639"/>
              </a:solidFill>
            </a:ln>
            <a:effectLst>
              <a:outerShdw blurRad="50800" dist="38100" dir="2700000" algn="tl" rotWithShape="0">
                <a:prstClr val="black">
                  <a:alpha val="40000"/>
                </a:prstClr>
              </a:outerShdw>
            </a:effectLst>
          </p:spPr>
        </p:pic>
        <p:pic>
          <p:nvPicPr>
            <p:cNvPr id="25" name="Picture 24"/>
            <p:cNvPicPr>
              <a:picLocks noChangeAspect="1"/>
            </p:cNvPicPr>
            <p:nvPr/>
          </p:nvPicPr>
          <p:blipFill rotWithShape="1">
            <a:blip r:embed="rId6" cstate="print">
              <a:extLst>
                <a:ext uri="{28A0092B-C50C-407E-A947-70E740481C1C}">
                  <a14:useLocalDpi xmlns:a14="http://schemas.microsoft.com/office/drawing/2010/main" val="0"/>
                </a:ext>
              </a:extLst>
            </a:blip>
            <a:srcRect t="7488" r="5348"/>
            <a:stretch/>
          </p:blipFill>
          <p:spPr>
            <a:xfrm>
              <a:off x="4427984" y="3829030"/>
              <a:ext cx="2577250" cy="1889234"/>
            </a:xfrm>
            <a:prstGeom prst="rect">
              <a:avLst/>
            </a:prstGeom>
            <a:ln w="31750">
              <a:solidFill>
                <a:srgbClr val="BC4639"/>
              </a:solidFill>
            </a:ln>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15005453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8520" y="5985384"/>
            <a:ext cx="9361040" cy="1044016"/>
          </a:xfrm>
          <a:prstGeom prst="rect">
            <a:avLst/>
          </a:prstGeom>
          <a:solidFill>
            <a:srgbClr val="D4A59A"/>
          </a:solidFill>
          <a:ln w="57150">
            <a:solidFill>
              <a:srgbClr val="BC46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extBox 8"/>
          <p:cNvSpPr txBox="1"/>
          <p:nvPr/>
        </p:nvSpPr>
        <p:spPr>
          <a:xfrm>
            <a:off x="827584" y="6072490"/>
            <a:ext cx="5040560" cy="646331"/>
          </a:xfrm>
          <a:prstGeom prst="rect">
            <a:avLst/>
          </a:prstGeom>
          <a:noFill/>
        </p:spPr>
        <p:txBody>
          <a:bodyPr wrap="square" rtlCol="0">
            <a:spAutoFit/>
          </a:bodyPr>
          <a:lstStyle/>
          <a:p>
            <a:r>
              <a:rPr lang="en-AU" b="1" dirty="0" smtClean="0">
                <a:solidFill>
                  <a:srgbClr val="BC4639"/>
                </a:solidFill>
                <a:latin typeface="Tahoma" panose="020B0604030504040204" pitchFamily="34" charset="0"/>
                <a:ea typeface="Tahoma" panose="020B0604030504040204" pitchFamily="34" charset="0"/>
                <a:cs typeface="Tahoma" panose="020B0604030504040204" pitchFamily="34" charset="0"/>
              </a:rPr>
              <a:t>Northern Territory Electoral Commission</a:t>
            </a:r>
          </a:p>
          <a:p>
            <a:r>
              <a:rPr lang="en-AU" dirty="0" smtClean="0">
                <a:solidFill>
                  <a:srgbClr val="BC4639"/>
                </a:solidFill>
                <a:latin typeface="Tahoma" panose="020B0604030504040204" pitchFamily="34" charset="0"/>
                <a:ea typeface="Tahoma" panose="020B0604030504040204" pitchFamily="34" charset="0"/>
                <a:cs typeface="Tahoma" panose="020B0604030504040204" pitchFamily="34" charset="0"/>
              </a:rPr>
              <a:t>www.ntec.nt.gov.au</a:t>
            </a:r>
            <a:endParaRPr lang="en-AU" dirty="0">
              <a:solidFill>
                <a:srgbClr val="BC4639"/>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p:nvSpPr>
        <p:spPr>
          <a:xfrm>
            <a:off x="-1" y="-27384"/>
            <a:ext cx="9144001" cy="360040"/>
          </a:xfrm>
          <a:prstGeom prst="rect">
            <a:avLst/>
          </a:prstGeom>
          <a:solidFill>
            <a:srgbClr val="D4A5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10"/>
          <p:cNvSpPr/>
          <p:nvPr/>
        </p:nvSpPr>
        <p:spPr>
          <a:xfrm>
            <a:off x="-1" y="332656"/>
            <a:ext cx="9144001" cy="90010"/>
          </a:xfrm>
          <a:prstGeom prst="rect">
            <a:avLst/>
          </a:prstGeom>
          <a:solidFill>
            <a:srgbClr val="BC46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2240" y="44624"/>
            <a:ext cx="2236118" cy="253657"/>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730" y="6072490"/>
            <a:ext cx="716854" cy="727871"/>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08104" y="3859079"/>
            <a:ext cx="2810110" cy="1665994"/>
          </a:xfrm>
          <a:prstGeom prst="rect">
            <a:avLst/>
          </a:prstGeom>
          <a:ln w="31750">
            <a:solidFill>
              <a:srgbClr val="BC4639"/>
            </a:solidFill>
          </a:ln>
          <a:effectLst>
            <a:outerShdw blurRad="50800" dist="38100" dir="2700000" algn="tl" rotWithShape="0">
              <a:prstClr val="black">
                <a:alpha val="40000"/>
              </a:prstClr>
            </a:outerShdw>
          </a:effectLst>
        </p:spPr>
      </p:pic>
      <p:sp>
        <p:nvSpPr>
          <p:cNvPr id="16" name="Title 1"/>
          <p:cNvSpPr txBox="1">
            <a:spLocks/>
          </p:cNvSpPr>
          <p:nvPr/>
        </p:nvSpPr>
        <p:spPr>
          <a:xfrm>
            <a:off x="539552" y="246523"/>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AU" smtClean="0">
                <a:ea typeface="Tahoma" panose="020B0604030504040204" pitchFamily="34" charset="0"/>
                <a:cs typeface="Tahoma" panose="020B0604030504040204" pitchFamily="34" charset="0"/>
              </a:rPr>
              <a:t>First past the post</a:t>
            </a:r>
            <a:endParaRPr lang="en-AU" dirty="0">
              <a:ea typeface="Tahoma" panose="020B0604030504040204" pitchFamily="34" charset="0"/>
              <a:cs typeface="Tahoma" panose="020B0604030504040204" pitchFamily="34" charset="0"/>
            </a:endParaRPr>
          </a:p>
        </p:txBody>
      </p:sp>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08104" y="1556792"/>
            <a:ext cx="2810110" cy="1973553"/>
          </a:xfrm>
          <a:prstGeom prst="rect">
            <a:avLst/>
          </a:prstGeom>
          <a:ln w="31750">
            <a:solidFill>
              <a:srgbClr val="BC4639"/>
            </a:solidFill>
          </a:ln>
          <a:effectLst>
            <a:outerShdw blurRad="50800" dist="38100" dir="2700000" algn="tl" rotWithShape="0">
              <a:prstClr val="black">
                <a:alpha val="40000"/>
              </a:prstClr>
            </a:outerShdw>
          </a:effectLst>
        </p:spPr>
      </p:pic>
      <p:sp>
        <p:nvSpPr>
          <p:cNvPr id="24" name="TextBox 23"/>
          <p:cNvSpPr txBox="1"/>
          <p:nvPr/>
        </p:nvSpPr>
        <p:spPr>
          <a:xfrm>
            <a:off x="539552" y="1478139"/>
            <a:ext cx="4320480" cy="4955203"/>
          </a:xfrm>
          <a:prstGeom prst="rect">
            <a:avLst/>
          </a:prstGeom>
          <a:noFill/>
        </p:spPr>
        <p:txBody>
          <a:bodyPr wrap="square" rtlCol="0">
            <a:spAutoFit/>
          </a:bodyPr>
          <a:lstStyle/>
          <a:p>
            <a:pPr marL="285750" indent="-285750">
              <a:buFont typeface="Arial" panose="020B0604020202020204" pitchFamily="34" charset="0"/>
              <a:buChar char="•"/>
            </a:pPr>
            <a:r>
              <a:rPr lang="en-AU" sz="2000" dirty="0" smtClean="0"/>
              <a:t>Voters just have to mark the ballot paper once, next to the candidate of their choice. </a:t>
            </a:r>
          </a:p>
          <a:p>
            <a:endParaRPr lang="en-AU" sz="2000" dirty="0" smtClean="0"/>
          </a:p>
          <a:p>
            <a:pPr marL="285750" indent="-285750">
              <a:buFont typeface="Arial" panose="020B0604020202020204" pitchFamily="34" charset="0"/>
              <a:buChar char="•"/>
            </a:pPr>
            <a:r>
              <a:rPr lang="en-AU" sz="2000" dirty="0" smtClean="0"/>
              <a:t>The candidate with the most votes wins.</a:t>
            </a:r>
          </a:p>
          <a:p>
            <a:endParaRPr lang="en-AU" sz="2000" dirty="0" smtClean="0"/>
          </a:p>
          <a:p>
            <a:pPr marL="285750" indent="-285750">
              <a:buFont typeface="Arial" panose="020B0604020202020204" pitchFamily="34" charset="0"/>
              <a:buChar char="•"/>
            </a:pPr>
            <a:r>
              <a:rPr lang="en-AU" sz="2000" dirty="0" smtClean="0"/>
              <a:t>Used for government elections in almost one third of all countries including Canada, UK, India, Indonesia and the USA.</a:t>
            </a:r>
          </a:p>
          <a:p>
            <a:pPr marL="285750" indent="-285750">
              <a:buFont typeface="Arial" panose="020B0604020202020204" pitchFamily="34" charset="0"/>
              <a:buChar char="•"/>
            </a:pPr>
            <a:endParaRPr lang="en-AU" sz="2000" dirty="0"/>
          </a:p>
          <a:p>
            <a:pPr marL="285750" indent="-285750">
              <a:buFont typeface="Arial" panose="020B0604020202020204" pitchFamily="34" charset="0"/>
              <a:buChar char="•"/>
            </a:pPr>
            <a:r>
              <a:rPr lang="en-AU" sz="2000" dirty="0" smtClean="0"/>
              <a:t>First past the post is no longer used in Australia (replaced in 1918).</a:t>
            </a:r>
          </a:p>
          <a:p>
            <a:endParaRPr lang="en-AU" dirty="0" smtClean="0"/>
          </a:p>
          <a:p>
            <a:pPr marL="285750" indent="-285750">
              <a:buFont typeface="Arial" panose="020B0604020202020204" pitchFamily="34" charset="0"/>
              <a:buChar char="•"/>
            </a:pPr>
            <a:endParaRPr lang="en-AU" dirty="0"/>
          </a:p>
        </p:txBody>
      </p:sp>
    </p:spTree>
    <p:extLst>
      <p:ext uri="{BB962C8B-B14F-4D97-AF65-F5344CB8AC3E}">
        <p14:creationId xmlns:p14="http://schemas.microsoft.com/office/powerpoint/2010/main" val="23148608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fade">
                                      <p:cBhvr>
                                        <p:cTn id="7" dur="500"/>
                                        <p:tgtEl>
                                          <p:spTgt spid="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xEl>
                                              <p:pRg st="2" end="2"/>
                                            </p:txEl>
                                          </p:spTgt>
                                        </p:tgtEl>
                                        <p:attrNameLst>
                                          <p:attrName>style.visibility</p:attrName>
                                        </p:attrNameLst>
                                      </p:cBhvr>
                                      <p:to>
                                        <p:strVal val="visible"/>
                                      </p:to>
                                    </p:set>
                                    <p:animEffect transition="in" filter="fade">
                                      <p:cBhvr>
                                        <p:cTn id="12" dur="500"/>
                                        <p:tgtEl>
                                          <p:spTgt spid="2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
                                            <p:txEl>
                                              <p:pRg st="4" end="4"/>
                                            </p:txEl>
                                          </p:spTgt>
                                        </p:tgtEl>
                                        <p:attrNameLst>
                                          <p:attrName>style.visibility</p:attrName>
                                        </p:attrNameLst>
                                      </p:cBhvr>
                                      <p:to>
                                        <p:strVal val="visible"/>
                                      </p:to>
                                    </p:set>
                                    <p:animEffect transition="in" filter="fade">
                                      <p:cBhvr>
                                        <p:cTn id="17" dur="500"/>
                                        <p:tgtEl>
                                          <p:spTgt spid="2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
                                            <p:txEl>
                                              <p:pRg st="6" end="6"/>
                                            </p:txEl>
                                          </p:spTgt>
                                        </p:tgtEl>
                                        <p:attrNameLst>
                                          <p:attrName>style.visibility</p:attrName>
                                        </p:attrNameLst>
                                      </p:cBhvr>
                                      <p:to>
                                        <p:strVal val="visible"/>
                                      </p:to>
                                    </p:set>
                                    <p:animEffect transition="in" filter="fade">
                                      <p:cBhvr>
                                        <p:cTn id="22" dur="500"/>
                                        <p:tgtEl>
                                          <p:spTgt spid="2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8520" y="5985384"/>
            <a:ext cx="9361040" cy="1044016"/>
          </a:xfrm>
          <a:prstGeom prst="rect">
            <a:avLst/>
          </a:prstGeom>
          <a:solidFill>
            <a:srgbClr val="D4A59A"/>
          </a:solidFill>
          <a:ln w="57150">
            <a:solidFill>
              <a:srgbClr val="BC46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extBox 8"/>
          <p:cNvSpPr txBox="1"/>
          <p:nvPr/>
        </p:nvSpPr>
        <p:spPr>
          <a:xfrm>
            <a:off x="827584" y="6072490"/>
            <a:ext cx="5040560" cy="646331"/>
          </a:xfrm>
          <a:prstGeom prst="rect">
            <a:avLst/>
          </a:prstGeom>
          <a:noFill/>
        </p:spPr>
        <p:txBody>
          <a:bodyPr wrap="square" rtlCol="0">
            <a:spAutoFit/>
          </a:bodyPr>
          <a:lstStyle/>
          <a:p>
            <a:r>
              <a:rPr lang="en-AU" b="1" dirty="0" smtClean="0">
                <a:solidFill>
                  <a:srgbClr val="BC4639"/>
                </a:solidFill>
                <a:latin typeface="Tahoma" panose="020B0604030504040204" pitchFamily="34" charset="0"/>
                <a:ea typeface="Tahoma" panose="020B0604030504040204" pitchFamily="34" charset="0"/>
                <a:cs typeface="Tahoma" panose="020B0604030504040204" pitchFamily="34" charset="0"/>
              </a:rPr>
              <a:t>Northern Territory Electoral Commission</a:t>
            </a:r>
          </a:p>
          <a:p>
            <a:r>
              <a:rPr lang="en-AU" dirty="0" smtClean="0">
                <a:solidFill>
                  <a:srgbClr val="BC4639"/>
                </a:solidFill>
                <a:latin typeface="Tahoma" panose="020B0604030504040204" pitchFamily="34" charset="0"/>
                <a:ea typeface="Tahoma" panose="020B0604030504040204" pitchFamily="34" charset="0"/>
                <a:cs typeface="Tahoma" panose="020B0604030504040204" pitchFamily="34" charset="0"/>
              </a:rPr>
              <a:t>www.ntec.nt.gov.au</a:t>
            </a:r>
            <a:endParaRPr lang="en-AU" dirty="0">
              <a:solidFill>
                <a:srgbClr val="BC4639"/>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p:nvSpPr>
        <p:spPr>
          <a:xfrm>
            <a:off x="-1" y="-27384"/>
            <a:ext cx="9144001" cy="360040"/>
          </a:xfrm>
          <a:prstGeom prst="rect">
            <a:avLst/>
          </a:prstGeom>
          <a:solidFill>
            <a:srgbClr val="D4A5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10"/>
          <p:cNvSpPr/>
          <p:nvPr/>
        </p:nvSpPr>
        <p:spPr>
          <a:xfrm>
            <a:off x="-1" y="332656"/>
            <a:ext cx="9144001" cy="90010"/>
          </a:xfrm>
          <a:prstGeom prst="rect">
            <a:avLst/>
          </a:prstGeom>
          <a:solidFill>
            <a:srgbClr val="BC46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2240" y="44624"/>
            <a:ext cx="2236118" cy="253657"/>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730" y="6072490"/>
            <a:ext cx="716854" cy="727871"/>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80959" y="1589797"/>
            <a:ext cx="2933215" cy="4149080"/>
          </a:xfrm>
          <a:prstGeom prst="rect">
            <a:avLst/>
          </a:prstGeom>
          <a:ln w="31750">
            <a:solidFill>
              <a:srgbClr val="BC4639"/>
            </a:solidFill>
          </a:ln>
          <a:effectLst>
            <a:outerShdw blurRad="50800" dist="38100" dir="2700000" algn="tl" rotWithShape="0">
              <a:prstClr val="black">
                <a:alpha val="40000"/>
              </a:prstClr>
            </a:outerShdw>
          </a:effectLst>
        </p:spPr>
      </p:pic>
      <p:sp>
        <p:nvSpPr>
          <p:cNvPr id="16" name="Title 1"/>
          <p:cNvSpPr txBox="1">
            <a:spLocks/>
          </p:cNvSpPr>
          <p:nvPr/>
        </p:nvSpPr>
        <p:spPr>
          <a:xfrm>
            <a:off x="539552" y="246523"/>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AU" smtClean="0">
                <a:ea typeface="Tahoma" panose="020B0604030504040204" pitchFamily="34" charset="0"/>
                <a:cs typeface="Tahoma" panose="020B0604030504040204" pitchFamily="34" charset="0"/>
              </a:rPr>
              <a:t>Full preferential voting</a:t>
            </a:r>
            <a:endParaRPr lang="en-AU" dirty="0">
              <a:ea typeface="Tahoma" panose="020B0604030504040204" pitchFamily="34" charset="0"/>
              <a:cs typeface="Tahoma" panose="020B0604030504040204" pitchFamily="34" charset="0"/>
            </a:endParaRPr>
          </a:p>
        </p:txBody>
      </p:sp>
      <p:sp>
        <p:nvSpPr>
          <p:cNvPr id="23" name="TextBox 22"/>
          <p:cNvSpPr txBox="1"/>
          <p:nvPr/>
        </p:nvSpPr>
        <p:spPr>
          <a:xfrm>
            <a:off x="539944" y="1532954"/>
            <a:ext cx="4536504" cy="4401205"/>
          </a:xfrm>
          <a:prstGeom prst="rect">
            <a:avLst/>
          </a:prstGeom>
          <a:noFill/>
        </p:spPr>
        <p:txBody>
          <a:bodyPr wrap="square" rtlCol="0">
            <a:spAutoFit/>
          </a:bodyPr>
          <a:lstStyle/>
          <a:p>
            <a:pPr marL="285750" indent="-285750">
              <a:buFont typeface="Arial" panose="020B0604020202020204" pitchFamily="34" charset="0"/>
              <a:buChar char="•"/>
            </a:pPr>
            <a:r>
              <a:rPr lang="en-AU" sz="2000" b="1" dirty="0" smtClean="0">
                <a:solidFill>
                  <a:srgbClr val="4285F4"/>
                </a:solidFill>
              </a:rPr>
              <a:t>Voters must put a number against every candidate, in the order of their choice, starting with 1. </a:t>
            </a:r>
          </a:p>
          <a:p>
            <a:endParaRPr lang="en-AU" sz="2000" dirty="0" smtClean="0"/>
          </a:p>
          <a:p>
            <a:pPr marL="285750" indent="-285750">
              <a:buFont typeface="Arial" panose="020B0604020202020204" pitchFamily="34" charset="0"/>
              <a:buChar char="•"/>
            </a:pPr>
            <a:r>
              <a:rPr lang="en-AU" sz="2000" dirty="0" smtClean="0"/>
              <a:t>A candidate must get </a:t>
            </a:r>
            <a:r>
              <a:rPr lang="en-AU" sz="2000" b="1" dirty="0" smtClean="0"/>
              <a:t>more than half </a:t>
            </a:r>
            <a:r>
              <a:rPr lang="en-AU" sz="2000" dirty="0" smtClean="0"/>
              <a:t>the total formal votes to win (50% +1).</a:t>
            </a:r>
          </a:p>
          <a:p>
            <a:endParaRPr lang="en-AU" sz="2000" dirty="0" smtClean="0"/>
          </a:p>
          <a:p>
            <a:pPr marL="285750" indent="-285750">
              <a:buFont typeface="Arial" panose="020B0604020202020204" pitchFamily="34" charset="0"/>
              <a:buChar char="•"/>
            </a:pPr>
            <a:r>
              <a:rPr lang="en-AU" sz="2000" dirty="0" smtClean="0"/>
              <a:t>Used for most lower house elections in Australia (except TAS and ACT), and is a distinctly Australian system.</a:t>
            </a:r>
          </a:p>
          <a:p>
            <a:endParaRPr lang="en-AU" sz="2000" dirty="0" smtClean="0"/>
          </a:p>
          <a:p>
            <a:pPr marL="285750" indent="-285750">
              <a:buFont typeface="Arial" panose="020B0604020202020204" pitchFamily="34" charset="0"/>
              <a:buChar char="•"/>
            </a:pPr>
            <a:r>
              <a:rPr lang="en-AU" sz="2000" dirty="0" smtClean="0"/>
              <a:t>Some other countries call full preferential voting the ‘Australian system’.</a:t>
            </a:r>
          </a:p>
        </p:txBody>
      </p:sp>
    </p:spTree>
    <p:extLst>
      <p:ext uri="{BB962C8B-B14F-4D97-AF65-F5344CB8AC3E}">
        <p14:creationId xmlns:p14="http://schemas.microsoft.com/office/powerpoint/2010/main" val="33713479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500"/>
                                        <p:tgtEl>
                                          <p:spTgt spid="23">
                                            <p:txEl>
                                              <p:pRg st="0" end="0"/>
                                            </p:txEl>
                                          </p:spTgt>
                                        </p:tgtEl>
                                      </p:cBhvr>
                                    </p:animEffect>
                                  </p:childTnLst>
                                </p:cTn>
                              </p:par>
                              <p:par>
                                <p:cTn id="8" presetID="42"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1000"/>
                                        <p:tgtEl>
                                          <p:spTgt spid="12"/>
                                        </p:tgtEl>
                                      </p:cBhvr>
                                    </p:animEffect>
                                    <p:anim calcmode="lin" valueType="num">
                                      <p:cBhvr>
                                        <p:cTn id="11" dur="1000" fill="hold"/>
                                        <p:tgtEl>
                                          <p:spTgt spid="12"/>
                                        </p:tgtEl>
                                        <p:attrNameLst>
                                          <p:attrName>ppt_x</p:attrName>
                                        </p:attrNameLst>
                                      </p:cBhvr>
                                      <p:tavLst>
                                        <p:tav tm="0">
                                          <p:val>
                                            <p:strVal val="#ppt_x"/>
                                          </p:val>
                                        </p:tav>
                                        <p:tav tm="100000">
                                          <p:val>
                                            <p:strVal val="#ppt_x"/>
                                          </p:val>
                                        </p:tav>
                                      </p:tavLst>
                                    </p:anim>
                                    <p:anim calcmode="lin" valueType="num">
                                      <p:cBhvr>
                                        <p:cTn id="1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
                                            <p:txEl>
                                              <p:pRg st="2" end="2"/>
                                            </p:txEl>
                                          </p:spTgt>
                                        </p:tgtEl>
                                        <p:attrNameLst>
                                          <p:attrName>style.visibility</p:attrName>
                                        </p:attrNameLst>
                                      </p:cBhvr>
                                      <p:to>
                                        <p:strVal val="visible"/>
                                      </p:to>
                                    </p:set>
                                    <p:animEffect transition="in" filter="fade">
                                      <p:cBhvr>
                                        <p:cTn id="17" dur="500"/>
                                        <p:tgtEl>
                                          <p:spTgt spid="2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xEl>
                                              <p:pRg st="4" end="4"/>
                                            </p:txEl>
                                          </p:spTgt>
                                        </p:tgtEl>
                                        <p:attrNameLst>
                                          <p:attrName>style.visibility</p:attrName>
                                        </p:attrNameLst>
                                      </p:cBhvr>
                                      <p:to>
                                        <p:strVal val="visible"/>
                                      </p:to>
                                    </p:set>
                                    <p:animEffect transition="in" filter="fade">
                                      <p:cBhvr>
                                        <p:cTn id="22" dur="500"/>
                                        <p:tgtEl>
                                          <p:spTgt spid="2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3">
                                            <p:txEl>
                                              <p:pRg st="6" end="6"/>
                                            </p:txEl>
                                          </p:spTgt>
                                        </p:tgtEl>
                                        <p:attrNameLst>
                                          <p:attrName>style.visibility</p:attrName>
                                        </p:attrNameLst>
                                      </p:cBhvr>
                                      <p:to>
                                        <p:strVal val="visible"/>
                                      </p:to>
                                    </p:set>
                                    <p:animEffect transition="in" filter="fade">
                                      <p:cBhvr>
                                        <p:cTn id="27" dur="500"/>
                                        <p:tgtEl>
                                          <p:spTgt spid="2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8520" y="5985384"/>
            <a:ext cx="9361040" cy="1044016"/>
          </a:xfrm>
          <a:prstGeom prst="rect">
            <a:avLst/>
          </a:prstGeom>
          <a:solidFill>
            <a:srgbClr val="D4A59A"/>
          </a:solidFill>
          <a:ln w="57150">
            <a:solidFill>
              <a:srgbClr val="BC46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extBox 8"/>
          <p:cNvSpPr txBox="1"/>
          <p:nvPr/>
        </p:nvSpPr>
        <p:spPr>
          <a:xfrm>
            <a:off x="827584" y="6072490"/>
            <a:ext cx="5040560" cy="646331"/>
          </a:xfrm>
          <a:prstGeom prst="rect">
            <a:avLst/>
          </a:prstGeom>
          <a:noFill/>
        </p:spPr>
        <p:txBody>
          <a:bodyPr wrap="square" rtlCol="0">
            <a:spAutoFit/>
          </a:bodyPr>
          <a:lstStyle/>
          <a:p>
            <a:r>
              <a:rPr lang="en-AU" b="1" dirty="0" smtClean="0">
                <a:solidFill>
                  <a:srgbClr val="BC4639"/>
                </a:solidFill>
                <a:latin typeface="Tahoma" panose="020B0604030504040204" pitchFamily="34" charset="0"/>
                <a:ea typeface="Tahoma" panose="020B0604030504040204" pitchFamily="34" charset="0"/>
                <a:cs typeface="Tahoma" panose="020B0604030504040204" pitchFamily="34" charset="0"/>
              </a:rPr>
              <a:t>Northern Territory Electoral Commission</a:t>
            </a:r>
          </a:p>
          <a:p>
            <a:r>
              <a:rPr lang="en-AU" dirty="0" smtClean="0">
                <a:solidFill>
                  <a:srgbClr val="BC4639"/>
                </a:solidFill>
                <a:latin typeface="Tahoma" panose="020B0604030504040204" pitchFamily="34" charset="0"/>
                <a:ea typeface="Tahoma" panose="020B0604030504040204" pitchFamily="34" charset="0"/>
                <a:cs typeface="Tahoma" panose="020B0604030504040204" pitchFamily="34" charset="0"/>
              </a:rPr>
              <a:t>www.ntec.nt.gov.au</a:t>
            </a:r>
            <a:endParaRPr lang="en-AU" dirty="0">
              <a:solidFill>
                <a:srgbClr val="BC4639"/>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p:nvSpPr>
        <p:spPr>
          <a:xfrm>
            <a:off x="-1" y="-27384"/>
            <a:ext cx="9144001" cy="360040"/>
          </a:xfrm>
          <a:prstGeom prst="rect">
            <a:avLst/>
          </a:prstGeom>
          <a:solidFill>
            <a:srgbClr val="D4A5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10"/>
          <p:cNvSpPr/>
          <p:nvPr/>
        </p:nvSpPr>
        <p:spPr>
          <a:xfrm>
            <a:off x="-1" y="332656"/>
            <a:ext cx="9144001" cy="90010"/>
          </a:xfrm>
          <a:prstGeom prst="rect">
            <a:avLst/>
          </a:prstGeom>
          <a:solidFill>
            <a:srgbClr val="BC46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2240" y="44624"/>
            <a:ext cx="2236118" cy="253657"/>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730" y="6072490"/>
            <a:ext cx="716854" cy="727871"/>
          </a:xfrm>
          <a:prstGeom prst="rect">
            <a:avLst/>
          </a:prstGeom>
        </p:spPr>
      </p:pic>
      <p:sp>
        <p:nvSpPr>
          <p:cNvPr id="15" name="Title 1"/>
          <p:cNvSpPr txBox="1">
            <a:spLocks/>
          </p:cNvSpPr>
          <p:nvPr/>
        </p:nvSpPr>
        <p:spPr>
          <a:xfrm>
            <a:off x="539552" y="246523"/>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AU" smtClean="0">
                <a:ea typeface="Tahoma" panose="020B0604030504040204" pitchFamily="34" charset="0"/>
                <a:cs typeface="Tahoma" panose="020B0604030504040204" pitchFamily="34" charset="0"/>
              </a:rPr>
              <a:t>Proportional representation</a:t>
            </a:r>
            <a:endParaRPr lang="en-AU" dirty="0">
              <a:ea typeface="Tahoma" panose="020B0604030504040204" pitchFamily="34" charset="0"/>
              <a:cs typeface="Tahoma" panose="020B0604030504040204" pitchFamily="34" charset="0"/>
            </a:endParaRPr>
          </a:p>
        </p:txBody>
      </p:sp>
      <p:sp>
        <p:nvSpPr>
          <p:cNvPr id="22" name="TextBox 21"/>
          <p:cNvSpPr txBox="1"/>
          <p:nvPr/>
        </p:nvSpPr>
        <p:spPr>
          <a:xfrm>
            <a:off x="539944" y="1532954"/>
            <a:ext cx="8219852" cy="4351961"/>
          </a:xfrm>
          <a:prstGeom prst="rect">
            <a:avLst/>
          </a:prstGeom>
          <a:noFill/>
        </p:spPr>
        <p:txBody>
          <a:bodyPr wrap="square" rtlCol="0">
            <a:spAutoFit/>
          </a:bodyPr>
          <a:lstStyle/>
          <a:p>
            <a:pPr marL="285750" indent="-285750">
              <a:buFont typeface="Arial" panose="020B0604020202020204" pitchFamily="34" charset="0"/>
              <a:buChar char="•"/>
            </a:pPr>
            <a:r>
              <a:rPr lang="en-AU" sz="2000" dirty="0" smtClean="0"/>
              <a:t>Proportional representation is used for multi-member electorates.</a:t>
            </a:r>
          </a:p>
          <a:p>
            <a:pPr marL="285750" indent="-285750">
              <a:buFont typeface="Arial" panose="020B0604020202020204" pitchFamily="34" charset="0"/>
              <a:buChar char="•"/>
            </a:pPr>
            <a:endParaRPr lang="en-AU" sz="1200" dirty="0"/>
          </a:p>
          <a:p>
            <a:pPr marL="285750" indent="-285750">
              <a:buFont typeface="Arial" panose="020B0604020202020204" pitchFamily="34" charset="0"/>
              <a:buChar char="•"/>
            </a:pPr>
            <a:r>
              <a:rPr lang="en-AU" sz="2000" dirty="0"/>
              <a:t>Voters must put a number against every candidate, in the order of their choice, starting with </a:t>
            </a:r>
            <a:r>
              <a:rPr lang="en-AU" sz="2000" dirty="0" smtClean="0"/>
              <a:t>1</a:t>
            </a:r>
            <a:r>
              <a:rPr lang="en-AU" sz="2000" dirty="0"/>
              <a:t> </a:t>
            </a:r>
            <a:r>
              <a:rPr lang="en-AU" sz="2000" dirty="0" smtClean="0"/>
              <a:t>– same as preferential voting</a:t>
            </a:r>
            <a:endParaRPr lang="en-AU" sz="2000" dirty="0"/>
          </a:p>
          <a:p>
            <a:pPr marL="285750" indent="-285750">
              <a:buFont typeface="Arial" panose="020B0604020202020204" pitchFamily="34" charset="0"/>
              <a:buChar char="•"/>
            </a:pPr>
            <a:endParaRPr lang="en-AU" sz="1200" dirty="0"/>
          </a:p>
          <a:p>
            <a:pPr marL="285750" indent="-285750">
              <a:buFont typeface="Arial" panose="020B0604020202020204" pitchFamily="34" charset="0"/>
              <a:buChar char="•"/>
            </a:pPr>
            <a:r>
              <a:rPr lang="en-AU" sz="2000" dirty="0" smtClean="0"/>
              <a:t>Used for the federal senate, most state upper houses and many local government councils including all NT councils.</a:t>
            </a:r>
          </a:p>
          <a:p>
            <a:endParaRPr lang="en-AU" sz="1200" dirty="0" smtClean="0"/>
          </a:p>
          <a:p>
            <a:pPr marL="342900" lvl="0" indent="-342900">
              <a:spcBef>
                <a:spcPct val="20000"/>
              </a:spcBef>
              <a:buFont typeface="Arial" panose="020B0604020202020204" pitchFamily="34" charset="0"/>
              <a:buChar char="•"/>
            </a:pPr>
            <a:r>
              <a:rPr lang="en-AU" sz="2000" dirty="0" smtClean="0">
                <a:solidFill>
                  <a:prstClr val="black"/>
                </a:solidFill>
              </a:rPr>
              <a:t>For </a:t>
            </a:r>
            <a:r>
              <a:rPr lang="en-AU" sz="2000" u="sng" dirty="0">
                <a:solidFill>
                  <a:prstClr val="black"/>
                </a:solidFill>
              </a:rPr>
              <a:t>federal elections</a:t>
            </a:r>
            <a:r>
              <a:rPr lang="en-AU" sz="2000" dirty="0">
                <a:solidFill>
                  <a:prstClr val="black"/>
                </a:solidFill>
              </a:rPr>
              <a:t> </a:t>
            </a:r>
            <a:r>
              <a:rPr lang="en-AU" sz="2000" dirty="0" smtClean="0">
                <a:solidFill>
                  <a:prstClr val="black"/>
                </a:solidFill>
              </a:rPr>
              <a:t>you </a:t>
            </a:r>
            <a:r>
              <a:rPr lang="en-AU" sz="2000" dirty="0">
                <a:solidFill>
                  <a:prstClr val="black"/>
                </a:solidFill>
              </a:rPr>
              <a:t>are given 2 ballot papers: one for House of Representatives and one for the </a:t>
            </a:r>
            <a:r>
              <a:rPr lang="en-AU" sz="2000" dirty="0" smtClean="0">
                <a:solidFill>
                  <a:prstClr val="black"/>
                </a:solidFill>
              </a:rPr>
              <a:t>Senate.</a:t>
            </a:r>
          </a:p>
          <a:p>
            <a:pPr lvl="0">
              <a:spcBef>
                <a:spcPct val="20000"/>
              </a:spcBef>
            </a:pPr>
            <a:endParaRPr lang="en-AU" sz="1200" dirty="0">
              <a:solidFill>
                <a:srgbClr val="0070C0"/>
              </a:solidFill>
            </a:endParaRPr>
          </a:p>
          <a:p>
            <a:pPr marL="342900" lvl="0" indent="-342900">
              <a:spcBef>
                <a:spcPct val="20000"/>
              </a:spcBef>
              <a:buFont typeface="Arial" panose="020B0604020202020204" pitchFamily="34" charset="0"/>
              <a:buChar char="•"/>
            </a:pPr>
            <a:r>
              <a:rPr lang="en-AU" sz="2000" b="1" dirty="0">
                <a:solidFill>
                  <a:srgbClr val="4285F4"/>
                </a:solidFill>
              </a:rPr>
              <a:t>Senate voting</a:t>
            </a:r>
            <a:r>
              <a:rPr lang="en-AU" sz="2000" dirty="0">
                <a:solidFill>
                  <a:srgbClr val="4285F4"/>
                </a:solidFill>
              </a:rPr>
              <a:t>: You can vote above the line (for a political party) </a:t>
            </a:r>
            <a:r>
              <a:rPr lang="en-AU" sz="2000" b="1" u="sng" dirty="0">
                <a:solidFill>
                  <a:srgbClr val="4285F4"/>
                </a:solidFill>
              </a:rPr>
              <a:t>OR</a:t>
            </a:r>
            <a:r>
              <a:rPr lang="en-AU" sz="2000" dirty="0">
                <a:solidFill>
                  <a:srgbClr val="4285F4"/>
                </a:solidFill>
              </a:rPr>
              <a:t> below the line (for individual candidates</a:t>
            </a:r>
            <a:r>
              <a:rPr lang="en-AU" sz="2000" dirty="0" smtClean="0">
                <a:solidFill>
                  <a:srgbClr val="4285F4"/>
                </a:solidFill>
              </a:rPr>
              <a:t>).</a:t>
            </a:r>
          </a:p>
          <a:p>
            <a:pPr marL="342900" lvl="0" indent="-342900">
              <a:spcBef>
                <a:spcPct val="20000"/>
              </a:spcBef>
              <a:buFont typeface="Arial" panose="020B0604020202020204" pitchFamily="34" charset="0"/>
              <a:buChar char="•"/>
            </a:pPr>
            <a:endParaRPr lang="en-AU" sz="1200" dirty="0">
              <a:solidFill>
                <a:srgbClr val="0070C0"/>
              </a:solidFill>
            </a:endParaRPr>
          </a:p>
          <a:p>
            <a:pPr marL="342900" lvl="0" indent="-342900">
              <a:spcBef>
                <a:spcPct val="20000"/>
              </a:spcBef>
              <a:buFont typeface="Arial" panose="020B0604020202020204" pitchFamily="34" charset="0"/>
              <a:buChar char="•"/>
            </a:pPr>
            <a:r>
              <a:rPr lang="en-AU" sz="2000" b="1" dirty="0">
                <a:solidFill>
                  <a:srgbClr val="C00000"/>
                </a:solidFill>
              </a:rPr>
              <a:t>ALWAYS READ THE INSTRUCTIONS ON THE BALLOT </a:t>
            </a:r>
            <a:r>
              <a:rPr lang="en-AU" sz="2000" b="1" dirty="0" smtClean="0">
                <a:solidFill>
                  <a:srgbClr val="C00000"/>
                </a:solidFill>
              </a:rPr>
              <a:t>PAPER</a:t>
            </a:r>
            <a:endParaRPr lang="en-AU" sz="2000" b="1" dirty="0">
              <a:solidFill>
                <a:srgbClr val="C00000"/>
              </a:solidFill>
            </a:endParaRPr>
          </a:p>
        </p:txBody>
      </p:sp>
    </p:spTree>
    <p:extLst>
      <p:ext uri="{BB962C8B-B14F-4D97-AF65-F5344CB8AC3E}">
        <p14:creationId xmlns:p14="http://schemas.microsoft.com/office/powerpoint/2010/main" val="3860189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fade">
                                      <p:cBhvr>
                                        <p:cTn id="7" dur="500"/>
                                        <p:tgtEl>
                                          <p:spTgt spid="2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xEl>
                                              <p:pRg st="2" end="2"/>
                                            </p:txEl>
                                          </p:spTgt>
                                        </p:tgtEl>
                                        <p:attrNameLst>
                                          <p:attrName>style.visibility</p:attrName>
                                        </p:attrNameLst>
                                      </p:cBhvr>
                                      <p:to>
                                        <p:strVal val="visible"/>
                                      </p:to>
                                    </p:set>
                                    <p:animEffect transition="in" filter="fade">
                                      <p:cBhvr>
                                        <p:cTn id="12" dur="500"/>
                                        <p:tgtEl>
                                          <p:spTgt spid="2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xEl>
                                              <p:pRg st="4" end="4"/>
                                            </p:txEl>
                                          </p:spTgt>
                                        </p:tgtEl>
                                        <p:attrNameLst>
                                          <p:attrName>style.visibility</p:attrName>
                                        </p:attrNameLst>
                                      </p:cBhvr>
                                      <p:to>
                                        <p:strVal val="visible"/>
                                      </p:to>
                                    </p:set>
                                    <p:animEffect transition="in" filter="fade">
                                      <p:cBhvr>
                                        <p:cTn id="17" dur="500"/>
                                        <p:tgtEl>
                                          <p:spTgt spid="2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
                                            <p:txEl>
                                              <p:pRg st="6" end="6"/>
                                            </p:txEl>
                                          </p:spTgt>
                                        </p:tgtEl>
                                        <p:attrNameLst>
                                          <p:attrName>style.visibility</p:attrName>
                                        </p:attrNameLst>
                                      </p:cBhvr>
                                      <p:to>
                                        <p:strVal val="visible"/>
                                      </p:to>
                                    </p:set>
                                    <p:animEffect transition="in" filter="fade">
                                      <p:cBhvr>
                                        <p:cTn id="22" dur="500"/>
                                        <p:tgtEl>
                                          <p:spTgt spid="22">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2">
                                            <p:txEl>
                                              <p:pRg st="8" end="8"/>
                                            </p:txEl>
                                          </p:spTgt>
                                        </p:tgtEl>
                                        <p:attrNameLst>
                                          <p:attrName>style.visibility</p:attrName>
                                        </p:attrNameLst>
                                      </p:cBhvr>
                                      <p:to>
                                        <p:strVal val="visible"/>
                                      </p:to>
                                    </p:set>
                                    <p:animEffect transition="in" filter="fade">
                                      <p:cBhvr>
                                        <p:cTn id="27" dur="500"/>
                                        <p:tgtEl>
                                          <p:spTgt spid="22">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2">
                                            <p:txEl>
                                              <p:pRg st="10" end="10"/>
                                            </p:txEl>
                                          </p:spTgt>
                                        </p:tgtEl>
                                        <p:attrNameLst>
                                          <p:attrName>style.visibility</p:attrName>
                                        </p:attrNameLst>
                                      </p:cBhvr>
                                      <p:to>
                                        <p:strVal val="visible"/>
                                      </p:to>
                                    </p:set>
                                    <p:animEffect transition="in" filter="fade">
                                      <p:cBhvr>
                                        <p:cTn id="32" dur="500"/>
                                        <p:tgtEl>
                                          <p:spTgt spid="2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alpha val="99000"/>
          </a:schemeClr>
        </a:solidFill>
        <a:effectLst/>
      </p:bgPr>
    </p:bg>
    <p:spTree>
      <p:nvGrpSpPr>
        <p:cNvPr id="1" name=""/>
        <p:cNvGrpSpPr/>
        <p:nvPr/>
      </p:nvGrpSpPr>
      <p:grpSpPr>
        <a:xfrm>
          <a:off x="0" y="0"/>
          <a:ext cx="0" cy="0"/>
          <a:chOff x="0" y="0"/>
          <a:chExt cx="0" cy="0"/>
        </a:xfrm>
      </p:grpSpPr>
      <p:sp>
        <p:nvSpPr>
          <p:cNvPr id="4" name="Rectangle 3"/>
          <p:cNvSpPr/>
          <p:nvPr/>
        </p:nvSpPr>
        <p:spPr>
          <a:xfrm>
            <a:off x="-108520" y="5985384"/>
            <a:ext cx="9361040" cy="1044016"/>
          </a:xfrm>
          <a:prstGeom prst="rect">
            <a:avLst/>
          </a:prstGeom>
          <a:solidFill>
            <a:srgbClr val="D4A59A"/>
          </a:solidFill>
          <a:ln w="57150">
            <a:solidFill>
              <a:srgbClr val="BC46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extBox 8"/>
          <p:cNvSpPr txBox="1"/>
          <p:nvPr/>
        </p:nvSpPr>
        <p:spPr>
          <a:xfrm>
            <a:off x="827584" y="6072490"/>
            <a:ext cx="5040560" cy="646331"/>
          </a:xfrm>
          <a:prstGeom prst="rect">
            <a:avLst/>
          </a:prstGeom>
          <a:noFill/>
        </p:spPr>
        <p:txBody>
          <a:bodyPr wrap="square" rtlCol="0">
            <a:spAutoFit/>
          </a:bodyPr>
          <a:lstStyle/>
          <a:p>
            <a:r>
              <a:rPr lang="en-AU" b="1" dirty="0" smtClean="0">
                <a:solidFill>
                  <a:srgbClr val="BC4639"/>
                </a:solidFill>
                <a:latin typeface="Tahoma" panose="020B0604030504040204" pitchFamily="34" charset="0"/>
                <a:ea typeface="Tahoma" panose="020B0604030504040204" pitchFamily="34" charset="0"/>
                <a:cs typeface="Tahoma" panose="020B0604030504040204" pitchFamily="34" charset="0"/>
              </a:rPr>
              <a:t>Northern Territory Electoral Commission</a:t>
            </a:r>
          </a:p>
          <a:p>
            <a:r>
              <a:rPr lang="en-AU" dirty="0" smtClean="0">
                <a:solidFill>
                  <a:srgbClr val="BC4639"/>
                </a:solidFill>
                <a:latin typeface="Tahoma" panose="020B0604030504040204" pitchFamily="34" charset="0"/>
                <a:ea typeface="Tahoma" panose="020B0604030504040204" pitchFamily="34" charset="0"/>
                <a:cs typeface="Tahoma" panose="020B0604030504040204" pitchFamily="34" charset="0"/>
              </a:rPr>
              <a:t>www.ntec.nt.gov.au</a:t>
            </a:r>
            <a:endParaRPr lang="en-AU" dirty="0">
              <a:solidFill>
                <a:srgbClr val="BC4639"/>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p:nvSpPr>
        <p:spPr>
          <a:xfrm>
            <a:off x="-1" y="-27384"/>
            <a:ext cx="9144001" cy="360040"/>
          </a:xfrm>
          <a:prstGeom prst="rect">
            <a:avLst/>
          </a:prstGeom>
          <a:solidFill>
            <a:srgbClr val="D4A5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10"/>
          <p:cNvSpPr/>
          <p:nvPr/>
        </p:nvSpPr>
        <p:spPr>
          <a:xfrm>
            <a:off x="-1" y="332656"/>
            <a:ext cx="9144001" cy="90010"/>
          </a:xfrm>
          <a:prstGeom prst="rect">
            <a:avLst/>
          </a:prstGeom>
          <a:solidFill>
            <a:srgbClr val="BC46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730" y="6072490"/>
            <a:ext cx="716854" cy="727871"/>
          </a:xfrm>
          <a:prstGeom prst="rect">
            <a:avLst/>
          </a:prstGeom>
        </p:spPr>
      </p:pic>
      <p:pic>
        <p:nvPicPr>
          <p:cNvPr id="16" name="Picture 15"/>
          <p:cNvPicPr>
            <a:picLocks noChangeAspect="1"/>
          </p:cNvPicPr>
          <p:nvPr/>
        </p:nvPicPr>
        <p:blipFill>
          <a:blip r:embed="rId4" cstate="print">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7436680" y="116632"/>
            <a:ext cx="1527808" cy="174991"/>
          </a:xfrm>
          <a:prstGeom prst="rect">
            <a:avLst/>
          </a:prstGeom>
        </p:spPr>
      </p:pic>
      <p:sp>
        <p:nvSpPr>
          <p:cNvPr id="18" name="TextBox 17"/>
          <p:cNvSpPr txBox="1"/>
          <p:nvPr/>
        </p:nvSpPr>
        <p:spPr>
          <a:xfrm>
            <a:off x="0" y="506520"/>
            <a:ext cx="9144000" cy="769441"/>
          </a:xfrm>
          <a:prstGeom prst="rect">
            <a:avLst/>
          </a:prstGeom>
          <a:noFill/>
        </p:spPr>
        <p:txBody>
          <a:bodyPr wrap="square" rtlCol="0">
            <a:spAutoFit/>
          </a:bodyPr>
          <a:lstStyle/>
          <a:p>
            <a:pPr algn="ctr"/>
            <a:r>
              <a:rPr lang="en-AU" sz="4400" dirty="0">
                <a:ea typeface="Tahoma" panose="020B0604030504040204" pitchFamily="34" charset="0"/>
                <a:cs typeface="Tahoma" panose="020B0604030504040204" pitchFamily="34" charset="0"/>
              </a:rPr>
              <a:t>Senate elections</a:t>
            </a:r>
            <a:endParaRPr lang="en-AU" sz="44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pic>
        <p:nvPicPr>
          <p:cNvPr id="19" name="Picture 18"/>
          <p:cNvPicPr>
            <a:picLocks noChangeAspect="1"/>
          </p:cNvPicPr>
          <p:nvPr/>
        </p:nvPicPr>
        <p:blipFill rotWithShape="1">
          <a:blip r:embed="rId5"/>
          <a:srcRect l="58012" t="24999" r="8588" b="3630"/>
          <a:stretch/>
        </p:blipFill>
        <p:spPr>
          <a:xfrm>
            <a:off x="971600" y="1229278"/>
            <a:ext cx="7129421" cy="4661543"/>
          </a:xfrm>
          <a:prstGeom prst="rect">
            <a:avLst/>
          </a:prstGeom>
        </p:spPr>
      </p:pic>
    </p:spTree>
    <p:extLst>
      <p:ext uri="{BB962C8B-B14F-4D97-AF65-F5344CB8AC3E}">
        <p14:creationId xmlns:p14="http://schemas.microsoft.com/office/powerpoint/2010/main" val="38265156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8520" y="5985384"/>
            <a:ext cx="9361040" cy="1044016"/>
          </a:xfrm>
          <a:prstGeom prst="rect">
            <a:avLst/>
          </a:prstGeom>
          <a:solidFill>
            <a:srgbClr val="D4A59A"/>
          </a:solidFill>
          <a:ln w="57150">
            <a:solidFill>
              <a:srgbClr val="BC46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extBox 8"/>
          <p:cNvSpPr txBox="1"/>
          <p:nvPr/>
        </p:nvSpPr>
        <p:spPr>
          <a:xfrm>
            <a:off x="827584" y="6072490"/>
            <a:ext cx="5040560" cy="646331"/>
          </a:xfrm>
          <a:prstGeom prst="rect">
            <a:avLst/>
          </a:prstGeom>
          <a:noFill/>
        </p:spPr>
        <p:txBody>
          <a:bodyPr wrap="square" rtlCol="0">
            <a:spAutoFit/>
          </a:bodyPr>
          <a:lstStyle/>
          <a:p>
            <a:r>
              <a:rPr lang="en-AU" b="1" dirty="0" smtClean="0">
                <a:solidFill>
                  <a:srgbClr val="BC4639"/>
                </a:solidFill>
                <a:latin typeface="Tahoma" panose="020B0604030504040204" pitchFamily="34" charset="0"/>
                <a:ea typeface="Tahoma" panose="020B0604030504040204" pitchFamily="34" charset="0"/>
                <a:cs typeface="Tahoma" panose="020B0604030504040204" pitchFamily="34" charset="0"/>
              </a:rPr>
              <a:t>Northern Territory Electoral Commission</a:t>
            </a:r>
          </a:p>
          <a:p>
            <a:r>
              <a:rPr lang="en-AU" dirty="0" smtClean="0">
                <a:solidFill>
                  <a:srgbClr val="BC4639"/>
                </a:solidFill>
                <a:latin typeface="Tahoma" panose="020B0604030504040204" pitchFamily="34" charset="0"/>
                <a:ea typeface="Tahoma" panose="020B0604030504040204" pitchFamily="34" charset="0"/>
                <a:cs typeface="Tahoma" panose="020B0604030504040204" pitchFamily="34" charset="0"/>
              </a:rPr>
              <a:t>www.ntec.nt.gov.au</a:t>
            </a:r>
            <a:endParaRPr lang="en-AU" dirty="0">
              <a:solidFill>
                <a:srgbClr val="BC4639"/>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p:nvSpPr>
        <p:spPr>
          <a:xfrm>
            <a:off x="-1" y="-27384"/>
            <a:ext cx="9144001" cy="360040"/>
          </a:xfrm>
          <a:prstGeom prst="rect">
            <a:avLst/>
          </a:prstGeom>
          <a:solidFill>
            <a:srgbClr val="D4A5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10"/>
          <p:cNvSpPr/>
          <p:nvPr/>
        </p:nvSpPr>
        <p:spPr>
          <a:xfrm>
            <a:off x="-1" y="332656"/>
            <a:ext cx="9144001" cy="90010"/>
          </a:xfrm>
          <a:prstGeom prst="rect">
            <a:avLst/>
          </a:prstGeom>
          <a:solidFill>
            <a:srgbClr val="BC46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2240" y="44624"/>
            <a:ext cx="2236118" cy="253657"/>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730" y="6072490"/>
            <a:ext cx="716854" cy="727871"/>
          </a:xfrm>
          <a:prstGeom prst="rect">
            <a:avLst/>
          </a:prstGeom>
        </p:spPr>
      </p:pic>
      <p:sp>
        <p:nvSpPr>
          <p:cNvPr id="15"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AU" smtClean="0">
                <a:latin typeface="+mn-lt"/>
                <a:ea typeface="Tahoma" panose="020B0604030504040204" pitchFamily="34" charset="0"/>
                <a:cs typeface="Tahoma" panose="020B0604030504040204" pitchFamily="34" charset="0"/>
              </a:rPr>
              <a:t>Next elections</a:t>
            </a:r>
            <a:endParaRPr lang="en-AU" dirty="0">
              <a:latin typeface="+mn-lt"/>
              <a:ea typeface="Tahoma" panose="020B0604030504040204" pitchFamily="34" charset="0"/>
              <a:cs typeface="Tahoma" panose="020B0604030504040204" pitchFamily="34" charset="0"/>
            </a:endParaRPr>
          </a:p>
        </p:txBody>
      </p:sp>
      <p:sp>
        <p:nvSpPr>
          <p:cNvPr id="22" name="Content Placeholder 17"/>
          <p:cNvSpPr txBox="1">
            <a:spLocks/>
          </p:cNvSpPr>
          <p:nvPr/>
        </p:nvSpPr>
        <p:spPr>
          <a:xfrm>
            <a:off x="471237" y="1226347"/>
            <a:ext cx="8229600" cy="4716547"/>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342900" indent="-342900" algn="l">
              <a:lnSpc>
                <a:spcPct val="150000"/>
              </a:lnSpc>
              <a:buFont typeface="Arial" panose="020B0604020202020204" pitchFamily="34" charset="0"/>
              <a:buChar char="•"/>
            </a:pPr>
            <a:r>
              <a:rPr lang="en-AU" sz="2400" dirty="0">
                <a:solidFill>
                  <a:schemeClr val="tx1"/>
                </a:solidFill>
              </a:rPr>
              <a:t>The Northern Territory Parliament election will be:</a:t>
            </a:r>
          </a:p>
          <a:p>
            <a:pPr algn="l">
              <a:lnSpc>
                <a:spcPct val="150000"/>
              </a:lnSpc>
            </a:pPr>
            <a:r>
              <a:rPr lang="en-AU" sz="2400" b="1" dirty="0">
                <a:solidFill>
                  <a:schemeClr val="tx1"/>
                </a:solidFill>
              </a:rPr>
              <a:t>	</a:t>
            </a:r>
            <a:r>
              <a:rPr lang="en-AU" sz="2400" b="1" dirty="0">
                <a:solidFill>
                  <a:srgbClr val="4285F4"/>
                </a:solidFill>
              </a:rPr>
              <a:t>August 2024</a:t>
            </a:r>
          </a:p>
          <a:p>
            <a:pPr marL="342900" indent="-342900" algn="l">
              <a:lnSpc>
                <a:spcPct val="150000"/>
              </a:lnSpc>
              <a:buFont typeface="Arial" panose="020B0604020202020204" pitchFamily="34" charset="0"/>
              <a:buChar char="•"/>
            </a:pPr>
            <a:r>
              <a:rPr lang="en-AU" sz="2400" dirty="0">
                <a:solidFill>
                  <a:schemeClr val="tx1"/>
                </a:solidFill>
              </a:rPr>
              <a:t>The Local Government (council) Elections will be:</a:t>
            </a:r>
          </a:p>
          <a:p>
            <a:pPr algn="l">
              <a:lnSpc>
                <a:spcPct val="150000"/>
              </a:lnSpc>
            </a:pPr>
            <a:r>
              <a:rPr lang="en-AU" sz="2400" dirty="0">
                <a:solidFill>
                  <a:schemeClr val="tx1"/>
                </a:solidFill>
              </a:rPr>
              <a:t>	</a:t>
            </a:r>
            <a:r>
              <a:rPr lang="en-AU" sz="2400" b="1" dirty="0">
                <a:solidFill>
                  <a:srgbClr val="4285F4"/>
                </a:solidFill>
              </a:rPr>
              <a:t>August 2025</a:t>
            </a:r>
          </a:p>
          <a:p>
            <a:pPr marL="342900" indent="-342900" algn="l">
              <a:lnSpc>
                <a:spcPct val="150000"/>
              </a:lnSpc>
              <a:buFont typeface="Arial" panose="020B0604020202020204" pitchFamily="34" charset="0"/>
              <a:buChar char="•"/>
            </a:pPr>
            <a:r>
              <a:rPr lang="en-AU" sz="2400" dirty="0" smtClean="0">
                <a:solidFill>
                  <a:schemeClr val="tx1"/>
                </a:solidFill>
              </a:rPr>
              <a:t>The next federal </a:t>
            </a:r>
            <a:r>
              <a:rPr lang="en-AU" sz="2400" dirty="0">
                <a:solidFill>
                  <a:schemeClr val="tx1"/>
                </a:solidFill>
              </a:rPr>
              <a:t>election is </a:t>
            </a:r>
            <a:r>
              <a:rPr lang="en-AU" sz="2400" dirty="0" smtClean="0">
                <a:solidFill>
                  <a:schemeClr val="tx1"/>
                </a:solidFill>
              </a:rPr>
              <a:t>due before:</a:t>
            </a:r>
            <a:endParaRPr lang="en-AU" sz="2400" dirty="0">
              <a:solidFill>
                <a:schemeClr val="tx1"/>
              </a:solidFill>
            </a:endParaRPr>
          </a:p>
          <a:p>
            <a:pPr algn="l">
              <a:lnSpc>
                <a:spcPct val="150000"/>
              </a:lnSpc>
            </a:pPr>
            <a:r>
              <a:rPr lang="en-AU" sz="2400" b="1" dirty="0">
                <a:solidFill>
                  <a:schemeClr val="tx1"/>
                </a:solidFill>
              </a:rPr>
              <a:t>	</a:t>
            </a:r>
            <a:r>
              <a:rPr lang="en-AU" sz="2400" b="1" dirty="0" smtClean="0">
                <a:solidFill>
                  <a:srgbClr val="4285F4"/>
                </a:solidFill>
              </a:rPr>
              <a:t>27 September 2025</a:t>
            </a:r>
            <a:endParaRPr lang="en-AU" sz="2400" b="1" dirty="0">
              <a:solidFill>
                <a:srgbClr val="4285F4"/>
              </a:solidFill>
            </a:endParaRPr>
          </a:p>
          <a:p>
            <a:pPr marL="342900" indent="-342900" algn="l">
              <a:lnSpc>
                <a:spcPct val="150000"/>
              </a:lnSpc>
              <a:buFont typeface="Arial" panose="020B0604020202020204" pitchFamily="34" charset="0"/>
              <a:buChar char="•"/>
            </a:pPr>
            <a:r>
              <a:rPr lang="en-AU" sz="2400" b="1" dirty="0" smtClean="0">
                <a:solidFill>
                  <a:schemeClr val="tx1"/>
                </a:solidFill>
              </a:rPr>
              <a:t>Mock election – right now!</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64288" y="4091304"/>
            <a:ext cx="1804070" cy="1804070"/>
          </a:xfrm>
          <a:prstGeom prst="rect">
            <a:avLst/>
          </a:prstGeom>
        </p:spPr>
      </p:pic>
    </p:spTree>
    <p:extLst>
      <p:ext uri="{BB962C8B-B14F-4D97-AF65-F5344CB8AC3E}">
        <p14:creationId xmlns:p14="http://schemas.microsoft.com/office/powerpoint/2010/main" val="29413887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fade">
                                      <p:cBhvr>
                                        <p:cTn id="7" dur="500"/>
                                        <p:tgtEl>
                                          <p:spTgt spid="2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xEl>
                                              <p:pRg st="1" end="1"/>
                                            </p:txEl>
                                          </p:spTgt>
                                        </p:tgtEl>
                                        <p:attrNameLst>
                                          <p:attrName>style.visibility</p:attrName>
                                        </p:attrNameLst>
                                      </p:cBhvr>
                                      <p:to>
                                        <p:strVal val="visible"/>
                                      </p:to>
                                    </p:set>
                                    <p:animEffect transition="in" filter="fade">
                                      <p:cBhvr>
                                        <p:cTn id="12" dur="500"/>
                                        <p:tgtEl>
                                          <p:spTgt spid="2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xEl>
                                              <p:pRg st="2" end="2"/>
                                            </p:txEl>
                                          </p:spTgt>
                                        </p:tgtEl>
                                        <p:attrNameLst>
                                          <p:attrName>style.visibility</p:attrName>
                                        </p:attrNameLst>
                                      </p:cBhvr>
                                      <p:to>
                                        <p:strVal val="visible"/>
                                      </p:to>
                                    </p:set>
                                    <p:animEffect transition="in" filter="fade">
                                      <p:cBhvr>
                                        <p:cTn id="17" dur="500"/>
                                        <p:tgtEl>
                                          <p:spTgt spid="2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
                                            <p:txEl>
                                              <p:pRg st="3" end="3"/>
                                            </p:txEl>
                                          </p:spTgt>
                                        </p:tgtEl>
                                        <p:attrNameLst>
                                          <p:attrName>style.visibility</p:attrName>
                                        </p:attrNameLst>
                                      </p:cBhvr>
                                      <p:to>
                                        <p:strVal val="visible"/>
                                      </p:to>
                                    </p:set>
                                    <p:animEffect transition="in" filter="fade">
                                      <p:cBhvr>
                                        <p:cTn id="22" dur="500"/>
                                        <p:tgtEl>
                                          <p:spTgt spid="2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2">
                                            <p:txEl>
                                              <p:pRg st="4" end="4"/>
                                            </p:txEl>
                                          </p:spTgt>
                                        </p:tgtEl>
                                        <p:attrNameLst>
                                          <p:attrName>style.visibility</p:attrName>
                                        </p:attrNameLst>
                                      </p:cBhvr>
                                      <p:to>
                                        <p:strVal val="visible"/>
                                      </p:to>
                                    </p:set>
                                    <p:animEffect transition="in" filter="fade">
                                      <p:cBhvr>
                                        <p:cTn id="27" dur="500"/>
                                        <p:tgtEl>
                                          <p:spTgt spid="2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2">
                                            <p:txEl>
                                              <p:pRg st="5" end="5"/>
                                            </p:txEl>
                                          </p:spTgt>
                                        </p:tgtEl>
                                        <p:attrNameLst>
                                          <p:attrName>style.visibility</p:attrName>
                                        </p:attrNameLst>
                                      </p:cBhvr>
                                      <p:to>
                                        <p:strVal val="visible"/>
                                      </p:to>
                                    </p:set>
                                    <p:animEffect transition="in" filter="fade">
                                      <p:cBhvr>
                                        <p:cTn id="32" dur="500"/>
                                        <p:tgtEl>
                                          <p:spTgt spid="2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nodeType="clickEffect">
                                  <p:stCondLst>
                                    <p:cond delay="0"/>
                                  </p:stCondLst>
                                  <p:childTnLst>
                                    <p:set>
                                      <p:cBhvr>
                                        <p:cTn id="36" dur="1" fill="hold">
                                          <p:stCondLst>
                                            <p:cond delay="0"/>
                                          </p:stCondLst>
                                        </p:cTn>
                                        <p:tgtEl>
                                          <p:spTgt spid="22">
                                            <p:txEl>
                                              <p:pRg st="6" end="6"/>
                                            </p:txEl>
                                          </p:spTgt>
                                        </p:tgtEl>
                                        <p:attrNameLst>
                                          <p:attrName>style.visibility</p:attrName>
                                        </p:attrNameLst>
                                      </p:cBhvr>
                                      <p:to>
                                        <p:strVal val="visible"/>
                                      </p:to>
                                    </p:set>
                                    <p:anim calcmode="lin" valueType="num">
                                      <p:cBhvr>
                                        <p:cTn id="37" dur="1000" fill="hold"/>
                                        <p:tgtEl>
                                          <p:spTgt spid="22">
                                            <p:txEl>
                                              <p:pRg st="6" end="6"/>
                                            </p:txEl>
                                          </p:spTgt>
                                        </p:tgtEl>
                                        <p:attrNameLst>
                                          <p:attrName>ppt_w</p:attrName>
                                        </p:attrNameLst>
                                      </p:cBhvr>
                                      <p:tavLst>
                                        <p:tav tm="0">
                                          <p:val>
                                            <p:fltVal val="0"/>
                                          </p:val>
                                        </p:tav>
                                        <p:tav tm="100000">
                                          <p:val>
                                            <p:strVal val="#ppt_w"/>
                                          </p:val>
                                        </p:tav>
                                      </p:tavLst>
                                    </p:anim>
                                    <p:anim calcmode="lin" valueType="num">
                                      <p:cBhvr>
                                        <p:cTn id="38" dur="1000" fill="hold"/>
                                        <p:tgtEl>
                                          <p:spTgt spid="22">
                                            <p:txEl>
                                              <p:pRg st="6" end="6"/>
                                            </p:txEl>
                                          </p:spTgt>
                                        </p:tgtEl>
                                        <p:attrNameLst>
                                          <p:attrName>ppt_h</p:attrName>
                                        </p:attrNameLst>
                                      </p:cBhvr>
                                      <p:tavLst>
                                        <p:tav tm="0">
                                          <p:val>
                                            <p:fltVal val="0"/>
                                          </p:val>
                                        </p:tav>
                                        <p:tav tm="100000">
                                          <p:val>
                                            <p:strVal val="#ppt_h"/>
                                          </p:val>
                                        </p:tav>
                                      </p:tavLst>
                                    </p:anim>
                                    <p:anim calcmode="lin" valueType="num">
                                      <p:cBhvr>
                                        <p:cTn id="39" dur="1000" fill="hold"/>
                                        <p:tgtEl>
                                          <p:spTgt spid="22">
                                            <p:txEl>
                                              <p:pRg st="6" end="6"/>
                                            </p:txEl>
                                          </p:spTgt>
                                        </p:tgtEl>
                                        <p:attrNameLst>
                                          <p:attrName>style.rotation</p:attrName>
                                        </p:attrNameLst>
                                      </p:cBhvr>
                                      <p:tavLst>
                                        <p:tav tm="0">
                                          <p:val>
                                            <p:fltVal val="90"/>
                                          </p:val>
                                        </p:tav>
                                        <p:tav tm="100000">
                                          <p:val>
                                            <p:fltVal val="0"/>
                                          </p:val>
                                        </p:tav>
                                      </p:tavLst>
                                    </p:anim>
                                    <p:animEffect transition="in" filter="fade">
                                      <p:cBhvr>
                                        <p:cTn id="40" dur="1000"/>
                                        <p:tgtEl>
                                          <p:spTgt spid="2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8520" y="5985384"/>
            <a:ext cx="9361040" cy="1044016"/>
          </a:xfrm>
          <a:prstGeom prst="rect">
            <a:avLst/>
          </a:prstGeom>
          <a:solidFill>
            <a:srgbClr val="D4A59A"/>
          </a:solidFill>
          <a:ln w="57150">
            <a:solidFill>
              <a:srgbClr val="BC46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p:cNvSpPr txBox="1"/>
          <p:nvPr/>
        </p:nvSpPr>
        <p:spPr>
          <a:xfrm>
            <a:off x="827584" y="6072490"/>
            <a:ext cx="504056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smtClean="0">
                <a:ln>
                  <a:noFill/>
                </a:ln>
                <a:solidFill>
                  <a:srgbClr val="BC4639"/>
                </a:solidFill>
                <a:effectLst/>
                <a:uLnTx/>
                <a:uFillTx/>
                <a:latin typeface="Tahoma" panose="020B0604030504040204" pitchFamily="34" charset="0"/>
                <a:ea typeface="Tahoma" panose="020B0604030504040204" pitchFamily="34" charset="0"/>
                <a:cs typeface="Tahoma" panose="020B0604030504040204" pitchFamily="34" charset="0"/>
              </a:rPr>
              <a:t>Northern Territory Electoral Commission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smtClean="0">
                <a:ln>
                  <a:noFill/>
                </a:ln>
                <a:solidFill>
                  <a:srgbClr val="BC4639"/>
                </a:solidFill>
                <a:effectLst/>
                <a:uLnTx/>
                <a:uFillTx/>
                <a:latin typeface="Tahoma" panose="020B0604030504040204" pitchFamily="34" charset="0"/>
                <a:ea typeface="Tahoma" panose="020B0604030504040204" pitchFamily="34" charset="0"/>
                <a:cs typeface="Tahoma" panose="020B0604030504040204" pitchFamily="34" charset="0"/>
              </a:rPr>
              <a:t>www.ntec.nt.gov.au</a:t>
            </a:r>
            <a:endParaRPr kumimoji="0" lang="en-AU" sz="1800" b="0" i="0" u="none" strike="noStrike" kern="1200" cap="none" spc="0" normalizeH="0" baseline="0" noProof="0" dirty="0">
              <a:ln>
                <a:noFill/>
              </a:ln>
              <a:solidFill>
                <a:srgbClr val="BC4639"/>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p:nvSpPr>
        <p:spPr>
          <a:xfrm>
            <a:off x="-1" y="-27384"/>
            <a:ext cx="9144001" cy="360040"/>
          </a:xfrm>
          <a:prstGeom prst="rect">
            <a:avLst/>
          </a:prstGeom>
          <a:solidFill>
            <a:srgbClr val="D4A5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p:cNvSpPr/>
          <p:nvPr/>
        </p:nvSpPr>
        <p:spPr>
          <a:xfrm>
            <a:off x="-1" y="332656"/>
            <a:ext cx="9144001" cy="90010"/>
          </a:xfrm>
          <a:prstGeom prst="rect">
            <a:avLst/>
          </a:prstGeom>
          <a:solidFill>
            <a:srgbClr val="BC46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2240" y="44624"/>
            <a:ext cx="2236118" cy="253657"/>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730" y="6072490"/>
            <a:ext cx="716854" cy="727871"/>
          </a:xfrm>
          <a:prstGeom prst="rect">
            <a:avLst/>
          </a:prstGeom>
        </p:spPr>
      </p:pic>
      <p:sp>
        <p:nvSpPr>
          <p:cNvPr id="22"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AU" sz="4400" b="0" i="0" u="none" strike="noStrike" kern="1200" cap="none" spc="0" normalizeH="0" baseline="0" noProof="0" smtClean="0">
                <a:ln>
                  <a:noFill/>
                </a:ln>
                <a:solidFill>
                  <a:prstClr val="black"/>
                </a:solidFill>
                <a:effectLst/>
                <a:uLnTx/>
                <a:uFillTx/>
                <a:latin typeface="Calibri"/>
                <a:ea typeface="Tahoma" panose="020B0604030504040204" pitchFamily="34" charset="0"/>
                <a:cs typeface="Tahoma" panose="020B0604030504040204" pitchFamily="34" charset="0"/>
              </a:rPr>
              <a:t>Pretend election</a:t>
            </a:r>
            <a:endParaRPr kumimoji="0" lang="en-AU" sz="4400" b="0" i="0" u="none" strike="noStrike" kern="1200" cap="none" spc="0" normalizeH="0" baseline="0" noProof="0" dirty="0">
              <a:ln>
                <a:noFill/>
              </a:ln>
              <a:solidFill>
                <a:prstClr val="black"/>
              </a:solidFill>
              <a:effectLst/>
              <a:uLnTx/>
              <a:uFillTx/>
              <a:latin typeface="Calibri"/>
              <a:ea typeface="Tahoma" panose="020B0604030504040204" pitchFamily="34" charset="0"/>
              <a:cs typeface="Tahoma" panose="020B0604030504040204" pitchFamily="34" charset="0"/>
            </a:endParaRPr>
          </a:p>
        </p:txBody>
      </p:sp>
      <p:sp>
        <p:nvSpPr>
          <p:cNvPr id="28" name="TextBox 27"/>
          <p:cNvSpPr txBox="1"/>
          <p:nvPr/>
        </p:nvSpPr>
        <p:spPr>
          <a:xfrm>
            <a:off x="0" y="1301663"/>
            <a:ext cx="9144000" cy="6432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1" i="1" u="none" strike="noStrike" kern="1200" cap="none" spc="0" normalizeH="0" baseline="0" noProof="0" dirty="0" smtClean="0">
                <a:ln>
                  <a:noFill/>
                </a:ln>
                <a:solidFill>
                  <a:srgbClr val="4285F4"/>
                </a:solidFill>
                <a:effectLst/>
                <a:uLnTx/>
                <a:uFillTx/>
                <a:latin typeface="Calibri"/>
                <a:ea typeface="+mn-ea"/>
                <a:cs typeface="+mn-cs"/>
              </a:rPr>
              <a:t>Who will you vote for?</a:t>
            </a:r>
            <a:endParaRPr kumimoji="0" lang="en-AU" sz="3600" b="1" i="1" u="none" strike="noStrike" kern="1200" cap="none" spc="0" normalizeH="0" baseline="0" noProof="0" dirty="0">
              <a:ln>
                <a:noFill/>
              </a:ln>
              <a:solidFill>
                <a:srgbClr val="4285F4"/>
              </a:solidFill>
              <a:effectLst/>
              <a:uLnTx/>
              <a:uFillTx/>
              <a:latin typeface="Calibri"/>
              <a:ea typeface="+mn-ea"/>
              <a:cs typeface="+mn-cs"/>
            </a:endParaRPr>
          </a:p>
        </p:txBody>
      </p:sp>
      <p:grpSp>
        <p:nvGrpSpPr>
          <p:cNvPr id="29" name="Group 28"/>
          <p:cNvGrpSpPr/>
          <p:nvPr/>
        </p:nvGrpSpPr>
        <p:grpSpPr>
          <a:xfrm>
            <a:off x="917594" y="3911586"/>
            <a:ext cx="3492388" cy="1941959"/>
            <a:chOff x="917594" y="4007645"/>
            <a:chExt cx="3492388" cy="1941959"/>
          </a:xfrm>
        </p:grpSpPr>
        <p:sp>
          <p:nvSpPr>
            <p:cNvPr id="30" name="TextBox 29"/>
            <p:cNvSpPr txBox="1"/>
            <p:nvPr/>
          </p:nvSpPr>
          <p:spPr>
            <a:xfrm>
              <a:off x="917594" y="4007645"/>
              <a:ext cx="349238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dirty="0" smtClean="0">
                  <a:ln>
                    <a:noFill/>
                  </a:ln>
                  <a:solidFill>
                    <a:prstClr val="black"/>
                  </a:solidFill>
                  <a:effectLst/>
                  <a:uLnTx/>
                  <a:uFillTx/>
                  <a:latin typeface="Calibri"/>
                  <a:ea typeface="+mn-ea"/>
                  <a:cs typeface="+mn-cs"/>
                </a:rPr>
                <a:t>Mr Environment</a:t>
              </a:r>
              <a:endParaRPr kumimoji="0" lang="en-AU" sz="36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1" name="Picture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80762" y="4572440"/>
              <a:ext cx="1200528" cy="1377164"/>
            </a:xfrm>
            <a:prstGeom prst="rect">
              <a:avLst/>
            </a:prstGeom>
          </p:spPr>
        </p:pic>
      </p:grpSp>
      <p:grpSp>
        <p:nvGrpSpPr>
          <p:cNvPr id="32" name="Group 31"/>
          <p:cNvGrpSpPr/>
          <p:nvPr/>
        </p:nvGrpSpPr>
        <p:grpSpPr>
          <a:xfrm>
            <a:off x="4788024" y="1944873"/>
            <a:ext cx="3492388" cy="1873275"/>
            <a:chOff x="4788024" y="2070163"/>
            <a:chExt cx="3492388" cy="1873275"/>
          </a:xfrm>
        </p:grpSpPr>
        <p:sp>
          <p:nvSpPr>
            <p:cNvPr id="33" name="TextBox 32"/>
            <p:cNvSpPr txBox="1"/>
            <p:nvPr/>
          </p:nvSpPr>
          <p:spPr>
            <a:xfrm>
              <a:off x="4788024" y="2070163"/>
              <a:ext cx="349238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dirty="0" smtClean="0">
                  <a:ln>
                    <a:noFill/>
                  </a:ln>
                  <a:solidFill>
                    <a:prstClr val="black"/>
                  </a:solidFill>
                  <a:effectLst/>
                  <a:uLnTx/>
                  <a:uFillTx/>
                  <a:latin typeface="Calibri"/>
                  <a:ea typeface="+mn-ea"/>
                  <a:cs typeface="+mn-cs"/>
                </a:rPr>
                <a:t>Ms Education</a:t>
              </a:r>
              <a:endParaRPr kumimoji="0" lang="en-AU" sz="36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4" name="Picture 3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03297" y="2610577"/>
              <a:ext cx="1228943" cy="1332861"/>
            </a:xfrm>
            <a:prstGeom prst="rect">
              <a:avLst/>
            </a:prstGeom>
          </p:spPr>
        </p:pic>
      </p:grpSp>
      <p:grpSp>
        <p:nvGrpSpPr>
          <p:cNvPr id="35" name="Group 34"/>
          <p:cNvGrpSpPr/>
          <p:nvPr/>
        </p:nvGrpSpPr>
        <p:grpSpPr>
          <a:xfrm>
            <a:off x="1403648" y="1954366"/>
            <a:ext cx="2520280" cy="1888855"/>
            <a:chOff x="1403648" y="2065686"/>
            <a:chExt cx="2520280" cy="1888855"/>
          </a:xfrm>
        </p:grpSpPr>
        <p:sp>
          <p:nvSpPr>
            <p:cNvPr id="36" name="TextBox 35"/>
            <p:cNvSpPr txBox="1"/>
            <p:nvPr/>
          </p:nvSpPr>
          <p:spPr>
            <a:xfrm>
              <a:off x="1403648" y="2065686"/>
              <a:ext cx="252028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dirty="0" smtClean="0">
                  <a:ln>
                    <a:noFill/>
                  </a:ln>
                  <a:solidFill>
                    <a:prstClr val="black"/>
                  </a:solidFill>
                  <a:effectLst/>
                  <a:uLnTx/>
                  <a:uFillTx/>
                  <a:latin typeface="Calibri"/>
                  <a:ea typeface="+mn-ea"/>
                  <a:cs typeface="+mn-cs"/>
                </a:rPr>
                <a:t>Mr Jobs</a:t>
              </a:r>
              <a:endParaRPr kumimoji="0" lang="en-AU" sz="36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7" name="Picture 36"/>
            <p:cNvPicPr>
              <a:picLocks noChangeAspect="1"/>
            </p:cNvPicPr>
            <p:nvPr/>
          </p:nvPicPr>
          <p:blipFill rotWithShape="1">
            <a:blip r:embed="rId7">
              <a:extLst>
                <a:ext uri="{28A0092B-C50C-407E-A947-70E740481C1C}">
                  <a14:useLocalDpi xmlns:a14="http://schemas.microsoft.com/office/drawing/2010/main" val="0"/>
                </a:ext>
              </a:extLst>
            </a:blip>
            <a:srcRect b="9173"/>
            <a:stretch/>
          </p:blipFill>
          <p:spPr>
            <a:xfrm>
              <a:off x="1654717" y="2611173"/>
              <a:ext cx="1252618" cy="1343368"/>
            </a:xfrm>
            <a:prstGeom prst="rect">
              <a:avLst/>
            </a:prstGeom>
          </p:spPr>
        </p:pic>
      </p:grpSp>
      <p:grpSp>
        <p:nvGrpSpPr>
          <p:cNvPr id="38" name="Group 37"/>
          <p:cNvGrpSpPr/>
          <p:nvPr/>
        </p:nvGrpSpPr>
        <p:grpSpPr>
          <a:xfrm>
            <a:off x="4800287" y="3921596"/>
            <a:ext cx="3492388" cy="1931949"/>
            <a:chOff x="4788024" y="4024708"/>
            <a:chExt cx="3492388" cy="1931949"/>
          </a:xfrm>
        </p:grpSpPr>
        <p:sp>
          <p:nvSpPr>
            <p:cNvPr id="39" name="TextBox 38"/>
            <p:cNvSpPr txBox="1"/>
            <p:nvPr/>
          </p:nvSpPr>
          <p:spPr>
            <a:xfrm>
              <a:off x="4788024" y="4024708"/>
              <a:ext cx="349238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dirty="0" smtClean="0">
                  <a:ln>
                    <a:noFill/>
                  </a:ln>
                  <a:solidFill>
                    <a:prstClr val="black"/>
                  </a:solidFill>
                  <a:effectLst/>
                  <a:uLnTx/>
                  <a:uFillTx/>
                  <a:latin typeface="Calibri"/>
                  <a:ea typeface="+mn-ea"/>
                  <a:cs typeface="+mn-cs"/>
                </a:rPr>
                <a:t>Ms </a:t>
              </a:r>
              <a:r>
                <a:rPr lang="en-AU" sz="3600" noProof="0" dirty="0" smtClean="0">
                  <a:solidFill>
                    <a:prstClr val="black"/>
                  </a:solidFill>
                  <a:latin typeface="Calibri"/>
                </a:rPr>
                <a:t>Fix Crime</a:t>
              </a:r>
              <a:endParaRPr kumimoji="0" lang="en-AU" sz="36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0" name="Picture 3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66540" y="4623796"/>
              <a:ext cx="1153437" cy="1332861"/>
            </a:xfrm>
            <a:prstGeom prst="rect">
              <a:avLst/>
            </a:prstGeom>
          </p:spPr>
        </p:pic>
      </p:grpSp>
    </p:spTree>
    <p:extLst>
      <p:ext uri="{BB962C8B-B14F-4D97-AF65-F5344CB8AC3E}">
        <p14:creationId xmlns:p14="http://schemas.microsoft.com/office/powerpoint/2010/main" val="35860338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2"/>
                                        </p:tgtEl>
                                        <p:attrNameLst>
                                          <p:attrName>style.visibility</p:attrName>
                                        </p:attrNameLst>
                                      </p:cBhvr>
                                      <p:to>
                                        <p:strVal val="visible"/>
                                      </p:to>
                                    </p:set>
                                    <p:anim calcmode="lin" valueType="num">
                                      <p:cBhvr>
                                        <p:cTn id="14" dur="500" fill="hold"/>
                                        <p:tgtEl>
                                          <p:spTgt spid="32"/>
                                        </p:tgtEl>
                                        <p:attrNameLst>
                                          <p:attrName>ppt_w</p:attrName>
                                        </p:attrNameLst>
                                      </p:cBhvr>
                                      <p:tavLst>
                                        <p:tav tm="0">
                                          <p:val>
                                            <p:fltVal val="0"/>
                                          </p:val>
                                        </p:tav>
                                        <p:tav tm="100000">
                                          <p:val>
                                            <p:strVal val="#ppt_w"/>
                                          </p:val>
                                        </p:tav>
                                      </p:tavLst>
                                    </p:anim>
                                    <p:anim calcmode="lin" valueType="num">
                                      <p:cBhvr>
                                        <p:cTn id="15" dur="500" fill="hold"/>
                                        <p:tgtEl>
                                          <p:spTgt spid="32"/>
                                        </p:tgtEl>
                                        <p:attrNameLst>
                                          <p:attrName>ppt_h</p:attrName>
                                        </p:attrNameLst>
                                      </p:cBhvr>
                                      <p:tavLst>
                                        <p:tav tm="0">
                                          <p:val>
                                            <p:fltVal val="0"/>
                                          </p:val>
                                        </p:tav>
                                        <p:tav tm="100000">
                                          <p:val>
                                            <p:strVal val="#ppt_h"/>
                                          </p:val>
                                        </p:tav>
                                      </p:tavLst>
                                    </p:anim>
                                    <p:animEffect transition="in" filter="fade">
                                      <p:cBhvr>
                                        <p:cTn id="16" dur="500"/>
                                        <p:tgtEl>
                                          <p:spTgt spid="3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cBhvr>
                                        <p:cTn id="21" dur="500" fill="hold"/>
                                        <p:tgtEl>
                                          <p:spTgt spid="29"/>
                                        </p:tgtEl>
                                        <p:attrNameLst>
                                          <p:attrName>ppt_w</p:attrName>
                                        </p:attrNameLst>
                                      </p:cBhvr>
                                      <p:tavLst>
                                        <p:tav tm="0">
                                          <p:val>
                                            <p:fltVal val="0"/>
                                          </p:val>
                                        </p:tav>
                                        <p:tav tm="100000">
                                          <p:val>
                                            <p:strVal val="#ppt_w"/>
                                          </p:val>
                                        </p:tav>
                                      </p:tavLst>
                                    </p:anim>
                                    <p:anim calcmode="lin" valueType="num">
                                      <p:cBhvr>
                                        <p:cTn id="22" dur="500" fill="hold"/>
                                        <p:tgtEl>
                                          <p:spTgt spid="29"/>
                                        </p:tgtEl>
                                        <p:attrNameLst>
                                          <p:attrName>ppt_h</p:attrName>
                                        </p:attrNameLst>
                                      </p:cBhvr>
                                      <p:tavLst>
                                        <p:tav tm="0">
                                          <p:val>
                                            <p:fltVal val="0"/>
                                          </p:val>
                                        </p:tav>
                                        <p:tav tm="100000">
                                          <p:val>
                                            <p:strVal val="#ppt_h"/>
                                          </p:val>
                                        </p:tav>
                                      </p:tavLst>
                                    </p:anim>
                                    <p:animEffect transition="in" filter="fade">
                                      <p:cBhvr>
                                        <p:cTn id="23" dur="500"/>
                                        <p:tgtEl>
                                          <p:spTgt spid="2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8"/>
                                        </p:tgtEl>
                                        <p:attrNameLst>
                                          <p:attrName>style.visibility</p:attrName>
                                        </p:attrNameLst>
                                      </p:cBhvr>
                                      <p:to>
                                        <p:strVal val="visible"/>
                                      </p:to>
                                    </p:set>
                                    <p:anim calcmode="lin" valueType="num">
                                      <p:cBhvr>
                                        <p:cTn id="28" dur="500" fill="hold"/>
                                        <p:tgtEl>
                                          <p:spTgt spid="38"/>
                                        </p:tgtEl>
                                        <p:attrNameLst>
                                          <p:attrName>ppt_w</p:attrName>
                                        </p:attrNameLst>
                                      </p:cBhvr>
                                      <p:tavLst>
                                        <p:tav tm="0">
                                          <p:val>
                                            <p:fltVal val="0"/>
                                          </p:val>
                                        </p:tav>
                                        <p:tav tm="100000">
                                          <p:val>
                                            <p:strVal val="#ppt_w"/>
                                          </p:val>
                                        </p:tav>
                                      </p:tavLst>
                                    </p:anim>
                                    <p:anim calcmode="lin" valueType="num">
                                      <p:cBhvr>
                                        <p:cTn id="29" dur="500" fill="hold"/>
                                        <p:tgtEl>
                                          <p:spTgt spid="38"/>
                                        </p:tgtEl>
                                        <p:attrNameLst>
                                          <p:attrName>ppt_h</p:attrName>
                                        </p:attrNameLst>
                                      </p:cBhvr>
                                      <p:tavLst>
                                        <p:tav tm="0">
                                          <p:val>
                                            <p:fltVal val="0"/>
                                          </p:val>
                                        </p:tav>
                                        <p:tav tm="100000">
                                          <p:val>
                                            <p:strVal val="#ppt_h"/>
                                          </p:val>
                                        </p:tav>
                                      </p:tavLst>
                                    </p:anim>
                                    <p:animEffect transition="in" filter="fade">
                                      <p:cBhvr>
                                        <p:cTn id="30"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8520" y="5985384"/>
            <a:ext cx="9361040" cy="1044016"/>
          </a:xfrm>
          <a:prstGeom prst="rect">
            <a:avLst/>
          </a:prstGeom>
          <a:solidFill>
            <a:srgbClr val="D4A59A"/>
          </a:solidFill>
          <a:ln w="57150">
            <a:solidFill>
              <a:srgbClr val="BC46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extBox 8"/>
          <p:cNvSpPr txBox="1"/>
          <p:nvPr/>
        </p:nvSpPr>
        <p:spPr>
          <a:xfrm>
            <a:off x="827584" y="6072490"/>
            <a:ext cx="5040560" cy="646331"/>
          </a:xfrm>
          <a:prstGeom prst="rect">
            <a:avLst/>
          </a:prstGeom>
          <a:noFill/>
        </p:spPr>
        <p:txBody>
          <a:bodyPr wrap="square" rtlCol="0">
            <a:spAutoFit/>
          </a:bodyPr>
          <a:lstStyle/>
          <a:p>
            <a:r>
              <a:rPr lang="en-AU" b="1" dirty="0" smtClean="0">
                <a:solidFill>
                  <a:srgbClr val="BC4639"/>
                </a:solidFill>
                <a:latin typeface="Tahoma" panose="020B0604030504040204" pitchFamily="34" charset="0"/>
                <a:ea typeface="Tahoma" panose="020B0604030504040204" pitchFamily="34" charset="0"/>
                <a:cs typeface="Tahoma" panose="020B0604030504040204" pitchFamily="34" charset="0"/>
              </a:rPr>
              <a:t>Northern Territory Electoral Commission</a:t>
            </a:r>
          </a:p>
          <a:p>
            <a:r>
              <a:rPr lang="en-AU" dirty="0" smtClean="0">
                <a:solidFill>
                  <a:srgbClr val="BC4639"/>
                </a:solidFill>
                <a:latin typeface="Tahoma" panose="020B0604030504040204" pitchFamily="34" charset="0"/>
                <a:ea typeface="Tahoma" panose="020B0604030504040204" pitchFamily="34" charset="0"/>
                <a:cs typeface="Tahoma" panose="020B0604030504040204" pitchFamily="34" charset="0"/>
              </a:rPr>
              <a:t>www.ntec.nt.gov.au</a:t>
            </a:r>
            <a:endParaRPr lang="en-AU" dirty="0">
              <a:solidFill>
                <a:srgbClr val="BC4639"/>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p:nvSpPr>
        <p:spPr>
          <a:xfrm>
            <a:off x="-1" y="-27384"/>
            <a:ext cx="9144001" cy="360040"/>
          </a:xfrm>
          <a:prstGeom prst="rect">
            <a:avLst/>
          </a:prstGeom>
          <a:solidFill>
            <a:srgbClr val="D4A5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10"/>
          <p:cNvSpPr/>
          <p:nvPr/>
        </p:nvSpPr>
        <p:spPr>
          <a:xfrm>
            <a:off x="-1" y="332656"/>
            <a:ext cx="9144001" cy="90010"/>
          </a:xfrm>
          <a:prstGeom prst="rect">
            <a:avLst/>
          </a:prstGeom>
          <a:solidFill>
            <a:srgbClr val="BC46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2240" y="44624"/>
            <a:ext cx="2236118" cy="253657"/>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730" y="6072490"/>
            <a:ext cx="716854" cy="727871"/>
          </a:xfrm>
          <a:prstGeom prst="rect">
            <a:avLst/>
          </a:prstGeom>
        </p:spPr>
      </p:pic>
      <p:sp>
        <p:nvSpPr>
          <p:cNvPr id="17"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AU" smtClean="0">
                <a:latin typeface="+mn-lt"/>
                <a:ea typeface="Tahoma" panose="020B0604030504040204" pitchFamily="34" charset="0"/>
                <a:cs typeface="Tahoma" panose="020B0604030504040204" pitchFamily="34" charset="0"/>
              </a:rPr>
              <a:t>Have you ever participated in….?</a:t>
            </a:r>
            <a:endParaRPr lang="en-AU" dirty="0">
              <a:latin typeface="+mn-lt"/>
              <a:ea typeface="Tahoma" panose="020B0604030504040204" pitchFamily="34" charset="0"/>
              <a:cs typeface="Tahoma" panose="020B0604030504040204" pitchFamily="34" charset="0"/>
            </a:endParaRPr>
          </a:p>
        </p:txBody>
      </p:sp>
      <p:pic>
        <p:nvPicPr>
          <p:cNvPr id="23" name="Picture 22"/>
          <p:cNvPicPr>
            <a:picLocks noChangeAspect="1"/>
          </p:cNvPicPr>
          <p:nvPr/>
        </p:nvPicPr>
        <p:blipFill>
          <a:blip r:embed="rId5" cstate="print">
            <a:extLst>
              <a:ext uri="{BEBA8EAE-BF5A-486C-A8C5-ECC9F3942E4B}">
                <a14:imgProps xmlns:a14="http://schemas.microsoft.com/office/drawing/2010/main">
                  <a14:imgLayer r:embed="rId6">
                    <a14:imgEffect>
                      <a14:brightnessContrast bright="16000" contrast="4000"/>
                    </a14:imgEffect>
                  </a14:imgLayer>
                </a14:imgProps>
              </a:ext>
              <a:ext uri="{28A0092B-C50C-407E-A947-70E740481C1C}">
                <a14:useLocalDpi xmlns:a14="http://schemas.microsoft.com/office/drawing/2010/main" val="0"/>
              </a:ext>
            </a:extLst>
          </a:blip>
          <a:stretch>
            <a:fillRect/>
          </a:stretch>
        </p:blipFill>
        <p:spPr>
          <a:xfrm rot="20937413">
            <a:off x="615659" y="1574945"/>
            <a:ext cx="3551746" cy="1997857"/>
          </a:xfrm>
          <a:prstGeom prst="rect">
            <a:avLst/>
          </a:prstGeom>
          <a:ln w="31750">
            <a:solidFill>
              <a:srgbClr val="BC4639"/>
            </a:solidFill>
          </a:ln>
          <a:effectLst>
            <a:outerShdw blurRad="50800" dist="38100" algn="l" rotWithShape="0">
              <a:prstClr val="black">
                <a:alpha val="40000"/>
              </a:prstClr>
            </a:outerShdw>
          </a:effectLst>
        </p:spPr>
      </p:pic>
      <p:pic>
        <p:nvPicPr>
          <p:cNvPr id="24" name="Picture 23"/>
          <p:cNvPicPr>
            <a:picLocks noChangeAspect="1"/>
          </p:cNvPicPr>
          <p:nvPr/>
        </p:nvPicPr>
        <p:blipFill>
          <a:blip r:embed="rId7" cstate="print">
            <a:extLst>
              <a:ext uri="{BEBA8EAE-BF5A-486C-A8C5-ECC9F3942E4B}">
                <a14:imgProps xmlns:a14="http://schemas.microsoft.com/office/drawing/2010/main">
                  <a14:imgLayer r:embed="rId8">
                    <a14:imgEffect>
                      <a14:brightnessContrast bright="-4000" contrast="7000"/>
                    </a14:imgEffect>
                  </a14:imgLayer>
                </a14:imgProps>
              </a:ext>
              <a:ext uri="{28A0092B-C50C-407E-A947-70E740481C1C}">
                <a14:useLocalDpi xmlns:a14="http://schemas.microsoft.com/office/drawing/2010/main" val="0"/>
              </a:ext>
            </a:extLst>
          </a:blip>
          <a:stretch>
            <a:fillRect/>
          </a:stretch>
        </p:blipFill>
        <p:spPr>
          <a:xfrm rot="477274">
            <a:off x="5342138" y="1423309"/>
            <a:ext cx="2592490" cy="1944367"/>
          </a:xfrm>
          <a:prstGeom prst="rect">
            <a:avLst/>
          </a:prstGeom>
          <a:ln w="31750">
            <a:solidFill>
              <a:srgbClr val="BC4639"/>
            </a:solidFill>
          </a:ln>
          <a:effectLst>
            <a:outerShdw blurRad="50800" dist="38100" dir="2700000" algn="tl" rotWithShape="0">
              <a:prstClr val="black">
                <a:alpha val="40000"/>
              </a:prstClr>
            </a:outerShdw>
          </a:effectLst>
        </p:spPr>
      </p:pic>
      <p:pic>
        <p:nvPicPr>
          <p:cNvPr id="25" name="Picture 2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23182">
            <a:off x="1663979" y="4019956"/>
            <a:ext cx="2609093" cy="1712218"/>
          </a:xfrm>
          <a:prstGeom prst="rect">
            <a:avLst/>
          </a:prstGeom>
          <a:ln w="31750">
            <a:solidFill>
              <a:srgbClr val="BC4639"/>
            </a:solidFill>
          </a:ln>
          <a:effectLst>
            <a:outerShdw blurRad="50800" dist="38100" dir="2700000" algn="tl" rotWithShape="0">
              <a:prstClr val="black">
                <a:alpha val="40000"/>
              </a:prstClr>
            </a:outerShdw>
          </a:effectLst>
        </p:spPr>
      </p:pic>
      <p:pic>
        <p:nvPicPr>
          <p:cNvPr id="26" name="Picture 2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1372159">
            <a:off x="4840322" y="4001055"/>
            <a:ext cx="2992997" cy="1684784"/>
          </a:xfrm>
          <a:prstGeom prst="rect">
            <a:avLst/>
          </a:prstGeom>
          <a:ln w="31750">
            <a:solidFill>
              <a:srgbClr val="BC4639"/>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165655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p:cTn id="14" dur="500" fill="hold"/>
                                        <p:tgtEl>
                                          <p:spTgt spid="24"/>
                                        </p:tgtEl>
                                        <p:attrNameLst>
                                          <p:attrName>ppt_w</p:attrName>
                                        </p:attrNameLst>
                                      </p:cBhvr>
                                      <p:tavLst>
                                        <p:tav tm="0">
                                          <p:val>
                                            <p:fltVal val="0"/>
                                          </p:val>
                                        </p:tav>
                                        <p:tav tm="100000">
                                          <p:val>
                                            <p:strVal val="#ppt_w"/>
                                          </p:val>
                                        </p:tav>
                                      </p:tavLst>
                                    </p:anim>
                                    <p:anim calcmode="lin" valueType="num">
                                      <p:cBhvr>
                                        <p:cTn id="15" dur="500" fill="hold"/>
                                        <p:tgtEl>
                                          <p:spTgt spid="24"/>
                                        </p:tgtEl>
                                        <p:attrNameLst>
                                          <p:attrName>ppt_h</p:attrName>
                                        </p:attrNameLst>
                                      </p:cBhvr>
                                      <p:tavLst>
                                        <p:tav tm="0">
                                          <p:val>
                                            <p:fltVal val="0"/>
                                          </p:val>
                                        </p:tav>
                                        <p:tav tm="100000">
                                          <p:val>
                                            <p:strVal val="#ppt_h"/>
                                          </p:val>
                                        </p:tav>
                                      </p:tavLst>
                                    </p:anim>
                                    <p:animEffect transition="in" filter="fade">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p:cTn id="21" dur="500" fill="hold"/>
                                        <p:tgtEl>
                                          <p:spTgt spid="25"/>
                                        </p:tgtEl>
                                        <p:attrNameLst>
                                          <p:attrName>ppt_w</p:attrName>
                                        </p:attrNameLst>
                                      </p:cBhvr>
                                      <p:tavLst>
                                        <p:tav tm="0">
                                          <p:val>
                                            <p:fltVal val="0"/>
                                          </p:val>
                                        </p:tav>
                                        <p:tav tm="100000">
                                          <p:val>
                                            <p:strVal val="#ppt_w"/>
                                          </p:val>
                                        </p:tav>
                                      </p:tavLst>
                                    </p:anim>
                                    <p:anim calcmode="lin" valueType="num">
                                      <p:cBhvr>
                                        <p:cTn id="22" dur="500" fill="hold"/>
                                        <p:tgtEl>
                                          <p:spTgt spid="25"/>
                                        </p:tgtEl>
                                        <p:attrNameLst>
                                          <p:attrName>ppt_h</p:attrName>
                                        </p:attrNameLst>
                                      </p:cBhvr>
                                      <p:tavLst>
                                        <p:tav tm="0">
                                          <p:val>
                                            <p:fltVal val="0"/>
                                          </p:val>
                                        </p:tav>
                                        <p:tav tm="100000">
                                          <p:val>
                                            <p:strVal val="#ppt_h"/>
                                          </p:val>
                                        </p:tav>
                                      </p:tavLst>
                                    </p:anim>
                                    <p:animEffect transition="in" filter="fade">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 calcmode="lin" valueType="num">
                                      <p:cBhvr>
                                        <p:cTn id="28" dur="500" fill="hold"/>
                                        <p:tgtEl>
                                          <p:spTgt spid="26"/>
                                        </p:tgtEl>
                                        <p:attrNameLst>
                                          <p:attrName>ppt_w</p:attrName>
                                        </p:attrNameLst>
                                      </p:cBhvr>
                                      <p:tavLst>
                                        <p:tav tm="0">
                                          <p:val>
                                            <p:fltVal val="0"/>
                                          </p:val>
                                        </p:tav>
                                        <p:tav tm="100000">
                                          <p:val>
                                            <p:strVal val="#ppt_w"/>
                                          </p:val>
                                        </p:tav>
                                      </p:tavLst>
                                    </p:anim>
                                    <p:anim calcmode="lin" valueType="num">
                                      <p:cBhvr>
                                        <p:cTn id="29" dur="500" fill="hold"/>
                                        <p:tgtEl>
                                          <p:spTgt spid="26"/>
                                        </p:tgtEl>
                                        <p:attrNameLst>
                                          <p:attrName>ppt_h</p:attrName>
                                        </p:attrNameLst>
                                      </p:cBhvr>
                                      <p:tavLst>
                                        <p:tav tm="0">
                                          <p:val>
                                            <p:fltVal val="0"/>
                                          </p:val>
                                        </p:tav>
                                        <p:tav tm="100000">
                                          <p:val>
                                            <p:strVal val="#ppt_h"/>
                                          </p:val>
                                        </p:tav>
                                      </p:tavLst>
                                    </p:anim>
                                    <p:animEffect transition="in" filter="fade">
                                      <p:cBhvr>
                                        <p:cTn id="3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8520" y="5985384"/>
            <a:ext cx="9361040" cy="1044016"/>
          </a:xfrm>
          <a:prstGeom prst="rect">
            <a:avLst/>
          </a:prstGeom>
          <a:solidFill>
            <a:srgbClr val="D4A59A"/>
          </a:solidFill>
          <a:ln w="57150">
            <a:solidFill>
              <a:srgbClr val="BC46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extBox 8"/>
          <p:cNvSpPr txBox="1"/>
          <p:nvPr/>
        </p:nvSpPr>
        <p:spPr>
          <a:xfrm>
            <a:off x="827584" y="6072490"/>
            <a:ext cx="5040560" cy="646331"/>
          </a:xfrm>
          <a:prstGeom prst="rect">
            <a:avLst/>
          </a:prstGeom>
          <a:noFill/>
        </p:spPr>
        <p:txBody>
          <a:bodyPr wrap="square" rtlCol="0">
            <a:spAutoFit/>
          </a:bodyPr>
          <a:lstStyle/>
          <a:p>
            <a:r>
              <a:rPr lang="en-AU" b="1" dirty="0" smtClean="0">
                <a:solidFill>
                  <a:srgbClr val="BC4639"/>
                </a:solidFill>
                <a:latin typeface="Tahoma" panose="020B0604030504040204" pitchFamily="34" charset="0"/>
                <a:ea typeface="Tahoma" panose="020B0604030504040204" pitchFamily="34" charset="0"/>
                <a:cs typeface="Tahoma" panose="020B0604030504040204" pitchFamily="34" charset="0"/>
              </a:rPr>
              <a:t>Northern Territory Electoral Commission</a:t>
            </a:r>
          </a:p>
          <a:p>
            <a:r>
              <a:rPr lang="en-AU" dirty="0" smtClean="0">
                <a:solidFill>
                  <a:srgbClr val="BC4639"/>
                </a:solidFill>
                <a:latin typeface="Tahoma" panose="020B0604030504040204" pitchFamily="34" charset="0"/>
                <a:ea typeface="Tahoma" panose="020B0604030504040204" pitchFamily="34" charset="0"/>
                <a:cs typeface="Tahoma" panose="020B0604030504040204" pitchFamily="34" charset="0"/>
              </a:rPr>
              <a:t>www.ntec.nt.gov.au</a:t>
            </a:r>
            <a:endParaRPr lang="en-AU" dirty="0">
              <a:solidFill>
                <a:srgbClr val="BC4639"/>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p:nvSpPr>
        <p:spPr>
          <a:xfrm>
            <a:off x="-1" y="-27384"/>
            <a:ext cx="9144001" cy="360040"/>
          </a:xfrm>
          <a:prstGeom prst="rect">
            <a:avLst/>
          </a:prstGeom>
          <a:solidFill>
            <a:srgbClr val="D4A5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10"/>
          <p:cNvSpPr/>
          <p:nvPr/>
        </p:nvSpPr>
        <p:spPr>
          <a:xfrm>
            <a:off x="-1" y="332656"/>
            <a:ext cx="9144001" cy="90010"/>
          </a:xfrm>
          <a:prstGeom prst="rect">
            <a:avLst/>
          </a:prstGeom>
          <a:solidFill>
            <a:srgbClr val="BC46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2240" y="44624"/>
            <a:ext cx="2236118" cy="253657"/>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730" y="6072490"/>
            <a:ext cx="716854" cy="727871"/>
          </a:xfrm>
          <a:prstGeom prst="rect">
            <a:avLst/>
          </a:prstGeom>
        </p:spPr>
      </p:pic>
      <p:sp>
        <p:nvSpPr>
          <p:cNvPr id="8" name="TextBox 7"/>
          <p:cNvSpPr txBox="1"/>
          <p:nvPr/>
        </p:nvSpPr>
        <p:spPr>
          <a:xfrm>
            <a:off x="179512" y="755993"/>
            <a:ext cx="8856984" cy="584775"/>
          </a:xfrm>
          <a:prstGeom prst="rect">
            <a:avLst/>
          </a:prstGeom>
          <a:noFill/>
        </p:spPr>
        <p:txBody>
          <a:bodyPr wrap="square" rtlCol="0">
            <a:spAutoFit/>
          </a:bodyPr>
          <a:lstStyle/>
          <a:p>
            <a:pPr algn="ctr"/>
            <a:r>
              <a:rPr lang="en-AU" sz="3200" b="1" dirty="0" smtClean="0">
                <a:solidFill>
                  <a:srgbClr val="BC4639"/>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Questions?</a:t>
            </a:r>
            <a:endParaRPr lang="en-AU" sz="3200" b="1" dirty="0">
              <a:solidFill>
                <a:srgbClr val="BC4639"/>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a:off x="755576" y="2348880"/>
            <a:ext cx="7879177" cy="1815882"/>
          </a:xfrm>
          <a:prstGeom prst="rect">
            <a:avLst/>
          </a:prstGeom>
          <a:noFill/>
        </p:spPr>
        <p:txBody>
          <a:bodyPr wrap="square" rtlCol="0">
            <a:spAutoFit/>
          </a:bodyPr>
          <a:lstStyle/>
          <a:p>
            <a:pPr algn="ctr">
              <a:spcBef>
                <a:spcPts val="3600"/>
              </a:spcBef>
              <a:spcAft>
                <a:spcPts val="1200"/>
              </a:spcAft>
            </a:pPr>
            <a:r>
              <a:rPr lang="en-AU" sz="2800" dirty="0" smtClean="0">
                <a:solidFill>
                  <a:srgbClr val="5C2018"/>
                </a:solidFill>
                <a:latin typeface="Tahoma" panose="020B0604030504040204" pitchFamily="34" charset="0"/>
                <a:ea typeface="Tahoma" panose="020B0604030504040204" pitchFamily="34" charset="0"/>
                <a:cs typeface="Tahoma" panose="020B0604030504040204" pitchFamily="34" charset="0"/>
              </a:rPr>
              <a:t>For further information </a:t>
            </a:r>
            <a:r>
              <a:rPr lang="en-AU" sz="5400" b="1" dirty="0" smtClean="0">
                <a:solidFill>
                  <a:srgbClr val="5C2018"/>
                </a:solidFill>
                <a:latin typeface="Tahoma" panose="020B0604030504040204" pitchFamily="34" charset="0"/>
                <a:ea typeface="Tahoma" panose="020B0604030504040204" pitchFamily="34" charset="0"/>
                <a:cs typeface="Tahoma" panose="020B0604030504040204" pitchFamily="34" charset="0"/>
              </a:rPr>
              <a:t>ntec.nt.gov.au</a:t>
            </a:r>
            <a:endParaRPr lang="en-AU" sz="7200" b="1" dirty="0" smtClean="0">
              <a:solidFill>
                <a:srgbClr val="5C2018"/>
              </a:solidFill>
              <a:latin typeface="Tahoma" panose="020B0604030504040204" pitchFamily="34" charset="0"/>
              <a:ea typeface="Tahoma" panose="020B0604030504040204" pitchFamily="34" charset="0"/>
              <a:cs typeface="Tahoma" panose="020B0604030504040204" pitchFamily="34" charset="0"/>
            </a:endParaRPr>
          </a:p>
          <a:p>
            <a:pPr algn="ctr">
              <a:spcAft>
                <a:spcPts val="1200"/>
              </a:spcAft>
            </a:pPr>
            <a:endParaRPr lang="en-AU" sz="2000" dirty="0">
              <a:latin typeface="Tahoma" panose="020B0604030504040204" pitchFamily="34" charset="0"/>
              <a:ea typeface="Tahoma" panose="020B0604030504040204" pitchFamily="34" charset="0"/>
              <a:cs typeface="Tahoma" panose="020B0604030504040204" pitchFamily="34" charset="0"/>
            </a:endParaRPr>
          </a:p>
        </p:txBody>
      </p:sp>
      <p:grpSp>
        <p:nvGrpSpPr>
          <p:cNvPr id="13" name="Group 12"/>
          <p:cNvGrpSpPr/>
          <p:nvPr/>
        </p:nvGrpSpPr>
        <p:grpSpPr>
          <a:xfrm>
            <a:off x="936105" y="4490007"/>
            <a:ext cx="4482461" cy="451517"/>
            <a:chOff x="467545" y="5219023"/>
            <a:chExt cx="4482461" cy="451517"/>
          </a:xfrm>
        </p:grpSpPr>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7545" y="5219023"/>
              <a:ext cx="432048" cy="432048"/>
            </a:xfrm>
            <a:prstGeom prst="rect">
              <a:avLst/>
            </a:prstGeom>
          </p:spPr>
        </p:pic>
        <p:sp>
          <p:nvSpPr>
            <p:cNvPr id="15" name="TextBox 14"/>
            <p:cNvSpPr txBox="1"/>
            <p:nvPr/>
          </p:nvSpPr>
          <p:spPr>
            <a:xfrm>
              <a:off x="917558" y="5301208"/>
              <a:ext cx="4032448" cy="369332"/>
            </a:xfrm>
            <a:prstGeom prst="rect">
              <a:avLst/>
            </a:prstGeom>
            <a:noFill/>
          </p:spPr>
          <p:txBody>
            <a:bodyPr wrap="square" rtlCol="0">
              <a:spAutoFit/>
            </a:bodyPr>
            <a:lstStyle/>
            <a:p>
              <a:r>
                <a:rPr lang="en-AU" dirty="0" smtClean="0">
                  <a:solidFill>
                    <a:srgbClr val="0065BD"/>
                  </a:solidFill>
                </a:rPr>
                <a:t>Facebook.com/NTElectoralcommission</a:t>
              </a:r>
              <a:endParaRPr lang="en-AU" dirty="0">
                <a:solidFill>
                  <a:srgbClr val="0065BD"/>
                </a:solidFill>
              </a:endParaRPr>
            </a:p>
          </p:txBody>
        </p:sp>
      </p:grpSp>
      <p:grpSp>
        <p:nvGrpSpPr>
          <p:cNvPr id="16" name="Group 15"/>
          <p:cNvGrpSpPr/>
          <p:nvPr/>
        </p:nvGrpSpPr>
        <p:grpSpPr>
          <a:xfrm>
            <a:off x="5801112" y="4437112"/>
            <a:ext cx="3811448" cy="495120"/>
            <a:chOff x="5332552" y="5166128"/>
            <a:chExt cx="3811448" cy="495120"/>
          </a:xfrm>
        </p:grpSpPr>
        <p:pic>
          <p:nvPicPr>
            <p:cNvPr id="17" name="Picture 16"/>
            <p:cNvPicPr>
              <a:picLocks noChangeAspect="1"/>
            </p:cNvPicPr>
            <p:nvPr/>
          </p:nvPicPr>
          <p:blipFill>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5332552" y="5166128"/>
              <a:ext cx="495120" cy="495120"/>
            </a:xfrm>
            <a:prstGeom prst="rect">
              <a:avLst/>
            </a:prstGeom>
          </p:spPr>
        </p:pic>
        <p:sp>
          <p:nvSpPr>
            <p:cNvPr id="18" name="TextBox 17"/>
            <p:cNvSpPr txBox="1"/>
            <p:nvPr/>
          </p:nvSpPr>
          <p:spPr>
            <a:xfrm>
              <a:off x="5827672" y="5291916"/>
              <a:ext cx="3316328" cy="369332"/>
            </a:xfrm>
            <a:prstGeom prst="rect">
              <a:avLst/>
            </a:prstGeom>
            <a:noFill/>
          </p:spPr>
          <p:txBody>
            <a:bodyPr wrap="square" rtlCol="0">
              <a:spAutoFit/>
            </a:bodyPr>
            <a:lstStyle/>
            <a:p>
              <a:r>
                <a:rPr lang="en-AU" dirty="0" smtClean="0">
                  <a:solidFill>
                    <a:srgbClr val="0065BD"/>
                  </a:solidFill>
                </a:rPr>
                <a:t>@NTElecComm</a:t>
              </a:r>
              <a:endParaRPr lang="en-AU" dirty="0">
                <a:solidFill>
                  <a:srgbClr val="0065BD"/>
                </a:solidFill>
              </a:endParaRPr>
            </a:p>
          </p:txBody>
        </p:sp>
      </p:grpSp>
    </p:spTree>
    <p:extLst>
      <p:ext uri="{BB962C8B-B14F-4D97-AF65-F5344CB8AC3E}">
        <p14:creationId xmlns:p14="http://schemas.microsoft.com/office/powerpoint/2010/main" val="678275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8520" y="5985384"/>
            <a:ext cx="9361040" cy="1044016"/>
          </a:xfrm>
          <a:prstGeom prst="rect">
            <a:avLst/>
          </a:prstGeom>
          <a:solidFill>
            <a:srgbClr val="D4A59A"/>
          </a:solidFill>
          <a:ln w="57150">
            <a:solidFill>
              <a:srgbClr val="BC46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extBox 8"/>
          <p:cNvSpPr txBox="1"/>
          <p:nvPr/>
        </p:nvSpPr>
        <p:spPr>
          <a:xfrm>
            <a:off x="827584" y="6072490"/>
            <a:ext cx="5040560" cy="646331"/>
          </a:xfrm>
          <a:prstGeom prst="rect">
            <a:avLst/>
          </a:prstGeom>
          <a:noFill/>
        </p:spPr>
        <p:txBody>
          <a:bodyPr wrap="square" rtlCol="0">
            <a:spAutoFit/>
          </a:bodyPr>
          <a:lstStyle/>
          <a:p>
            <a:r>
              <a:rPr lang="en-AU" b="1" dirty="0" smtClean="0">
                <a:solidFill>
                  <a:srgbClr val="BC4639"/>
                </a:solidFill>
                <a:latin typeface="Tahoma" panose="020B0604030504040204" pitchFamily="34" charset="0"/>
                <a:ea typeface="Tahoma" panose="020B0604030504040204" pitchFamily="34" charset="0"/>
                <a:cs typeface="Tahoma" panose="020B0604030504040204" pitchFamily="34" charset="0"/>
              </a:rPr>
              <a:t>Northern Territory Electoral Commission</a:t>
            </a:r>
          </a:p>
          <a:p>
            <a:r>
              <a:rPr lang="en-AU" dirty="0" smtClean="0">
                <a:solidFill>
                  <a:srgbClr val="BC4639"/>
                </a:solidFill>
                <a:latin typeface="Tahoma" panose="020B0604030504040204" pitchFamily="34" charset="0"/>
                <a:ea typeface="Tahoma" panose="020B0604030504040204" pitchFamily="34" charset="0"/>
                <a:cs typeface="Tahoma" panose="020B0604030504040204" pitchFamily="34" charset="0"/>
              </a:rPr>
              <a:t>www.ntec.nt.gov.au</a:t>
            </a:r>
            <a:endParaRPr lang="en-AU" dirty="0">
              <a:solidFill>
                <a:srgbClr val="BC4639"/>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p:nvSpPr>
        <p:spPr>
          <a:xfrm>
            <a:off x="-1" y="-27384"/>
            <a:ext cx="9144001" cy="360040"/>
          </a:xfrm>
          <a:prstGeom prst="rect">
            <a:avLst/>
          </a:prstGeom>
          <a:solidFill>
            <a:srgbClr val="D4A5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10"/>
          <p:cNvSpPr/>
          <p:nvPr/>
        </p:nvSpPr>
        <p:spPr>
          <a:xfrm>
            <a:off x="-1" y="332656"/>
            <a:ext cx="9144001" cy="90010"/>
          </a:xfrm>
          <a:prstGeom prst="rect">
            <a:avLst/>
          </a:prstGeom>
          <a:solidFill>
            <a:srgbClr val="BC46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2240" y="44624"/>
            <a:ext cx="2236118" cy="253657"/>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730" y="6072490"/>
            <a:ext cx="716854" cy="727871"/>
          </a:xfrm>
          <a:prstGeom prst="rect">
            <a:avLst/>
          </a:prstGeom>
        </p:spPr>
      </p:pic>
      <p:sp>
        <p:nvSpPr>
          <p:cNvPr id="15"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AU" smtClean="0">
                <a:latin typeface="+mn-lt"/>
              </a:rPr>
              <a:t>Democracy definition</a:t>
            </a:r>
            <a:endParaRPr lang="en-AU" dirty="0">
              <a:latin typeface="+mn-lt"/>
            </a:endParaRPr>
          </a:p>
        </p:txBody>
      </p:sp>
      <p:grpSp>
        <p:nvGrpSpPr>
          <p:cNvPr id="22" name="Group 21"/>
          <p:cNvGrpSpPr/>
          <p:nvPr/>
        </p:nvGrpSpPr>
        <p:grpSpPr>
          <a:xfrm>
            <a:off x="1141388" y="3640922"/>
            <a:ext cx="6708911" cy="2136708"/>
            <a:chOff x="959433" y="3524540"/>
            <a:chExt cx="6919667" cy="2205565"/>
          </a:xfrm>
          <a:effectLst>
            <a:outerShdw blurRad="50800" dist="38100" dir="2700000" algn="tl" rotWithShape="0">
              <a:prstClr val="black">
                <a:alpha val="40000"/>
              </a:prstClr>
            </a:outerShdw>
          </a:effectLst>
        </p:grpSpPr>
        <p:pic>
          <p:nvPicPr>
            <p:cNvPr id="2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9433" y="3534085"/>
              <a:ext cx="3617416" cy="2196020"/>
            </a:xfrm>
            <a:prstGeom prst="rect">
              <a:avLst/>
            </a:prstGeom>
            <a:noFill/>
            <a:ln w="31750">
              <a:solidFill>
                <a:srgbClr val="BC4639"/>
              </a:solidFill>
              <a:miter lim="800000"/>
              <a:headEnd/>
              <a:tailEnd/>
            </a:ln>
            <a:extLst>
              <a:ext uri="{909E8E84-426E-40DD-AFC4-6F175D3DCCD1}">
                <a14:hiddenFill xmlns:a14="http://schemas.microsoft.com/office/drawing/2010/main">
                  <a:solidFill>
                    <a:schemeClr val="accent1"/>
                  </a:solidFill>
                </a14:hiddenFill>
              </a:ext>
            </a:extLst>
          </p:spPr>
        </p:pic>
        <p:pic>
          <p:nvPicPr>
            <p:cNvPr id="2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83456" y="3524540"/>
              <a:ext cx="3095644" cy="2205565"/>
            </a:xfrm>
            <a:prstGeom prst="rect">
              <a:avLst/>
            </a:prstGeom>
            <a:noFill/>
            <a:ln w="31750">
              <a:solidFill>
                <a:srgbClr val="BC4639"/>
              </a:solidFill>
              <a:miter lim="800000"/>
              <a:headEnd/>
              <a:tailEnd/>
            </a:ln>
            <a:extLst>
              <a:ext uri="{909E8E84-426E-40DD-AFC4-6F175D3DCCD1}">
                <a14:hiddenFill xmlns:a14="http://schemas.microsoft.com/office/drawing/2010/main">
                  <a:solidFill>
                    <a:schemeClr val="accent1"/>
                  </a:solidFill>
                </a14:hiddenFill>
              </a:ext>
            </a:extLst>
          </p:spPr>
        </p:pic>
      </p:grpSp>
      <p:sp>
        <p:nvSpPr>
          <p:cNvPr id="25" name="TextBox 24"/>
          <p:cNvSpPr txBox="1"/>
          <p:nvPr/>
        </p:nvSpPr>
        <p:spPr>
          <a:xfrm>
            <a:off x="825744" y="1340477"/>
            <a:ext cx="7416824" cy="1077218"/>
          </a:xfrm>
          <a:prstGeom prst="rect">
            <a:avLst/>
          </a:prstGeom>
          <a:noFill/>
        </p:spPr>
        <p:txBody>
          <a:bodyPr wrap="square" rtlCol="0">
            <a:spAutoFit/>
          </a:bodyPr>
          <a:lstStyle/>
          <a:p>
            <a:pPr algn="ctr"/>
            <a:r>
              <a:rPr lang="en-AU" sz="3200" b="1" dirty="0" smtClean="0">
                <a:solidFill>
                  <a:srgbClr val="4285F4"/>
                </a:solidFill>
              </a:rPr>
              <a:t>Government by the people, or by their elected representatives</a:t>
            </a:r>
            <a:endParaRPr lang="en-AU" sz="3200" b="1" dirty="0">
              <a:solidFill>
                <a:srgbClr val="4285F4"/>
              </a:solidFill>
            </a:endParaRPr>
          </a:p>
        </p:txBody>
      </p:sp>
      <p:sp>
        <p:nvSpPr>
          <p:cNvPr id="26" name="TextBox 25"/>
          <p:cNvSpPr txBox="1"/>
          <p:nvPr/>
        </p:nvSpPr>
        <p:spPr>
          <a:xfrm>
            <a:off x="825744" y="2479061"/>
            <a:ext cx="7416824" cy="954107"/>
          </a:xfrm>
          <a:prstGeom prst="rect">
            <a:avLst/>
          </a:prstGeom>
          <a:noFill/>
        </p:spPr>
        <p:txBody>
          <a:bodyPr wrap="square" rtlCol="0">
            <a:spAutoFit/>
          </a:bodyPr>
          <a:lstStyle/>
          <a:p>
            <a:r>
              <a:rPr lang="en-AU" sz="2800" b="1" dirty="0" smtClean="0"/>
              <a:t>“Government of the people, by the people, for the people”		</a:t>
            </a:r>
            <a:endParaRPr lang="en-AU" sz="1200" b="1" dirty="0"/>
          </a:p>
        </p:txBody>
      </p:sp>
      <p:sp>
        <p:nvSpPr>
          <p:cNvPr id="27" name="TextBox 26"/>
          <p:cNvSpPr txBox="1"/>
          <p:nvPr/>
        </p:nvSpPr>
        <p:spPr>
          <a:xfrm>
            <a:off x="2921371" y="3034460"/>
            <a:ext cx="2160240" cy="553998"/>
          </a:xfrm>
          <a:prstGeom prst="rect">
            <a:avLst/>
          </a:prstGeom>
          <a:noFill/>
        </p:spPr>
        <p:txBody>
          <a:bodyPr wrap="square" rtlCol="0">
            <a:spAutoFit/>
          </a:bodyPr>
          <a:lstStyle/>
          <a:p>
            <a:r>
              <a:rPr lang="en-AU" sz="1200" b="1" dirty="0"/>
              <a:t>- Abraham Lincoln</a:t>
            </a:r>
          </a:p>
          <a:p>
            <a:endParaRPr lang="en-AU" dirty="0"/>
          </a:p>
        </p:txBody>
      </p:sp>
    </p:spTree>
    <p:extLst>
      <p:ext uri="{BB962C8B-B14F-4D97-AF65-F5344CB8AC3E}">
        <p14:creationId xmlns:p14="http://schemas.microsoft.com/office/powerpoint/2010/main" val="11158667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6">
                                            <p:txEl>
                                              <p:pRg st="0" end="0"/>
                                            </p:txEl>
                                          </p:spTgt>
                                        </p:tgtEl>
                                        <p:attrNameLst>
                                          <p:attrName>style.visibility</p:attrName>
                                        </p:attrNameLst>
                                      </p:cBhvr>
                                      <p:to>
                                        <p:strVal val="visible"/>
                                      </p:to>
                                    </p:set>
                                    <p:animEffect transition="in" filter="fade">
                                      <p:cBhvr>
                                        <p:cTn id="14" dur="500"/>
                                        <p:tgtEl>
                                          <p:spTgt spid="2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8520" y="5985384"/>
            <a:ext cx="9361040" cy="1044016"/>
          </a:xfrm>
          <a:prstGeom prst="rect">
            <a:avLst/>
          </a:prstGeom>
          <a:solidFill>
            <a:srgbClr val="D4A59A"/>
          </a:solidFill>
          <a:ln w="57150">
            <a:solidFill>
              <a:srgbClr val="BC46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extBox 8"/>
          <p:cNvSpPr txBox="1"/>
          <p:nvPr/>
        </p:nvSpPr>
        <p:spPr>
          <a:xfrm>
            <a:off x="827584" y="6072490"/>
            <a:ext cx="5040560" cy="646331"/>
          </a:xfrm>
          <a:prstGeom prst="rect">
            <a:avLst/>
          </a:prstGeom>
          <a:noFill/>
        </p:spPr>
        <p:txBody>
          <a:bodyPr wrap="square" rtlCol="0">
            <a:spAutoFit/>
          </a:bodyPr>
          <a:lstStyle/>
          <a:p>
            <a:r>
              <a:rPr lang="en-AU" b="1" dirty="0" smtClean="0">
                <a:solidFill>
                  <a:srgbClr val="BC4639"/>
                </a:solidFill>
                <a:latin typeface="Tahoma" panose="020B0604030504040204" pitchFamily="34" charset="0"/>
                <a:ea typeface="Tahoma" panose="020B0604030504040204" pitchFamily="34" charset="0"/>
                <a:cs typeface="Tahoma" panose="020B0604030504040204" pitchFamily="34" charset="0"/>
              </a:rPr>
              <a:t>Northern Territory Electoral Commission</a:t>
            </a:r>
          </a:p>
          <a:p>
            <a:r>
              <a:rPr lang="en-AU" dirty="0" smtClean="0">
                <a:solidFill>
                  <a:srgbClr val="BC4639"/>
                </a:solidFill>
                <a:latin typeface="Tahoma" panose="020B0604030504040204" pitchFamily="34" charset="0"/>
                <a:ea typeface="Tahoma" panose="020B0604030504040204" pitchFamily="34" charset="0"/>
                <a:cs typeface="Tahoma" panose="020B0604030504040204" pitchFamily="34" charset="0"/>
              </a:rPr>
              <a:t>www.ntec.nt.gov.au</a:t>
            </a:r>
            <a:endParaRPr lang="en-AU" dirty="0">
              <a:solidFill>
                <a:srgbClr val="BC4639"/>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p:nvSpPr>
        <p:spPr>
          <a:xfrm>
            <a:off x="-1" y="-27384"/>
            <a:ext cx="9144001" cy="360040"/>
          </a:xfrm>
          <a:prstGeom prst="rect">
            <a:avLst/>
          </a:prstGeom>
          <a:solidFill>
            <a:srgbClr val="D4A5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10"/>
          <p:cNvSpPr/>
          <p:nvPr/>
        </p:nvSpPr>
        <p:spPr>
          <a:xfrm>
            <a:off x="-1" y="332656"/>
            <a:ext cx="9144001" cy="90010"/>
          </a:xfrm>
          <a:prstGeom prst="rect">
            <a:avLst/>
          </a:prstGeom>
          <a:solidFill>
            <a:srgbClr val="BC46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2240" y="44624"/>
            <a:ext cx="2236118" cy="253657"/>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730" y="6072490"/>
            <a:ext cx="716854" cy="727871"/>
          </a:xfrm>
          <a:prstGeom prst="rect">
            <a:avLst/>
          </a:prstGeom>
        </p:spPr>
      </p:pic>
      <p:sp>
        <p:nvSpPr>
          <p:cNvPr id="50"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AU" smtClean="0">
                <a:latin typeface="+mn-lt"/>
                <a:ea typeface="Tahoma" panose="020B0604030504040204" pitchFamily="34" charset="0"/>
                <a:cs typeface="Tahoma" panose="020B0604030504040204" pitchFamily="34" charset="0"/>
              </a:rPr>
              <a:t>Features of a democracy</a:t>
            </a:r>
            <a:endParaRPr lang="en-AU" dirty="0">
              <a:latin typeface="+mn-lt"/>
              <a:ea typeface="Tahoma" panose="020B0604030504040204" pitchFamily="34" charset="0"/>
              <a:cs typeface="Tahoma" panose="020B0604030504040204" pitchFamily="34" charset="0"/>
            </a:endParaRPr>
          </a:p>
        </p:txBody>
      </p:sp>
      <p:sp>
        <p:nvSpPr>
          <p:cNvPr id="56" name="TextBox 55"/>
          <p:cNvSpPr txBox="1"/>
          <p:nvPr/>
        </p:nvSpPr>
        <p:spPr>
          <a:xfrm>
            <a:off x="323528" y="1417639"/>
            <a:ext cx="4242826" cy="2677656"/>
          </a:xfrm>
          <a:prstGeom prst="rect">
            <a:avLst/>
          </a:prstGeom>
          <a:noFill/>
        </p:spPr>
        <p:txBody>
          <a:bodyPr wrap="square" rtlCol="0">
            <a:spAutoFit/>
          </a:bodyPr>
          <a:lstStyle/>
          <a:p>
            <a:pPr marL="285750" indent="-285750">
              <a:buFont typeface="Arial" panose="020B0604020202020204" pitchFamily="34" charset="0"/>
              <a:buChar char="•"/>
            </a:pPr>
            <a:r>
              <a:rPr lang="en-AU" sz="2400" dirty="0" smtClean="0">
                <a:ea typeface="Tahoma" panose="020B0604030504040204" pitchFamily="34" charset="0"/>
                <a:cs typeface="Tahoma" panose="020B0604030504040204" pitchFamily="34" charset="0"/>
              </a:rPr>
              <a:t>RIGHTS and FREEDOMS</a:t>
            </a:r>
          </a:p>
          <a:p>
            <a:pPr marL="285750" indent="-285750">
              <a:buFont typeface="Arial" panose="020B0604020202020204" pitchFamily="34" charset="0"/>
              <a:buChar char="•"/>
            </a:pPr>
            <a:endParaRPr lang="en-AU" sz="2400" dirty="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AU" sz="2400" dirty="0" smtClean="0">
                <a:ea typeface="Tahoma" panose="020B0604030504040204" pitchFamily="34" charset="0"/>
                <a:cs typeface="Tahoma" panose="020B0604030504040204" pitchFamily="34" charset="0"/>
              </a:rPr>
              <a:t>RULE OF LAW</a:t>
            </a:r>
          </a:p>
          <a:p>
            <a:pPr marL="285750" indent="-285750">
              <a:buFont typeface="Arial" panose="020B0604020202020204" pitchFamily="34" charset="0"/>
              <a:buChar char="•"/>
            </a:pPr>
            <a:endParaRPr lang="en-AU" sz="2400" dirty="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AU" sz="2400" dirty="0" smtClean="0">
                <a:ea typeface="Tahoma" panose="020B0604030504040204" pitchFamily="34" charset="0"/>
                <a:cs typeface="Tahoma" panose="020B0604030504040204" pitchFamily="34" charset="0"/>
              </a:rPr>
              <a:t>MAJORITY RULE</a:t>
            </a:r>
          </a:p>
          <a:p>
            <a:pPr marL="285750" indent="-285750">
              <a:buFont typeface="Arial" panose="020B0604020202020204" pitchFamily="34" charset="0"/>
              <a:buChar char="•"/>
            </a:pPr>
            <a:endParaRPr lang="en-AU" sz="2400" dirty="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AU" sz="2400" dirty="0" smtClean="0">
                <a:ea typeface="Tahoma" panose="020B0604030504040204" pitchFamily="34" charset="0"/>
                <a:cs typeface="Tahoma" panose="020B0604030504040204" pitchFamily="34" charset="0"/>
              </a:rPr>
              <a:t>DEMOCRATIC ELECTIONS</a:t>
            </a:r>
            <a:endParaRPr lang="en-AU" sz="2400" dirty="0">
              <a:ea typeface="Tahoma" panose="020B0604030504040204" pitchFamily="34" charset="0"/>
              <a:cs typeface="Tahoma" panose="020B0604030504040204" pitchFamily="34" charset="0"/>
            </a:endParaRPr>
          </a:p>
        </p:txBody>
      </p:sp>
      <p:sp>
        <p:nvSpPr>
          <p:cNvPr id="57" name="TextBox 56"/>
          <p:cNvSpPr txBox="1"/>
          <p:nvPr/>
        </p:nvSpPr>
        <p:spPr>
          <a:xfrm>
            <a:off x="4463719" y="1451100"/>
            <a:ext cx="4325716" cy="3385542"/>
          </a:xfrm>
          <a:prstGeom prst="rect">
            <a:avLst/>
          </a:prstGeom>
          <a:noFill/>
        </p:spPr>
        <p:txBody>
          <a:bodyPr wrap="square" rtlCol="0">
            <a:spAutoFit/>
          </a:bodyPr>
          <a:lstStyle/>
          <a:p>
            <a:pPr marL="285750" indent="-285750">
              <a:buFont typeface="Arial" panose="020B0604020202020204" pitchFamily="34" charset="0"/>
              <a:buChar char="•"/>
            </a:pPr>
            <a:r>
              <a:rPr lang="en-AU" dirty="0">
                <a:ea typeface="Tahoma" panose="020B0604030504040204" pitchFamily="34" charset="0"/>
                <a:cs typeface="Tahoma" panose="020B0604030504040204" pitchFamily="34" charset="0"/>
              </a:rPr>
              <a:t>Everybody must follow the law and everyone is equal before the law</a:t>
            </a:r>
          </a:p>
          <a:p>
            <a:pPr marL="285750" indent="-285750">
              <a:buFont typeface="Arial" panose="020B0604020202020204" pitchFamily="34" charset="0"/>
              <a:buChar char="•"/>
            </a:pPr>
            <a:endParaRPr lang="en-AU" sz="1200" dirty="0" smtClean="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AU" dirty="0" smtClean="0">
                <a:ea typeface="Tahoma" panose="020B0604030504040204" pitchFamily="34" charset="0"/>
                <a:cs typeface="Tahoma" panose="020B0604030504040204" pitchFamily="34" charset="0"/>
              </a:rPr>
              <a:t>Free</a:t>
            </a:r>
            <a:r>
              <a:rPr lang="en-AU" dirty="0">
                <a:ea typeface="Tahoma" panose="020B0604030504040204" pitchFamily="34" charset="0"/>
                <a:cs typeface="Tahoma" panose="020B0604030504040204" pitchFamily="34" charset="0"/>
              </a:rPr>
              <a:t>, fair, open and contested elections that are held regularly </a:t>
            </a:r>
            <a:endParaRPr lang="en-AU" dirty="0" smtClean="0">
              <a:ea typeface="Tahoma" panose="020B0604030504040204" pitchFamily="34" charset="0"/>
              <a:cs typeface="Tahoma" panose="020B0604030504040204" pitchFamily="34" charset="0"/>
            </a:endParaRPr>
          </a:p>
          <a:p>
            <a:endParaRPr lang="en-AU" sz="1200" dirty="0" smtClean="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AU" dirty="0" smtClean="0">
                <a:ea typeface="Tahoma" panose="020B0604030504040204" pitchFamily="34" charset="0"/>
                <a:cs typeface="Tahoma" panose="020B0604030504040204" pitchFamily="34" charset="0"/>
              </a:rPr>
              <a:t>Powers </a:t>
            </a:r>
            <a:r>
              <a:rPr lang="en-AU" dirty="0">
                <a:ea typeface="Tahoma" panose="020B0604030504040204" pitchFamily="34" charset="0"/>
                <a:cs typeface="Tahoma" panose="020B0604030504040204" pitchFamily="34" charset="0"/>
              </a:rPr>
              <a:t>to make choices about how you live your life and be treated </a:t>
            </a:r>
            <a:r>
              <a:rPr lang="en-AU" dirty="0" smtClean="0">
                <a:ea typeface="Tahoma" panose="020B0604030504040204" pitchFamily="34" charset="0"/>
                <a:cs typeface="Tahoma" panose="020B0604030504040204" pitchFamily="34" charset="0"/>
              </a:rPr>
              <a:t>fairly</a:t>
            </a:r>
          </a:p>
          <a:p>
            <a:pPr marL="285750" indent="-285750">
              <a:buFont typeface="Arial" panose="020B0604020202020204" pitchFamily="34" charset="0"/>
              <a:buChar char="•"/>
            </a:pPr>
            <a:endParaRPr lang="en-AU" sz="1200" dirty="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AU" dirty="0">
                <a:ea typeface="Tahoma" panose="020B0604030504040204" pitchFamily="34" charset="0"/>
                <a:cs typeface="Tahoma" panose="020B0604030504040204" pitchFamily="34" charset="0"/>
              </a:rPr>
              <a:t>Decisions are made when more than half agree, but minority groups are protected</a:t>
            </a:r>
          </a:p>
          <a:p>
            <a:pPr marL="285750" indent="-285750">
              <a:buFont typeface="Arial" panose="020B0604020202020204" pitchFamily="34" charset="0"/>
              <a:buChar char="•"/>
            </a:pPr>
            <a:endParaRPr lang="en-AU" dirty="0">
              <a:ea typeface="Tahoma" panose="020B0604030504040204" pitchFamily="34" charset="0"/>
              <a:cs typeface="Tahoma" panose="020B0604030504040204" pitchFamily="34" charset="0"/>
            </a:endParaRPr>
          </a:p>
          <a:p>
            <a:pPr marL="285750" indent="-285750">
              <a:buFont typeface="Arial" panose="020B0604020202020204" pitchFamily="34" charset="0"/>
              <a:buChar char="•"/>
            </a:pPr>
            <a:endParaRPr lang="en-AU" sz="1600" dirty="0">
              <a:ea typeface="Tahoma" panose="020B0604030504040204" pitchFamily="34" charset="0"/>
              <a:cs typeface="Tahoma" panose="020B0604030504040204" pitchFamily="34" charset="0"/>
            </a:endParaRPr>
          </a:p>
        </p:txBody>
      </p:sp>
      <p:grpSp>
        <p:nvGrpSpPr>
          <p:cNvPr id="12" name="Group 11"/>
          <p:cNvGrpSpPr/>
          <p:nvPr/>
        </p:nvGrpSpPr>
        <p:grpSpPr>
          <a:xfrm>
            <a:off x="1187624" y="4490308"/>
            <a:ext cx="6414271" cy="1266841"/>
            <a:chOff x="1187624" y="4653144"/>
            <a:chExt cx="6414271" cy="1266841"/>
          </a:xfrm>
        </p:grpSpPr>
        <p:pic>
          <p:nvPicPr>
            <p:cNvPr id="13" name="Picture 12"/>
            <p:cNvPicPr>
              <a:picLocks noChangeAspect="1"/>
            </p:cNvPicPr>
            <p:nvPr/>
          </p:nvPicPr>
          <p:blipFill rotWithShape="1">
            <a:blip r:embed="rId5" cstate="print">
              <a:duotone>
                <a:schemeClr val="accent2">
                  <a:shade val="45000"/>
                  <a:satMod val="135000"/>
                </a:schemeClr>
                <a:prstClr val="white"/>
              </a:duotone>
              <a:extLst>
                <a:ext uri="{BEBA8EAE-BF5A-486C-A8C5-ECC9F3942E4B}">
                  <a14:imgProps xmlns:a14="http://schemas.microsoft.com/office/drawing/2010/main">
                    <a14:imgLayer r:embed="rId6">
                      <a14:imgEffect>
                        <a14:colorTemperature colorTemp="8800"/>
                      </a14:imgEffect>
                    </a14:imgLayer>
                  </a14:imgProps>
                </a:ext>
                <a:ext uri="{28A0092B-C50C-407E-A947-70E740481C1C}">
                  <a14:useLocalDpi xmlns:a14="http://schemas.microsoft.com/office/drawing/2010/main" val="0"/>
                </a:ext>
              </a:extLst>
            </a:blip>
            <a:srcRect b="55196"/>
            <a:stretch/>
          </p:blipFill>
          <p:spPr>
            <a:xfrm>
              <a:off x="1187624" y="4717559"/>
              <a:ext cx="3218579" cy="1202426"/>
            </a:xfrm>
            <a:prstGeom prst="rect">
              <a:avLst/>
            </a:prstGeom>
          </p:spPr>
        </p:pic>
        <p:pic>
          <p:nvPicPr>
            <p:cNvPr id="14" name="Picture 13"/>
            <p:cNvPicPr>
              <a:picLocks noChangeAspect="1"/>
            </p:cNvPicPr>
            <p:nvPr/>
          </p:nvPicPr>
          <p:blipFill rotWithShape="1">
            <a:blip r:embed="rId7" cstate="print">
              <a:duotone>
                <a:schemeClr val="accent2">
                  <a:shade val="45000"/>
                  <a:satMod val="135000"/>
                </a:schemeClr>
                <a:prstClr val="white"/>
              </a:duotone>
              <a:extLst>
                <a:ext uri="{28A0092B-C50C-407E-A947-70E740481C1C}">
                  <a14:useLocalDpi xmlns:a14="http://schemas.microsoft.com/office/drawing/2010/main" val="0"/>
                </a:ext>
              </a:extLst>
            </a:blip>
            <a:srcRect l="4874" t="43965" b="11313"/>
            <a:stretch/>
          </p:blipFill>
          <p:spPr>
            <a:xfrm>
              <a:off x="4406203" y="4653144"/>
              <a:ext cx="3195692" cy="1252783"/>
            </a:xfrm>
            <a:prstGeom prst="rect">
              <a:avLst/>
            </a:prstGeom>
          </p:spPr>
        </p:pic>
      </p:grpSp>
      <p:cxnSp>
        <p:nvCxnSpPr>
          <p:cNvPr id="3" name="Straight Arrow Connector 2"/>
          <p:cNvCxnSpPr/>
          <p:nvPr/>
        </p:nvCxnSpPr>
        <p:spPr>
          <a:xfrm flipV="1">
            <a:off x="3419872" y="2492896"/>
            <a:ext cx="1146482" cy="1152128"/>
          </a:xfrm>
          <a:prstGeom prst="straightConnector1">
            <a:avLst/>
          </a:prstGeom>
          <a:ln w="73025">
            <a:solidFill>
              <a:srgbClr val="4285F4"/>
            </a:solidFill>
            <a:tailEnd type="triangle"/>
          </a:ln>
        </p:spPr>
        <p:style>
          <a:lnRef idx="3">
            <a:schemeClr val="accent1"/>
          </a:lnRef>
          <a:fillRef idx="0">
            <a:schemeClr val="accent1"/>
          </a:fillRef>
          <a:effectRef idx="2">
            <a:schemeClr val="accent1"/>
          </a:effectRef>
          <a:fontRef idx="minor">
            <a:schemeClr val="tx1"/>
          </a:fontRef>
        </p:style>
      </p:cxnSp>
      <p:cxnSp>
        <p:nvCxnSpPr>
          <p:cNvPr id="17" name="Straight Arrow Connector 16"/>
          <p:cNvCxnSpPr/>
          <p:nvPr/>
        </p:nvCxnSpPr>
        <p:spPr>
          <a:xfrm flipV="1">
            <a:off x="2555776" y="1812651"/>
            <a:ext cx="2010578" cy="536229"/>
          </a:xfrm>
          <a:prstGeom prst="straightConnector1">
            <a:avLst/>
          </a:prstGeom>
          <a:ln w="73025">
            <a:solidFill>
              <a:srgbClr val="4285F4"/>
            </a:solidFill>
            <a:tailEnd type="triangle"/>
          </a:ln>
        </p:spPr>
        <p:style>
          <a:lnRef idx="3">
            <a:schemeClr val="accent1"/>
          </a:lnRef>
          <a:fillRef idx="0">
            <a:schemeClr val="accent1"/>
          </a:fillRef>
          <a:effectRef idx="2">
            <a:schemeClr val="accent1"/>
          </a:effectRef>
          <a:fontRef idx="minor">
            <a:schemeClr val="tx1"/>
          </a:fontRef>
        </p:style>
      </p:cxnSp>
      <p:cxnSp>
        <p:nvCxnSpPr>
          <p:cNvPr id="20" name="Straight Arrow Connector 19"/>
          <p:cNvCxnSpPr/>
          <p:nvPr/>
        </p:nvCxnSpPr>
        <p:spPr>
          <a:xfrm>
            <a:off x="2987824" y="1812651"/>
            <a:ext cx="1578530" cy="1495076"/>
          </a:xfrm>
          <a:prstGeom prst="straightConnector1">
            <a:avLst/>
          </a:prstGeom>
          <a:ln w="73025">
            <a:solidFill>
              <a:srgbClr val="4285F4"/>
            </a:solidFill>
            <a:tailEnd type="triangle"/>
          </a:ln>
        </p:spPr>
        <p:style>
          <a:lnRef idx="3">
            <a:schemeClr val="accent1"/>
          </a:lnRef>
          <a:fillRef idx="0">
            <a:schemeClr val="accent1"/>
          </a:fillRef>
          <a:effectRef idx="2">
            <a:schemeClr val="accent1"/>
          </a:effectRef>
          <a:fontRef idx="minor">
            <a:schemeClr val="tx1"/>
          </a:fontRef>
        </p:style>
      </p:cxnSp>
      <p:cxnSp>
        <p:nvCxnSpPr>
          <p:cNvPr id="24" name="Straight Arrow Connector 23"/>
          <p:cNvCxnSpPr/>
          <p:nvPr/>
        </p:nvCxnSpPr>
        <p:spPr>
          <a:xfrm>
            <a:off x="2792329" y="3122622"/>
            <a:ext cx="1774025" cy="877579"/>
          </a:xfrm>
          <a:prstGeom prst="straightConnector1">
            <a:avLst/>
          </a:prstGeom>
          <a:ln w="73025">
            <a:solidFill>
              <a:srgbClr val="4285F4"/>
            </a:solidFill>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78350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1000"/>
                                        <p:tgtEl>
                                          <p:spTgt spid="56"/>
                                        </p:tgtEl>
                                      </p:cBhvr>
                                    </p:animEffect>
                                    <p:anim calcmode="lin" valueType="num">
                                      <p:cBhvr>
                                        <p:cTn id="8" dur="1000" fill="hold"/>
                                        <p:tgtEl>
                                          <p:spTgt spid="56"/>
                                        </p:tgtEl>
                                        <p:attrNameLst>
                                          <p:attrName>ppt_x</p:attrName>
                                        </p:attrNameLst>
                                      </p:cBhvr>
                                      <p:tavLst>
                                        <p:tav tm="0">
                                          <p:val>
                                            <p:strVal val="#ppt_x"/>
                                          </p:val>
                                        </p:tav>
                                        <p:tav tm="100000">
                                          <p:val>
                                            <p:strVal val="#ppt_x"/>
                                          </p:val>
                                        </p:tav>
                                      </p:tavLst>
                                    </p:anim>
                                    <p:anim calcmode="lin" valueType="num">
                                      <p:cBhvr>
                                        <p:cTn id="9"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7">
                                            <p:txEl>
                                              <p:pRg st="0" end="0"/>
                                            </p:txEl>
                                          </p:spTgt>
                                        </p:tgtEl>
                                        <p:attrNameLst>
                                          <p:attrName>style.visibility</p:attrName>
                                        </p:attrNameLst>
                                      </p:cBhvr>
                                      <p:to>
                                        <p:strVal val="visible"/>
                                      </p:to>
                                    </p:set>
                                    <p:animEffect transition="in" filter="fade">
                                      <p:cBhvr>
                                        <p:cTn id="14" dur="500"/>
                                        <p:tgtEl>
                                          <p:spTgt spid="57">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7">
                                            <p:txEl>
                                              <p:pRg st="2" end="2"/>
                                            </p:txEl>
                                          </p:spTgt>
                                        </p:tgtEl>
                                        <p:attrNameLst>
                                          <p:attrName>style.visibility</p:attrName>
                                        </p:attrNameLst>
                                      </p:cBhvr>
                                      <p:to>
                                        <p:strVal val="visible"/>
                                      </p:to>
                                    </p:set>
                                    <p:animEffect transition="in" filter="fade">
                                      <p:cBhvr>
                                        <p:cTn id="23" dur="500"/>
                                        <p:tgtEl>
                                          <p:spTgt spid="57">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7">
                                            <p:txEl>
                                              <p:pRg st="4" end="4"/>
                                            </p:txEl>
                                          </p:spTgt>
                                        </p:tgtEl>
                                        <p:attrNameLst>
                                          <p:attrName>style.visibility</p:attrName>
                                        </p:attrNameLst>
                                      </p:cBhvr>
                                      <p:to>
                                        <p:strVal val="visible"/>
                                      </p:to>
                                    </p:set>
                                    <p:animEffect transition="in" filter="fade">
                                      <p:cBhvr>
                                        <p:cTn id="32" dur="500"/>
                                        <p:tgtEl>
                                          <p:spTgt spid="57">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57">
                                            <p:txEl>
                                              <p:pRg st="6" end="6"/>
                                            </p:txEl>
                                          </p:spTgt>
                                        </p:tgtEl>
                                        <p:attrNameLst>
                                          <p:attrName>style.visibility</p:attrName>
                                        </p:attrNameLst>
                                      </p:cBhvr>
                                      <p:to>
                                        <p:strVal val="visible"/>
                                      </p:to>
                                    </p:set>
                                    <p:animEffect transition="in" filter="fade">
                                      <p:cBhvr>
                                        <p:cTn id="41" dur="500"/>
                                        <p:tgtEl>
                                          <p:spTgt spid="57">
                                            <p:txEl>
                                              <p:pRg st="6" end="6"/>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8520" y="5985384"/>
            <a:ext cx="9361040" cy="1044016"/>
          </a:xfrm>
          <a:prstGeom prst="rect">
            <a:avLst/>
          </a:prstGeom>
          <a:solidFill>
            <a:srgbClr val="D4A59A"/>
          </a:solidFill>
          <a:ln w="57150">
            <a:solidFill>
              <a:srgbClr val="BC46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p:cNvSpPr txBox="1"/>
          <p:nvPr/>
        </p:nvSpPr>
        <p:spPr>
          <a:xfrm>
            <a:off x="827584" y="6072490"/>
            <a:ext cx="504056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smtClean="0">
                <a:ln>
                  <a:noFill/>
                </a:ln>
                <a:solidFill>
                  <a:srgbClr val="BC4639"/>
                </a:solidFill>
                <a:effectLst/>
                <a:uLnTx/>
                <a:uFillTx/>
                <a:latin typeface="Tahoma" panose="020B0604030504040204" pitchFamily="34" charset="0"/>
                <a:ea typeface="Tahoma" panose="020B0604030504040204" pitchFamily="34" charset="0"/>
                <a:cs typeface="Tahoma" panose="020B0604030504040204" pitchFamily="34" charset="0"/>
              </a:rPr>
              <a:t>Northern Territory Electoral Commission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smtClean="0">
                <a:ln>
                  <a:noFill/>
                </a:ln>
                <a:solidFill>
                  <a:srgbClr val="BC4639"/>
                </a:solidFill>
                <a:effectLst/>
                <a:uLnTx/>
                <a:uFillTx/>
                <a:latin typeface="Tahoma" panose="020B0604030504040204" pitchFamily="34" charset="0"/>
                <a:ea typeface="Tahoma" panose="020B0604030504040204" pitchFamily="34" charset="0"/>
                <a:cs typeface="Tahoma" panose="020B0604030504040204" pitchFamily="34" charset="0"/>
              </a:rPr>
              <a:t>www.ntec.nt.gov.au</a:t>
            </a:r>
            <a:endParaRPr kumimoji="0" lang="en-AU" sz="1800" b="0" i="0" u="none" strike="noStrike" kern="1200" cap="none" spc="0" normalizeH="0" baseline="0" noProof="0" dirty="0">
              <a:ln>
                <a:noFill/>
              </a:ln>
              <a:solidFill>
                <a:srgbClr val="BC4639"/>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p:nvSpPr>
        <p:spPr>
          <a:xfrm>
            <a:off x="-1" y="-27384"/>
            <a:ext cx="9144001" cy="360040"/>
          </a:xfrm>
          <a:prstGeom prst="rect">
            <a:avLst/>
          </a:prstGeom>
          <a:solidFill>
            <a:srgbClr val="D4A5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p:cNvSpPr/>
          <p:nvPr/>
        </p:nvSpPr>
        <p:spPr>
          <a:xfrm>
            <a:off x="-1" y="332656"/>
            <a:ext cx="9144001" cy="90010"/>
          </a:xfrm>
          <a:prstGeom prst="rect">
            <a:avLst/>
          </a:prstGeom>
          <a:solidFill>
            <a:srgbClr val="BC46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2240" y="44624"/>
            <a:ext cx="2236118" cy="253657"/>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730" y="6072490"/>
            <a:ext cx="716854" cy="727871"/>
          </a:xfrm>
          <a:prstGeom prst="rect">
            <a:avLst/>
          </a:prstGeom>
        </p:spPr>
      </p:pic>
      <p:sp>
        <p:nvSpPr>
          <p:cNvPr id="15"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AU" sz="4400" b="0" i="0" u="none" strike="noStrike" kern="1200" cap="none" spc="0" normalizeH="0" baseline="0" noProof="0" smtClean="0">
                <a:ln>
                  <a:noFill/>
                </a:ln>
                <a:solidFill>
                  <a:prstClr val="black"/>
                </a:solidFill>
                <a:effectLst/>
                <a:uLnTx/>
                <a:uFillTx/>
                <a:latin typeface="Calibri"/>
                <a:ea typeface="Tahoma" panose="020B0604030504040204" pitchFamily="34" charset="0"/>
                <a:cs typeface="Tahoma" panose="020B0604030504040204" pitchFamily="34" charset="0"/>
              </a:rPr>
              <a:t>Democracy Index</a:t>
            </a:r>
            <a:endParaRPr kumimoji="0" lang="en-AU" sz="4400" b="0" i="0" u="none" strike="noStrike" kern="1200" cap="none" spc="0" normalizeH="0" baseline="0" noProof="0" dirty="0">
              <a:ln>
                <a:noFill/>
              </a:ln>
              <a:solidFill>
                <a:prstClr val="black"/>
              </a:solidFill>
              <a:effectLst/>
              <a:uLnTx/>
              <a:uFillTx/>
              <a:latin typeface="Calibri"/>
              <a:ea typeface="Tahoma" panose="020B0604030504040204" pitchFamily="34" charset="0"/>
              <a:cs typeface="Tahoma" panose="020B0604030504040204" pitchFamily="34" charset="0"/>
            </a:endParaRPr>
          </a:p>
        </p:txBody>
      </p:sp>
      <p:sp>
        <p:nvSpPr>
          <p:cNvPr id="23" name="TextBox 22"/>
          <p:cNvSpPr txBox="1"/>
          <p:nvPr/>
        </p:nvSpPr>
        <p:spPr>
          <a:xfrm>
            <a:off x="457200" y="5229200"/>
            <a:ext cx="382676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smtClean="0">
                <a:ln>
                  <a:noFill/>
                </a:ln>
                <a:solidFill>
                  <a:srgbClr val="00B0F0"/>
                </a:solidFill>
                <a:effectLst/>
                <a:uLnTx/>
                <a:uFillTx/>
                <a:latin typeface="Calibri"/>
                <a:ea typeface="+mn-ea"/>
                <a:cs typeface="+mn-cs"/>
              </a:rPr>
              <a:t>14</a:t>
            </a:r>
            <a:r>
              <a:rPr kumimoji="0" lang="en-AU" sz="1800" b="0" i="0" u="none" strike="noStrike" kern="1200" cap="none" spc="0" normalizeH="0" baseline="0" noProof="0" dirty="0" smtClean="0">
                <a:ln>
                  <a:noFill/>
                </a:ln>
                <a:solidFill>
                  <a:prstClr val="black"/>
                </a:solidFill>
                <a:effectLst/>
                <a:uLnTx/>
                <a:uFillTx/>
                <a:latin typeface="Calibri"/>
                <a:ea typeface="+mn-ea"/>
                <a:cs typeface="+mn-cs"/>
              </a:rPr>
              <a:t> </a:t>
            </a:r>
            <a:r>
              <a:rPr kumimoji="0" lang="en-AU" sz="1800" b="1" i="0" u="none" strike="noStrike" kern="1200" cap="none" spc="0" normalizeH="0" baseline="0" noProof="0" dirty="0" smtClean="0">
                <a:ln>
                  <a:noFill/>
                </a:ln>
                <a:solidFill>
                  <a:prstClr val="black"/>
                </a:solidFill>
                <a:effectLst/>
                <a:uLnTx/>
                <a:uFillTx/>
                <a:latin typeface="Calibri"/>
                <a:ea typeface="+mn-ea"/>
                <a:cs typeface="+mn-cs"/>
              </a:rPr>
              <a:t>Australia</a:t>
            </a:r>
            <a:r>
              <a:rPr kumimoji="0" lang="en-AU" sz="1800" b="0" i="0" u="none" strike="noStrike" kern="1200" cap="none" spc="0" normalizeH="0" baseline="0" noProof="0" dirty="0" smtClean="0">
                <a:ln>
                  <a:noFill/>
                </a:ln>
                <a:solidFill>
                  <a:prstClr val="black"/>
                </a:solidFill>
                <a:effectLst/>
                <a:uLnTx/>
                <a:uFillTx/>
                <a:latin typeface="Calibri"/>
                <a:ea typeface="+mn-ea"/>
                <a:cs typeface="+mn-cs"/>
              </a:rPr>
              <a:t>		         </a:t>
            </a:r>
            <a:r>
              <a:rPr kumimoji="0" lang="en-AU" sz="1800" b="1" i="0" u="none" strike="noStrike" kern="1200" cap="none" spc="0" normalizeH="0" baseline="0" noProof="0" dirty="0" smtClean="0">
                <a:ln>
                  <a:noFill/>
                </a:ln>
                <a:solidFill>
                  <a:srgbClr val="00B0F0"/>
                </a:solidFill>
                <a:effectLst/>
                <a:uLnTx/>
                <a:uFillTx/>
                <a:latin typeface="Calibri"/>
                <a:ea typeface="+mn-ea"/>
                <a:cs typeface="+mn-cs"/>
              </a:rPr>
              <a:t>8.66</a:t>
            </a:r>
            <a:endParaRPr kumimoji="0" lang="en-AU" sz="1800" b="1" i="0" u="none" strike="noStrike" kern="1200" cap="none" spc="0" normalizeH="0" baseline="0" noProof="0" dirty="0">
              <a:ln>
                <a:noFill/>
              </a:ln>
              <a:solidFill>
                <a:srgbClr val="00B0F0"/>
              </a:solidFill>
              <a:effectLst/>
              <a:uLnTx/>
              <a:uFillTx/>
              <a:latin typeface="Calibri"/>
              <a:ea typeface="+mn-ea"/>
              <a:cs typeface="+mn-cs"/>
            </a:endParaRPr>
          </a:p>
        </p:txBody>
      </p:sp>
      <p:pic>
        <p:nvPicPr>
          <p:cNvPr id="8" name="Picture 7"/>
          <p:cNvPicPr>
            <a:picLocks noChangeAspect="1"/>
          </p:cNvPicPr>
          <p:nvPr/>
        </p:nvPicPr>
        <p:blipFill>
          <a:blip r:embed="rId5"/>
          <a:stretch>
            <a:fillRect/>
          </a:stretch>
        </p:blipFill>
        <p:spPr>
          <a:xfrm>
            <a:off x="318494" y="1268760"/>
            <a:ext cx="8507012" cy="3878900"/>
          </a:xfrm>
          <a:prstGeom prst="rect">
            <a:avLst/>
          </a:prstGeom>
        </p:spPr>
      </p:pic>
    </p:spTree>
    <p:extLst>
      <p:ext uri="{BB962C8B-B14F-4D97-AF65-F5344CB8AC3E}">
        <p14:creationId xmlns:p14="http://schemas.microsoft.com/office/powerpoint/2010/main" val="38306607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8520" y="5985384"/>
            <a:ext cx="9361040" cy="1044016"/>
          </a:xfrm>
          <a:prstGeom prst="rect">
            <a:avLst/>
          </a:prstGeom>
          <a:solidFill>
            <a:srgbClr val="D4A59A"/>
          </a:solidFill>
          <a:ln w="57150">
            <a:solidFill>
              <a:srgbClr val="BC46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extBox 8"/>
          <p:cNvSpPr txBox="1"/>
          <p:nvPr/>
        </p:nvSpPr>
        <p:spPr>
          <a:xfrm>
            <a:off x="827584" y="6072490"/>
            <a:ext cx="5040560" cy="646331"/>
          </a:xfrm>
          <a:prstGeom prst="rect">
            <a:avLst/>
          </a:prstGeom>
          <a:noFill/>
        </p:spPr>
        <p:txBody>
          <a:bodyPr wrap="square" rtlCol="0">
            <a:spAutoFit/>
          </a:bodyPr>
          <a:lstStyle/>
          <a:p>
            <a:r>
              <a:rPr lang="en-AU" b="1" dirty="0" smtClean="0">
                <a:solidFill>
                  <a:srgbClr val="BC4639"/>
                </a:solidFill>
                <a:latin typeface="Tahoma" panose="020B0604030504040204" pitchFamily="34" charset="0"/>
                <a:ea typeface="Tahoma" panose="020B0604030504040204" pitchFamily="34" charset="0"/>
                <a:cs typeface="Tahoma" panose="020B0604030504040204" pitchFamily="34" charset="0"/>
              </a:rPr>
              <a:t>Northern Territory Electoral Commission</a:t>
            </a:r>
          </a:p>
          <a:p>
            <a:r>
              <a:rPr lang="en-AU" dirty="0" smtClean="0">
                <a:solidFill>
                  <a:srgbClr val="BC4639"/>
                </a:solidFill>
                <a:latin typeface="Tahoma" panose="020B0604030504040204" pitchFamily="34" charset="0"/>
                <a:ea typeface="Tahoma" panose="020B0604030504040204" pitchFamily="34" charset="0"/>
                <a:cs typeface="Tahoma" panose="020B0604030504040204" pitchFamily="34" charset="0"/>
              </a:rPr>
              <a:t>www.ntec.nt.gov.au</a:t>
            </a:r>
            <a:endParaRPr lang="en-AU" dirty="0">
              <a:solidFill>
                <a:srgbClr val="BC4639"/>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p:nvSpPr>
        <p:spPr>
          <a:xfrm>
            <a:off x="-1" y="-27384"/>
            <a:ext cx="9144001" cy="360040"/>
          </a:xfrm>
          <a:prstGeom prst="rect">
            <a:avLst/>
          </a:prstGeom>
          <a:solidFill>
            <a:srgbClr val="D4A5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10"/>
          <p:cNvSpPr/>
          <p:nvPr/>
        </p:nvSpPr>
        <p:spPr>
          <a:xfrm>
            <a:off x="-1" y="332656"/>
            <a:ext cx="9144001" cy="90010"/>
          </a:xfrm>
          <a:prstGeom prst="rect">
            <a:avLst/>
          </a:prstGeom>
          <a:solidFill>
            <a:srgbClr val="BC46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2240" y="44624"/>
            <a:ext cx="2236118" cy="253657"/>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730" y="6072490"/>
            <a:ext cx="716854" cy="727871"/>
          </a:xfrm>
          <a:prstGeom prst="rect">
            <a:avLst/>
          </a:prstGeom>
        </p:spPr>
      </p:pic>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t="1391" r="2507" b="4649"/>
          <a:stretch/>
        </p:blipFill>
        <p:spPr>
          <a:xfrm>
            <a:off x="61400" y="457041"/>
            <a:ext cx="9082600" cy="5400600"/>
          </a:xfrm>
          <a:prstGeom prst="rect">
            <a:avLst/>
          </a:prstGeom>
        </p:spPr>
      </p:pic>
    </p:spTree>
    <p:extLst>
      <p:ext uri="{BB962C8B-B14F-4D97-AF65-F5344CB8AC3E}">
        <p14:creationId xmlns:p14="http://schemas.microsoft.com/office/powerpoint/2010/main" val="37066712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8520" y="5985384"/>
            <a:ext cx="9361040" cy="1044016"/>
          </a:xfrm>
          <a:prstGeom prst="rect">
            <a:avLst/>
          </a:prstGeom>
          <a:solidFill>
            <a:srgbClr val="D4A59A"/>
          </a:solidFill>
          <a:ln w="57150">
            <a:solidFill>
              <a:srgbClr val="BC46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extBox 8"/>
          <p:cNvSpPr txBox="1"/>
          <p:nvPr/>
        </p:nvSpPr>
        <p:spPr>
          <a:xfrm>
            <a:off x="827584" y="6072490"/>
            <a:ext cx="5040560" cy="646331"/>
          </a:xfrm>
          <a:prstGeom prst="rect">
            <a:avLst/>
          </a:prstGeom>
          <a:noFill/>
        </p:spPr>
        <p:txBody>
          <a:bodyPr wrap="square" rtlCol="0">
            <a:spAutoFit/>
          </a:bodyPr>
          <a:lstStyle/>
          <a:p>
            <a:r>
              <a:rPr lang="en-AU" b="1" dirty="0" smtClean="0">
                <a:solidFill>
                  <a:srgbClr val="BC4639"/>
                </a:solidFill>
                <a:latin typeface="Tahoma" panose="020B0604030504040204" pitchFamily="34" charset="0"/>
                <a:ea typeface="Tahoma" panose="020B0604030504040204" pitchFamily="34" charset="0"/>
                <a:cs typeface="Tahoma" panose="020B0604030504040204" pitchFamily="34" charset="0"/>
              </a:rPr>
              <a:t>Northern Territory Electoral Commission</a:t>
            </a:r>
          </a:p>
          <a:p>
            <a:r>
              <a:rPr lang="en-AU" dirty="0" smtClean="0">
                <a:solidFill>
                  <a:srgbClr val="BC4639"/>
                </a:solidFill>
                <a:latin typeface="Tahoma" panose="020B0604030504040204" pitchFamily="34" charset="0"/>
                <a:ea typeface="Tahoma" panose="020B0604030504040204" pitchFamily="34" charset="0"/>
                <a:cs typeface="Tahoma" panose="020B0604030504040204" pitchFamily="34" charset="0"/>
              </a:rPr>
              <a:t>www.ntec.nt.gov.au</a:t>
            </a:r>
            <a:endParaRPr lang="en-AU" dirty="0">
              <a:solidFill>
                <a:srgbClr val="BC4639"/>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p:nvSpPr>
        <p:spPr>
          <a:xfrm>
            <a:off x="-1" y="-27384"/>
            <a:ext cx="9144001" cy="360040"/>
          </a:xfrm>
          <a:prstGeom prst="rect">
            <a:avLst/>
          </a:prstGeom>
          <a:solidFill>
            <a:srgbClr val="D4A5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10"/>
          <p:cNvSpPr/>
          <p:nvPr/>
        </p:nvSpPr>
        <p:spPr>
          <a:xfrm>
            <a:off x="-1" y="332656"/>
            <a:ext cx="9144001" cy="90010"/>
          </a:xfrm>
          <a:prstGeom prst="rect">
            <a:avLst/>
          </a:prstGeom>
          <a:solidFill>
            <a:srgbClr val="BC46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2240" y="44624"/>
            <a:ext cx="2236118" cy="253657"/>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730" y="6072490"/>
            <a:ext cx="716854" cy="727871"/>
          </a:xfrm>
          <a:prstGeom prst="rect">
            <a:avLst/>
          </a:prstGeom>
        </p:spPr>
      </p:pic>
      <p:sp>
        <p:nvSpPr>
          <p:cNvPr id="15"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AU" smtClean="0">
                <a:latin typeface="+mn-lt"/>
                <a:ea typeface="Tahoma" panose="020B0604030504040204" pitchFamily="34" charset="0"/>
                <a:cs typeface="Tahoma" panose="020B0604030504040204" pitchFamily="34" charset="0"/>
              </a:rPr>
              <a:t>Democratic elections</a:t>
            </a:r>
            <a:endParaRPr lang="en-AU" dirty="0">
              <a:latin typeface="+mn-lt"/>
              <a:ea typeface="Tahoma" panose="020B0604030504040204" pitchFamily="34" charset="0"/>
              <a:cs typeface="Tahoma" panose="020B0604030504040204" pitchFamily="34" charset="0"/>
            </a:endParaRPr>
          </a:p>
        </p:txBody>
      </p:sp>
      <p:sp>
        <p:nvSpPr>
          <p:cNvPr id="16" name="Content Placeholder 2"/>
          <p:cNvSpPr txBox="1">
            <a:spLocks/>
          </p:cNvSpPr>
          <p:nvPr/>
        </p:nvSpPr>
        <p:spPr>
          <a:xfrm>
            <a:off x="844184" y="1460128"/>
            <a:ext cx="3106688" cy="435306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514350" indent="-514350" algn="l">
              <a:lnSpc>
                <a:spcPct val="150000"/>
              </a:lnSpc>
              <a:buFont typeface="+mj-lt"/>
              <a:buAutoNum type="arabicPeriod"/>
            </a:pPr>
            <a:r>
              <a:rPr lang="en-AU" dirty="0" smtClean="0">
                <a:solidFill>
                  <a:schemeClr val="tx1"/>
                </a:solidFill>
              </a:rPr>
              <a:t>FREE</a:t>
            </a:r>
          </a:p>
          <a:p>
            <a:pPr marL="514350" indent="-514350" algn="l">
              <a:lnSpc>
                <a:spcPct val="150000"/>
              </a:lnSpc>
              <a:buFont typeface="+mj-lt"/>
              <a:buAutoNum type="arabicPeriod"/>
            </a:pPr>
            <a:r>
              <a:rPr lang="en-AU" dirty="0" smtClean="0">
                <a:solidFill>
                  <a:schemeClr val="tx1"/>
                </a:solidFill>
              </a:rPr>
              <a:t>FAIR</a:t>
            </a:r>
          </a:p>
          <a:p>
            <a:pPr marL="514350" indent="-514350" algn="l">
              <a:lnSpc>
                <a:spcPct val="150000"/>
              </a:lnSpc>
              <a:buFont typeface="+mj-lt"/>
              <a:buAutoNum type="arabicPeriod"/>
            </a:pPr>
            <a:r>
              <a:rPr lang="en-AU" dirty="0" smtClean="0">
                <a:solidFill>
                  <a:schemeClr val="tx1"/>
                </a:solidFill>
              </a:rPr>
              <a:t>OPEN</a:t>
            </a:r>
          </a:p>
          <a:p>
            <a:pPr marL="514350" indent="-514350" algn="l">
              <a:lnSpc>
                <a:spcPct val="150000"/>
              </a:lnSpc>
              <a:buFont typeface="+mj-lt"/>
              <a:buAutoNum type="arabicPeriod"/>
            </a:pPr>
            <a:r>
              <a:rPr lang="en-AU" dirty="0" smtClean="0">
                <a:solidFill>
                  <a:schemeClr val="tx1"/>
                </a:solidFill>
              </a:rPr>
              <a:t>REGULAR</a:t>
            </a:r>
          </a:p>
          <a:p>
            <a:pPr marL="514350" indent="-514350" algn="l">
              <a:lnSpc>
                <a:spcPct val="150000"/>
              </a:lnSpc>
              <a:buFont typeface="+mj-lt"/>
              <a:buAutoNum type="arabicPeriod"/>
            </a:pPr>
            <a:r>
              <a:rPr lang="en-AU" dirty="0" smtClean="0">
                <a:solidFill>
                  <a:schemeClr val="tx1"/>
                </a:solidFill>
              </a:rPr>
              <a:t>CONTESTED</a:t>
            </a:r>
            <a:endParaRPr lang="en-AU" dirty="0">
              <a:solidFill>
                <a:schemeClr val="tx1"/>
              </a:solidFill>
            </a:endParaRPr>
          </a:p>
        </p:txBody>
      </p:sp>
      <p:pic>
        <p:nvPicPr>
          <p:cNvPr id="24" name="Picture 4"/>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999669" y="1988840"/>
            <a:ext cx="4687131" cy="3122724"/>
          </a:xfrm>
          <a:prstGeom prst="rect">
            <a:avLst/>
          </a:prstGeom>
          <a:noFill/>
          <a:ln w="31750">
            <a:solidFill>
              <a:srgbClr val="BC4639"/>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6301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1000"/>
                                        <p:tgtEl>
                                          <p:spTgt spid="16">
                                            <p:txEl>
                                              <p:pRg st="0" end="0"/>
                                            </p:txEl>
                                          </p:spTgt>
                                        </p:tgtEl>
                                      </p:cBhvr>
                                    </p:animEffect>
                                    <p:anim calcmode="lin" valueType="num">
                                      <p:cBhvr>
                                        <p:cTn id="8"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6">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1000"/>
                                        <p:tgtEl>
                                          <p:spTgt spid="16">
                                            <p:txEl>
                                              <p:pRg st="1" end="1"/>
                                            </p:txEl>
                                          </p:spTgt>
                                        </p:tgtEl>
                                      </p:cBhvr>
                                    </p:animEffect>
                                    <p:anim calcmode="lin" valueType="num">
                                      <p:cBhvr>
                                        <p:cTn id="13" dur="1000" fill="hold"/>
                                        <p:tgtEl>
                                          <p:spTgt spid="16">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6">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fade">
                                      <p:cBhvr>
                                        <p:cTn id="17" dur="1000"/>
                                        <p:tgtEl>
                                          <p:spTgt spid="16">
                                            <p:txEl>
                                              <p:pRg st="2" end="2"/>
                                            </p:txEl>
                                          </p:spTgt>
                                        </p:tgtEl>
                                      </p:cBhvr>
                                    </p:animEffect>
                                    <p:anim calcmode="lin" valueType="num">
                                      <p:cBhvr>
                                        <p:cTn id="18" dur="1000" fill="hold"/>
                                        <p:tgtEl>
                                          <p:spTgt spid="16">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16">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6">
                                            <p:txEl>
                                              <p:pRg st="3" end="3"/>
                                            </p:txEl>
                                          </p:spTgt>
                                        </p:tgtEl>
                                        <p:attrNameLst>
                                          <p:attrName>style.visibility</p:attrName>
                                        </p:attrNameLst>
                                      </p:cBhvr>
                                      <p:to>
                                        <p:strVal val="visible"/>
                                      </p:to>
                                    </p:set>
                                    <p:animEffect transition="in" filter="fade">
                                      <p:cBhvr>
                                        <p:cTn id="22" dur="1000"/>
                                        <p:tgtEl>
                                          <p:spTgt spid="16">
                                            <p:txEl>
                                              <p:pRg st="3" end="3"/>
                                            </p:txEl>
                                          </p:spTgt>
                                        </p:tgtEl>
                                      </p:cBhvr>
                                    </p:animEffect>
                                    <p:anim calcmode="lin" valueType="num">
                                      <p:cBhvr>
                                        <p:cTn id="23" dur="1000" fill="hold"/>
                                        <p:tgtEl>
                                          <p:spTgt spid="16">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16">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6">
                                            <p:txEl>
                                              <p:pRg st="4" end="4"/>
                                            </p:txEl>
                                          </p:spTgt>
                                        </p:tgtEl>
                                        <p:attrNameLst>
                                          <p:attrName>style.visibility</p:attrName>
                                        </p:attrNameLst>
                                      </p:cBhvr>
                                      <p:to>
                                        <p:strVal val="visible"/>
                                      </p:to>
                                    </p:set>
                                    <p:animEffect transition="in" filter="fade">
                                      <p:cBhvr>
                                        <p:cTn id="27" dur="1000"/>
                                        <p:tgtEl>
                                          <p:spTgt spid="16">
                                            <p:txEl>
                                              <p:pRg st="4" end="4"/>
                                            </p:txEl>
                                          </p:spTgt>
                                        </p:tgtEl>
                                      </p:cBhvr>
                                    </p:animEffect>
                                    <p:anim calcmode="lin" valueType="num">
                                      <p:cBhvr>
                                        <p:cTn id="28" dur="1000" fill="hold"/>
                                        <p:tgtEl>
                                          <p:spTgt spid="16">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1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31" presetClass="entr" presetSubtype="0" fill="hold" nodeType="clickEffect">
                                  <p:stCondLst>
                                    <p:cond delay="0"/>
                                  </p:stCondLst>
                                  <p:childTnLst>
                                    <p:set>
                                      <p:cBhvr>
                                        <p:cTn id="33" dur="1" fill="hold">
                                          <p:stCondLst>
                                            <p:cond delay="0"/>
                                          </p:stCondLst>
                                        </p:cTn>
                                        <p:tgtEl>
                                          <p:spTgt spid="24"/>
                                        </p:tgtEl>
                                        <p:attrNameLst>
                                          <p:attrName>style.visibility</p:attrName>
                                        </p:attrNameLst>
                                      </p:cBhvr>
                                      <p:to>
                                        <p:strVal val="visible"/>
                                      </p:to>
                                    </p:set>
                                    <p:anim calcmode="lin" valueType="num">
                                      <p:cBhvr>
                                        <p:cTn id="34" dur="1000" fill="hold"/>
                                        <p:tgtEl>
                                          <p:spTgt spid="24"/>
                                        </p:tgtEl>
                                        <p:attrNameLst>
                                          <p:attrName>ppt_w</p:attrName>
                                        </p:attrNameLst>
                                      </p:cBhvr>
                                      <p:tavLst>
                                        <p:tav tm="0">
                                          <p:val>
                                            <p:fltVal val="0"/>
                                          </p:val>
                                        </p:tav>
                                        <p:tav tm="100000">
                                          <p:val>
                                            <p:strVal val="#ppt_w"/>
                                          </p:val>
                                        </p:tav>
                                      </p:tavLst>
                                    </p:anim>
                                    <p:anim calcmode="lin" valueType="num">
                                      <p:cBhvr>
                                        <p:cTn id="35" dur="1000" fill="hold"/>
                                        <p:tgtEl>
                                          <p:spTgt spid="24"/>
                                        </p:tgtEl>
                                        <p:attrNameLst>
                                          <p:attrName>ppt_h</p:attrName>
                                        </p:attrNameLst>
                                      </p:cBhvr>
                                      <p:tavLst>
                                        <p:tav tm="0">
                                          <p:val>
                                            <p:fltVal val="0"/>
                                          </p:val>
                                        </p:tav>
                                        <p:tav tm="100000">
                                          <p:val>
                                            <p:strVal val="#ppt_h"/>
                                          </p:val>
                                        </p:tav>
                                      </p:tavLst>
                                    </p:anim>
                                    <p:anim calcmode="lin" valueType="num">
                                      <p:cBhvr>
                                        <p:cTn id="36" dur="1000" fill="hold"/>
                                        <p:tgtEl>
                                          <p:spTgt spid="24"/>
                                        </p:tgtEl>
                                        <p:attrNameLst>
                                          <p:attrName>style.rotation</p:attrName>
                                        </p:attrNameLst>
                                      </p:cBhvr>
                                      <p:tavLst>
                                        <p:tav tm="0">
                                          <p:val>
                                            <p:fltVal val="90"/>
                                          </p:val>
                                        </p:tav>
                                        <p:tav tm="100000">
                                          <p:val>
                                            <p:fltVal val="0"/>
                                          </p:val>
                                        </p:tav>
                                      </p:tavLst>
                                    </p:anim>
                                    <p:animEffect transition="in" filter="fade">
                                      <p:cBhvr>
                                        <p:cTn id="37"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8520" y="5985384"/>
            <a:ext cx="9361040" cy="1044016"/>
          </a:xfrm>
          <a:prstGeom prst="rect">
            <a:avLst/>
          </a:prstGeom>
          <a:solidFill>
            <a:srgbClr val="D4A59A"/>
          </a:solidFill>
          <a:ln w="57150">
            <a:solidFill>
              <a:srgbClr val="BC46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extBox 8"/>
          <p:cNvSpPr txBox="1"/>
          <p:nvPr/>
        </p:nvSpPr>
        <p:spPr>
          <a:xfrm>
            <a:off x="827584" y="6072490"/>
            <a:ext cx="5040560" cy="646331"/>
          </a:xfrm>
          <a:prstGeom prst="rect">
            <a:avLst/>
          </a:prstGeom>
          <a:noFill/>
        </p:spPr>
        <p:txBody>
          <a:bodyPr wrap="square" rtlCol="0">
            <a:spAutoFit/>
          </a:bodyPr>
          <a:lstStyle/>
          <a:p>
            <a:r>
              <a:rPr lang="en-AU" b="1" dirty="0" smtClean="0">
                <a:solidFill>
                  <a:srgbClr val="BC4639"/>
                </a:solidFill>
                <a:latin typeface="Tahoma" panose="020B0604030504040204" pitchFamily="34" charset="0"/>
                <a:ea typeface="Tahoma" panose="020B0604030504040204" pitchFamily="34" charset="0"/>
                <a:cs typeface="Tahoma" panose="020B0604030504040204" pitchFamily="34" charset="0"/>
              </a:rPr>
              <a:t>Northern Territory Electoral Commission</a:t>
            </a:r>
          </a:p>
          <a:p>
            <a:r>
              <a:rPr lang="en-AU" dirty="0" smtClean="0">
                <a:solidFill>
                  <a:srgbClr val="BC4639"/>
                </a:solidFill>
                <a:latin typeface="Tahoma" panose="020B0604030504040204" pitchFamily="34" charset="0"/>
                <a:ea typeface="Tahoma" panose="020B0604030504040204" pitchFamily="34" charset="0"/>
                <a:cs typeface="Tahoma" panose="020B0604030504040204" pitchFamily="34" charset="0"/>
              </a:rPr>
              <a:t>www.ntec.nt.gov.au</a:t>
            </a:r>
            <a:endParaRPr lang="en-AU" dirty="0">
              <a:solidFill>
                <a:srgbClr val="BC4639"/>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p:nvSpPr>
        <p:spPr>
          <a:xfrm>
            <a:off x="-1" y="-27384"/>
            <a:ext cx="9144001" cy="360040"/>
          </a:xfrm>
          <a:prstGeom prst="rect">
            <a:avLst/>
          </a:prstGeom>
          <a:solidFill>
            <a:srgbClr val="D4A5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10"/>
          <p:cNvSpPr/>
          <p:nvPr/>
        </p:nvSpPr>
        <p:spPr>
          <a:xfrm>
            <a:off x="-1" y="332656"/>
            <a:ext cx="9144001" cy="90010"/>
          </a:xfrm>
          <a:prstGeom prst="rect">
            <a:avLst/>
          </a:prstGeom>
          <a:solidFill>
            <a:srgbClr val="BC46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2240" y="44624"/>
            <a:ext cx="2236118" cy="253657"/>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730" y="6072490"/>
            <a:ext cx="716854" cy="727871"/>
          </a:xfrm>
          <a:prstGeom prst="rect">
            <a:avLst/>
          </a:prstGeom>
        </p:spPr>
      </p:pic>
      <p:sp>
        <p:nvSpPr>
          <p:cNvPr id="15"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AU" smtClean="0">
                <a:ea typeface="Tahoma" panose="020B0604030504040204" pitchFamily="34" charset="0"/>
                <a:cs typeface="Tahoma" panose="020B0604030504040204" pitchFamily="34" charset="0"/>
              </a:rPr>
              <a:t>Free elections</a:t>
            </a:r>
            <a:endParaRPr lang="en-AU" dirty="0">
              <a:ea typeface="Tahoma" panose="020B0604030504040204" pitchFamily="34" charset="0"/>
              <a:cs typeface="Tahoma" panose="020B0604030504040204" pitchFamily="34" charset="0"/>
            </a:endParaRPr>
          </a:p>
        </p:txBody>
      </p:sp>
      <p:sp>
        <p:nvSpPr>
          <p:cNvPr id="22" name="TextBox 21"/>
          <p:cNvSpPr txBox="1"/>
          <p:nvPr/>
        </p:nvSpPr>
        <p:spPr>
          <a:xfrm>
            <a:off x="457200" y="1394773"/>
            <a:ext cx="8229600" cy="954107"/>
          </a:xfrm>
          <a:prstGeom prst="rect">
            <a:avLst/>
          </a:prstGeom>
          <a:noFill/>
        </p:spPr>
        <p:txBody>
          <a:bodyPr wrap="square" rtlCol="0">
            <a:spAutoFit/>
          </a:bodyPr>
          <a:lstStyle/>
          <a:p>
            <a:pPr algn="ctr"/>
            <a:r>
              <a:rPr lang="en-AU" sz="2800" b="1" dirty="0" smtClean="0">
                <a:solidFill>
                  <a:srgbClr val="4285F4"/>
                </a:solidFill>
                <a:ea typeface="Tahoma" panose="020B0604030504040204" pitchFamily="34" charset="0"/>
                <a:cs typeface="Tahoma" panose="020B0604030504040204" pitchFamily="34" charset="0"/>
              </a:rPr>
              <a:t>Voters are free to choose whoever they want without fear of intimidation</a:t>
            </a:r>
            <a:endParaRPr lang="en-AU" sz="2800" b="1" dirty="0">
              <a:solidFill>
                <a:srgbClr val="4285F4"/>
              </a:solidFill>
              <a:ea typeface="Tahoma" panose="020B0604030504040204" pitchFamily="34" charset="0"/>
              <a:cs typeface="Tahoma" panose="020B0604030504040204" pitchFamily="34" charset="0"/>
            </a:endParaRPr>
          </a:p>
        </p:txBody>
      </p:sp>
      <p:sp>
        <p:nvSpPr>
          <p:cNvPr id="23" name="TextBox 22"/>
          <p:cNvSpPr txBox="1"/>
          <p:nvPr/>
        </p:nvSpPr>
        <p:spPr>
          <a:xfrm>
            <a:off x="4067944" y="3141840"/>
            <a:ext cx="6264696" cy="1569660"/>
          </a:xfrm>
          <a:prstGeom prst="rect">
            <a:avLst/>
          </a:prstGeom>
          <a:noFill/>
        </p:spPr>
        <p:txBody>
          <a:bodyPr wrap="square" rtlCol="0">
            <a:spAutoFit/>
          </a:bodyPr>
          <a:lstStyle/>
          <a:p>
            <a:pPr marL="285750" indent="-285750">
              <a:buFont typeface="Arial" panose="020B0604020202020204" pitchFamily="34" charset="0"/>
              <a:buChar char="•"/>
            </a:pPr>
            <a:r>
              <a:rPr lang="en-AU" sz="2400" dirty="0" smtClean="0"/>
              <a:t>Protections for voters</a:t>
            </a:r>
          </a:p>
          <a:p>
            <a:pPr marL="285750" indent="-285750">
              <a:buFont typeface="Arial" panose="020B0604020202020204" pitchFamily="34" charset="0"/>
              <a:buChar char="•"/>
            </a:pPr>
            <a:r>
              <a:rPr lang="en-AU" sz="2400" dirty="0" smtClean="0"/>
              <a:t>Secret ballot</a:t>
            </a:r>
          </a:p>
          <a:p>
            <a:pPr marL="285750" indent="-285750">
              <a:buFont typeface="Arial" panose="020B0604020202020204" pitchFamily="34" charset="0"/>
              <a:buChar char="•"/>
            </a:pPr>
            <a:r>
              <a:rPr lang="en-AU" sz="2400" dirty="0" smtClean="0"/>
              <a:t>Challenging for electronic voting</a:t>
            </a:r>
          </a:p>
          <a:p>
            <a:pPr marL="285750" indent="-285750">
              <a:buFont typeface="Arial" panose="020B0604020202020204" pitchFamily="34" charset="0"/>
              <a:buChar char="•"/>
            </a:pPr>
            <a:endParaRPr lang="en-AU" sz="2400" dirty="0"/>
          </a:p>
        </p:txBody>
      </p:sp>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5207" y="2959064"/>
            <a:ext cx="3546087" cy="2479865"/>
          </a:xfrm>
          <a:prstGeom prst="rect">
            <a:avLst/>
          </a:prstGeom>
          <a:ln w="31750">
            <a:solidFill>
              <a:srgbClr val="BC4639"/>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178387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fade">
                                      <p:cBhvr>
                                        <p:cTn id="7" dur="500"/>
                                        <p:tgtEl>
                                          <p:spTgt spid="2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xEl>
                                              <p:pRg st="0" end="0"/>
                                            </p:txEl>
                                          </p:spTgt>
                                        </p:tgtEl>
                                        <p:attrNameLst>
                                          <p:attrName>style.visibility</p:attrName>
                                        </p:attrNameLst>
                                      </p:cBhvr>
                                      <p:to>
                                        <p:strVal val="visible"/>
                                      </p:to>
                                    </p:set>
                                    <p:animEffect transition="in" filter="fade">
                                      <p:cBhvr>
                                        <p:cTn id="12" dur="500"/>
                                        <p:tgtEl>
                                          <p:spTgt spid="2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
                                            <p:txEl>
                                              <p:pRg st="1" end="1"/>
                                            </p:txEl>
                                          </p:spTgt>
                                        </p:tgtEl>
                                        <p:attrNameLst>
                                          <p:attrName>style.visibility</p:attrName>
                                        </p:attrNameLst>
                                      </p:cBhvr>
                                      <p:to>
                                        <p:strVal val="visible"/>
                                      </p:to>
                                    </p:set>
                                    <p:animEffect transition="in" filter="fade">
                                      <p:cBhvr>
                                        <p:cTn id="17" dur="500"/>
                                        <p:tgtEl>
                                          <p:spTgt spid="2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xEl>
                                              <p:pRg st="2" end="2"/>
                                            </p:txEl>
                                          </p:spTgt>
                                        </p:tgtEl>
                                        <p:attrNameLst>
                                          <p:attrName>style.visibility</p:attrName>
                                        </p:attrNameLst>
                                      </p:cBhvr>
                                      <p:to>
                                        <p:strVal val="visible"/>
                                      </p:to>
                                    </p:set>
                                    <p:animEffect transition="in" filter="fade">
                                      <p:cBhvr>
                                        <p:cTn id="22" dur="500"/>
                                        <p:tgtEl>
                                          <p:spTgt spid="2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p:cTn id="27" dur="500" fill="hold"/>
                                        <p:tgtEl>
                                          <p:spTgt spid="24"/>
                                        </p:tgtEl>
                                        <p:attrNameLst>
                                          <p:attrName>ppt_w</p:attrName>
                                        </p:attrNameLst>
                                      </p:cBhvr>
                                      <p:tavLst>
                                        <p:tav tm="0">
                                          <p:val>
                                            <p:fltVal val="0"/>
                                          </p:val>
                                        </p:tav>
                                        <p:tav tm="100000">
                                          <p:val>
                                            <p:strVal val="#ppt_w"/>
                                          </p:val>
                                        </p:tav>
                                      </p:tavLst>
                                    </p:anim>
                                    <p:anim calcmode="lin" valueType="num">
                                      <p:cBhvr>
                                        <p:cTn id="28" dur="500" fill="hold"/>
                                        <p:tgtEl>
                                          <p:spTgt spid="24"/>
                                        </p:tgtEl>
                                        <p:attrNameLst>
                                          <p:attrName>ppt_h</p:attrName>
                                        </p:attrNameLst>
                                      </p:cBhvr>
                                      <p:tavLst>
                                        <p:tav tm="0">
                                          <p:val>
                                            <p:fltVal val="0"/>
                                          </p:val>
                                        </p:tav>
                                        <p:tav tm="100000">
                                          <p:val>
                                            <p:strVal val="#ppt_h"/>
                                          </p:val>
                                        </p:tav>
                                      </p:tavLst>
                                    </p:anim>
                                    <p:animEffect transition="in" filter="fade">
                                      <p:cBhvr>
                                        <p:cTn id="2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8520" y="5985384"/>
            <a:ext cx="9361040" cy="1044016"/>
          </a:xfrm>
          <a:prstGeom prst="rect">
            <a:avLst/>
          </a:prstGeom>
          <a:solidFill>
            <a:srgbClr val="D4A59A"/>
          </a:solidFill>
          <a:ln w="57150">
            <a:solidFill>
              <a:srgbClr val="BC46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extBox 8"/>
          <p:cNvSpPr txBox="1"/>
          <p:nvPr/>
        </p:nvSpPr>
        <p:spPr>
          <a:xfrm>
            <a:off x="827584" y="6072490"/>
            <a:ext cx="5040560" cy="646331"/>
          </a:xfrm>
          <a:prstGeom prst="rect">
            <a:avLst/>
          </a:prstGeom>
          <a:noFill/>
        </p:spPr>
        <p:txBody>
          <a:bodyPr wrap="square" rtlCol="0">
            <a:spAutoFit/>
          </a:bodyPr>
          <a:lstStyle/>
          <a:p>
            <a:r>
              <a:rPr lang="en-AU" b="1" dirty="0" smtClean="0">
                <a:solidFill>
                  <a:srgbClr val="BC4639"/>
                </a:solidFill>
                <a:latin typeface="Tahoma" panose="020B0604030504040204" pitchFamily="34" charset="0"/>
                <a:ea typeface="Tahoma" panose="020B0604030504040204" pitchFamily="34" charset="0"/>
                <a:cs typeface="Tahoma" panose="020B0604030504040204" pitchFamily="34" charset="0"/>
              </a:rPr>
              <a:t>Northern Territory Electoral Commission</a:t>
            </a:r>
          </a:p>
          <a:p>
            <a:r>
              <a:rPr lang="en-AU" dirty="0" smtClean="0">
                <a:solidFill>
                  <a:srgbClr val="BC4639"/>
                </a:solidFill>
                <a:latin typeface="Tahoma" panose="020B0604030504040204" pitchFamily="34" charset="0"/>
                <a:ea typeface="Tahoma" panose="020B0604030504040204" pitchFamily="34" charset="0"/>
                <a:cs typeface="Tahoma" panose="020B0604030504040204" pitchFamily="34" charset="0"/>
              </a:rPr>
              <a:t>www.ntec.nt.gov.au</a:t>
            </a:r>
            <a:endParaRPr lang="en-AU" dirty="0">
              <a:solidFill>
                <a:srgbClr val="BC4639"/>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p:nvSpPr>
        <p:spPr>
          <a:xfrm>
            <a:off x="-1" y="-27384"/>
            <a:ext cx="9144001" cy="360040"/>
          </a:xfrm>
          <a:prstGeom prst="rect">
            <a:avLst/>
          </a:prstGeom>
          <a:solidFill>
            <a:srgbClr val="D4A5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10"/>
          <p:cNvSpPr/>
          <p:nvPr/>
        </p:nvSpPr>
        <p:spPr>
          <a:xfrm>
            <a:off x="-1" y="332656"/>
            <a:ext cx="9144001" cy="90010"/>
          </a:xfrm>
          <a:prstGeom prst="rect">
            <a:avLst/>
          </a:prstGeom>
          <a:solidFill>
            <a:srgbClr val="BC46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2240" y="44624"/>
            <a:ext cx="2236118" cy="253657"/>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730" y="6072490"/>
            <a:ext cx="716854" cy="727871"/>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83768" y="3000071"/>
            <a:ext cx="4929826" cy="2773027"/>
          </a:xfrm>
          <a:prstGeom prst="rect">
            <a:avLst/>
          </a:prstGeom>
          <a:ln w="31750">
            <a:solidFill>
              <a:srgbClr val="BC4639"/>
            </a:solidFill>
          </a:ln>
          <a:effectLst>
            <a:outerShdw blurRad="50800" dist="38100" dir="2700000" algn="tl" rotWithShape="0">
              <a:prstClr val="black">
                <a:alpha val="40000"/>
              </a:prstClr>
            </a:outerShdw>
          </a:effectLst>
        </p:spPr>
      </p:pic>
      <p:sp>
        <p:nvSpPr>
          <p:cNvPr id="16"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AU" smtClean="0">
                <a:ea typeface="Tahoma" panose="020B0604030504040204" pitchFamily="34" charset="0"/>
                <a:cs typeface="Tahoma" panose="020B0604030504040204" pitchFamily="34" charset="0"/>
              </a:rPr>
              <a:t>Fair elections</a:t>
            </a:r>
            <a:endParaRPr lang="en-AU" dirty="0">
              <a:ea typeface="Tahoma" panose="020B0604030504040204" pitchFamily="34" charset="0"/>
              <a:cs typeface="Tahoma" panose="020B0604030504040204" pitchFamily="34" charset="0"/>
            </a:endParaRPr>
          </a:p>
        </p:txBody>
      </p:sp>
      <p:sp>
        <p:nvSpPr>
          <p:cNvPr id="23" name="TextBox 22"/>
          <p:cNvSpPr txBox="1"/>
          <p:nvPr/>
        </p:nvSpPr>
        <p:spPr>
          <a:xfrm>
            <a:off x="457200" y="1394773"/>
            <a:ext cx="8229600" cy="523220"/>
          </a:xfrm>
          <a:prstGeom prst="rect">
            <a:avLst/>
          </a:prstGeom>
          <a:noFill/>
        </p:spPr>
        <p:txBody>
          <a:bodyPr wrap="square" rtlCol="0">
            <a:spAutoFit/>
          </a:bodyPr>
          <a:lstStyle/>
          <a:p>
            <a:pPr algn="ctr"/>
            <a:endParaRPr lang="en-AU" sz="2800" dirty="0">
              <a:solidFill>
                <a:srgbClr val="0065BD"/>
              </a:solidFill>
              <a:ea typeface="Tahoma" panose="020B0604030504040204" pitchFamily="34" charset="0"/>
              <a:cs typeface="Tahoma" panose="020B0604030504040204" pitchFamily="34" charset="0"/>
            </a:endParaRPr>
          </a:p>
        </p:txBody>
      </p:sp>
      <p:sp>
        <p:nvSpPr>
          <p:cNvPr id="24" name="TextBox 23"/>
          <p:cNvSpPr txBox="1"/>
          <p:nvPr/>
        </p:nvSpPr>
        <p:spPr>
          <a:xfrm>
            <a:off x="408602" y="1504744"/>
            <a:ext cx="8053564" cy="1938992"/>
          </a:xfrm>
          <a:prstGeom prst="rect">
            <a:avLst/>
          </a:prstGeom>
          <a:noFill/>
        </p:spPr>
        <p:txBody>
          <a:bodyPr wrap="square" rtlCol="0">
            <a:spAutoFit/>
          </a:bodyPr>
          <a:lstStyle/>
          <a:p>
            <a:pPr marL="285750" indent="-285750">
              <a:buFont typeface="Arial" panose="020B0604020202020204" pitchFamily="34" charset="0"/>
              <a:buChar char="•"/>
            </a:pPr>
            <a:r>
              <a:rPr lang="en-AU" sz="2400" dirty="0" smtClean="0"/>
              <a:t>Everyone has one vote, and all votes are treated equally</a:t>
            </a:r>
          </a:p>
          <a:p>
            <a:pPr marL="285750" indent="-285750">
              <a:buFont typeface="Arial" panose="020B0604020202020204" pitchFamily="34" charset="0"/>
              <a:buChar char="•"/>
            </a:pPr>
            <a:r>
              <a:rPr lang="en-AU" sz="2400" dirty="0"/>
              <a:t>All candidates </a:t>
            </a:r>
            <a:r>
              <a:rPr lang="en-AU" sz="2400" dirty="0" smtClean="0"/>
              <a:t>are treated equally</a:t>
            </a:r>
          </a:p>
          <a:p>
            <a:pPr marL="285750" indent="-285750">
              <a:buFont typeface="Arial" panose="020B0604020202020204" pitchFamily="34" charset="0"/>
              <a:buChar char="•"/>
            </a:pPr>
            <a:r>
              <a:rPr lang="en-AU" sz="2400" dirty="0"/>
              <a:t>There are laws and regulations to ensure there is no cheating in </a:t>
            </a:r>
            <a:r>
              <a:rPr lang="en-AU" sz="2400" dirty="0" smtClean="0"/>
              <a:t>elections</a:t>
            </a:r>
            <a:endParaRPr lang="en-AU" sz="2400" dirty="0"/>
          </a:p>
          <a:p>
            <a:endParaRPr lang="en-AU" sz="2400" dirty="0"/>
          </a:p>
        </p:txBody>
      </p:sp>
    </p:spTree>
    <p:extLst>
      <p:ext uri="{BB962C8B-B14F-4D97-AF65-F5344CB8AC3E}">
        <p14:creationId xmlns:p14="http://schemas.microsoft.com/office/powerpoint/2010/main" val="5325192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fade">
                                      <p:cBhvr>
                                        <p:cTn id="7" dur="500"/>
                                        <p:tgtEl>
                                          <p:spTgt spid="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xEl>
                                              <p:pRg st="1" end="1"/>
                                            </p:txEl>
                                          </p:spTgt>
                                        </p:tgtEl>
                                        <p:attrNameLst>
                                          <p:attrName>style.visibility</p:attrName>
                                        </p:attrNameLst>
                                      </p:cBhvr>
                                      <p:to>
                                        <p:strVal val="visible"/>
                                      </p:to>
                                    </p:set>
                                    <p:animEffect transition="in" filter="fade">
                                      <p:cBhvr>
                                        <p:cTn id="12" dur="500"/>
                                        <p:tgtEl>
                                          <p:spTgt spid="2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
                                            <p:txEl>
                                              <p:pRg st="2" end="2"/>
                                            </p:txEl>
                                          </p:spTgt>
                                        </p:tgtEl>
                                        <p:attrNameLst>
                                          <p:attrName>style.visibility</p:attrName>
                                        </p:attrNameLst>
                                      </p:cBhvr>
                                      <p:to>
                                        <p:strVal val="visible"/>
                                      </p:to>
                                    </p:set>
                                    <p:animEffect transition="in" filter="fade">
                                      <p:cBhvr>
                                        <p:cTn id="17" dur="500"/>
                                        <p:tgtEl>
                                          <p:spTgt spid="2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1.pptx" id="{FE724E00-3959-40B4-AAEF-9BCDC813986B}" vid="{6A6BCA99-6E3A-43FD-8A50-F204D1936A7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Template generic</Template>
  <TotalTime>1752</TotalTime>
  <Words>3749</Words>
  <Application>Microsoft Office PowerPoint</Application>
  <PresentationFormat>On-screen Show (4:3)</PresentationFormat>
  <Paragraphs>244</Paragraphs>
  <Slides>20</Slides>
  <Notes>20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vt:lpstr>
      <vt:lpstr>Arial Unicode MS</vt:lpstr>
      <vt:lpstr>Calibri</vt:lpstr>
      <vt:lpstr>Tahoma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Northern Territory Government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Karen Parker</dc:creator>
  <cp:lastModifiedBy>Karen Parker</cp:lastModifiedBy>
  <cp:revision>73</cp:revision>
  <cp:lastPrinted>2022-05-18T00:26:18Z</cp:lastPrinted>
  <dcterms:created xsi:type="dcterms:W3CDTF">2018-10-04T05:39:56Z</dcterms:created>
  <dcterms:modified xsi:type="dcterms:W3CDTF">2024-03-19T04:51:58Z</dcterms:modified>
</cp:coreProperties>
</file>