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308" r:id="rId4"/>
    <p:sldId id="285" r:id="rId5"/>
    <p:sldId id="301" r:id="rId6"/>
    <p:sldId id="302" r:id="rId7"/>
    <p:sldId id="288" r:id="rId8"/>
    <p:sldId id="290" r:id="rId9"/>
    <p:sldId id="309" r:id="rId10"/>
    <p:sldId id="289" r:id="rId11"/>
    <p:sldId id="303" r:id="rId12"/>
    <p:sldId id="310" r:id="rId13"/>
    <p:sldId id="304" r:id="rId14"/>
    <p:sldId id="292" r:id="rId15"/>
    <p:sldId id="293" r:id="rId16"/>
    <p:sldId id="306" r:id="rId17"/>
    <p:sldId id="294" r:id="rId18"/>
    <p:sldId id="295" r:id="rId19"/>
    <p:sldId id="296" r:id="rId20"/>
    <p:sldId id="291" r:id="rId21"/>
    <p:sldId id="297" r:id="rId22"/>
    <p:sldId id="298" r:id="rId23"/>
    <p:sldId id="299" r:id="rId24"/>
    <p:sldId id="300" r:id="rId25"/>
    <p:sldId id="284" r:id="rId26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D"/>
    <a:srgbClr val="008000"/>
    <a:srgbClr val="FAE100"/>
    <a:srgbClr val="FED100"/>
    <a:srgbClr val="F9F9F9"/>
    <a:srgbClr val="FF0000"/>
    <a:srgbClr val="486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22" d="100"/>
          <a:sy n="122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9A33E184-0F90-4564-9241-BFF7D78AFDA0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89BAA74E-D377-44F1-B967-B6508B24D89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245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879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88791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E44CCE21-74D0-4487-9706-946690CBEC3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8879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285338"/>
            <a:ext cx="2889938" cy="488791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610E4E49-78AF-4A0F-9371-45F7DA06A7E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03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4E49-78AF-4A0F-9371-45F7DA06A7E9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25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E4E49-78AF-4A0F-9371-45F7DA06A7E9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401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84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7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11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47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25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58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13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60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23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3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5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FD82-F59C-4A4D-BF55-DE1146D56A9B}" type="datetimeFigureOut">
              <a:rPr lang="en-AU" smtClean="0"/>
              <a:t>18/07/2017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593D0-B641-4605-892F-C235573AE7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642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1.png"/><Relationship Id="rId21" Type="http://schemas.openxmlformats.org/officeDocument/2006/relationships/image" Target="../media/image37.jpg"/><Relationship Id="rId34" Type="http://schemas.openxmlformats.org/officeDocument/2006/relationships/image" Target="../media/image50.jpeg"/><Relationship Id="rId7" Type="http://schemas.openxmlformats.org/officeDocument/2006/relationships/image" Target="../media/image23.jpe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5" Type="http://schemas.openxmlformats.org/officeDocument/2006/relationships/image" Target="../media/image41.png"/><Relationship Id="rId33" Type="http://schemas.openxmlformats.org/officeDocument/2006/relationships/image" Target="../media/image49.jpg"/><Relationship Id="rId2" Type="http://schemas.openxmlformats.org/officeDocument/2006/relationships/image" Target="../media/image4.png"/><Relationship Id="rId16" Type="http://schemas.openxmlformats.org/officeDocument/2006/relationships/image" Target="../media/image32.jpeg"/><Relationship Id="rId20" Type="http://schemas.openxmlformats.org/officeDocument/2006/relationships/image" Target="../media/image36.jpg"/><Relationship Id="rId29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24" Type="http://schemas.openxmlformats.org/officeDocument/2006/relationships/image" Target="../media/image40.png"/><Relationship Id="rId32" Type="http://schemas.openxmlformats.org/officeDocument/2006/relationships/image" Target="../media/image48.jpeg"/><Relationship Id="rId5" Type="http://schemas.openxmlformats.org/officeDocument/2006/relationships/image" Target="../media/image21.png"/><Relationship Id="rId15" Type="http://schemas.openxmlformats.org/officeDocument/2006/relationships/image" Target="../media/image31.jpg"/><Relationship Id="rId23" Type="http://schemas.openxmlformats.org/officeDocument/2006/relationships/image" Target="../media/image39.png"/><Relationship Id="rId28" Type="http://schemas.openxmlformats.org/officeDocument/2006/relationships/image" Target="../media/image44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31" Type="http://schemas.openxmlformats.org/officeDocument/2006/relationships/image" Target="../media/image47.jpg"/><Relationship Id="rId4" Type="http://schemas.openxmlformats.org/officeDocument/2006/relationships/image" Target="../media/image2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Relationship Id="rId22" Type="http://schemas.openxmlformats.org/officeDocument/2006/relationships/image" Target="../media/image38.jpg"/><Relationship Id="rId27" Type="http://schemas.openxmlformats.org/officeDocument/2006/relationships/image" Target="../media/image43.jpg"/><Relationship Id="rId30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20.jpg"/><Relationship Id="rId10" Type="http://schemas.openxmlformats.org/officeDocument/2006/relationships/image" Target="../media/image26.jpeg"/><Relationship Id="rId4" Type="http://schemas.openxmlformats.org/officeDocument/2006/relationships/image" Target="../media/image2.jpe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12" Type="http://schemas.openxmlformats.org/officeDocument/2006/relationships/image" Target="../media/image38.jpg"/><Relationship Id="rId2" Type="http://schemas.openxmlformats.org/officeDocument/2006/relationships/image" Target="../media/image4.pn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7.jpg"/><Relationship Id="rId5" Type="http://schemas.openxmlformats.org/officeDocument/2006/relationships/image" Target="../media/image20.jpg"/><Relationship Id="rId15" Type="http://schemas.openxmlformats.org/officeDocument/2006/relationships/image" Target="../media/image52.jpeg"/><Relationship Id="rId10" Type="http://schemas.openxmlformats.org/officeDocument/2006/relationships/image" Target="../media/image36.jpg"/><Relationship Id="rId4" Type="http://schemas.openxmlformats.org/officeDocument/2006/relationships/image" Target="../media/image2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45.jpg"/><Relationship Id="rId3" Type="http://schemas.openxmlformats.org/officeDocument/2006/relationships/image" Target="../media/image1.png"/><Relationship Id="rId7" Type="http://schemas.openxmlformats.org/officeDocument/2006/relationships/image" Target="../media/image49.jpg"/><Relationship Id="rId12" Type="http://schemas.openxmlformats.org/officeDocument/2006/relationships/image" Target="../media/image4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44.jpeg"/><Relationship Id="rId5" Type="http://schemas.openxmlformats.org/officeDocument/2006/relationships/image" Target="../media/image48.jpeg"/><Relationship Id="rId15" Type="http://schemas.openxmlformats.org/officeDocument/2006/relationships/image" Target="../media/image20.jpg"/><Relationship Id="rId10" Type="http://schemas.openxmlformats.org/officeDocument/2006/relationships/image" Target="../media/image46.jpeg"/><Relationship Id="rId4" Type="http://schemas.openxmlformats.org/officeDocument/2006/relationships/image" Target="../media/image2.jpeg"/><Relationship Id="rId9" Type="http://schemas.openxmlformats.org/officeDocument/2006/relationships/image" Target="../media/image54.jpeg"/><Relationship Id="rId1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jpg"/><Relationship Id="rId10" Type="http://schemas.openxmlformats.org/officeDocument/2006/relationships/image" Target="../media/image63.jpeg"/><Relationship Id="rId4" Type="http://schemas.openxmlformats.org/officeDocument/2006/relationships/image" Target="../media/image2.jpe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5985384"/>
            <a:ext cx="9180512" cy="900000"/>
          </a:xfrm>
          <a:prstGeom prst="rect">
            <a:avLst/>
          </a:prstGeom>
          <a:solidFill>
            <a:srgbClr val="FA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19762"/>
            <a:ext cx="9180512" cy="55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Who can vote?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1143"/>
            <a:ext cx="8229600" cy="2469589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In order to vote you must be:</a:t>
            </a:r>
          </a:p>
          <a:p>
            <a:r>
              <a:rPr lang="en-AU" dirty="0"/>
              <a:t>18 </a:t>
            </a:r>
            <a:r>
              <a:rPr lang="en-AU" dirty="0" smtClean="0"/>
              <a:t>years old – you can enrol at 16 years</a:t>
            </a:r>
          </a:p>
          <a:p>
            <a:r>
              <a:rPr lang="en-AU" dirty="0" smtClean="0"/>
              <a:t>An Australian citizen</a:t>
            </a:r>
          </a:p>
          <a:p>
            <a:r>
              <a:rPr lang="en-AU" dirty="0" smtClean="0"/>
              <a:t>Lived at your home address for one month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/>
          <a:stretch/>
        </p:blipFill>
        <p:spPr>
          <a:xfrm>
            <a:off x="395535" y="4005065"/>
            <a:ext cx="3168353" cy="17860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9912" y="4156895"/>
            <a:ext cx="50405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solidFill>
                  <a:srgbClr val="C00000"/>
                </a:solidFill>
              </a:rPr>
              <a:t>Voting is </a:t>
            </a:r>
            <a:r>
              <a:rPr lang="en-AU" sz="4400" u="sng" dirty="0">
                <a:solidFill>
                  <a:srgbClr val="C00000"/>
                </a:solidFill>
              </a:rPr>
              <a:t>compulsory</a:t>
            </a:r>
            <a:r>
              <a:rPr lang="en-AU" sz="4400" dirty="0">
                <a:solidFill>
                  <a:srgbClr val="C00000"/>
                </a:solidFill>
              </a:rPr>
              <a:t> </a:t>
            </a:r>
            <a:endParaRPr lang="en-AU" sz="4400" dirty="0" smtClean="0">
              <a:solidFill>
                <a:srgbClr val="C00000"/>
              </a:solidFill>
            </a:endParaRPr>
          </a:p>
          <a:p>
            <a:r>
              <a:rPr lang="en-AU" sz="4400" dirty="0" smtClean="0">
                <a:solidFill>
                  <a:srgbClr val="C00000"/>
                </a:solidFill>
              </a:rPr>
              <a:t>in </a:t>
            </a:r>
            <a:r>
              <a:rPr lang="en-AU" sz="4400" dirty="0">
                <a:solidFill>
                  <a:srgbClr val="C00000"/>
                </a:solidFill>
              </a:rPr>
              <a:t>Australia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99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Compulsory Voting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0995"/>
            <a:ext cx="8892480" cy="47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Compulsory voting in Australia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184" y="1784042"/>
            <a:ext cx="2071632" cy="43530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dirty="0" smtClean="0"/>
              <a:t>WHO</a:t>
            </a:r>
            <a:endParaRPr lang="en-A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8000"/>
                </a:solidFill>
              </a:rPr>
              <a:t>WHAT</a:t>
            </a:r>
            <a:endParaRPr lang="en-AU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65BD"/>
                </a:solidFill>
              </a:rPr>
              <a:t>WHEN</a:t>
            </a:r>
            <a:endParaRPr lang="en-AU" dirty="0" smtClean="0">
              <a:solidFill>
                <a:srgbClr val="0065BD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WHERE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342736" y="1822821"/>
            <a:ext cx="641706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sz="2600" dirty="0" smtClean="0"/>
              <a:t>All Australian citizens aged over 18 years</a:t>
            </a:r>
            <a:endParaRPr lang="en-AU" sz="2600" dirty="0"/>
          </a:p>
          <a:p>
            <a:pPr marL="0" indent="0">
              <a:lnSpc>
                <a:spcPct val="150000"/>
              </a:lnSpc>
              <a:buNone/>
            </a:pPr>
            <a:r>
              <a:rPr lang="en-AU" sz="2600" dirty="0" smtClean="0">
                <a:solidFill>
                  <a:srgbClr val="008000"/>
                </a:solidFill>
              </a:rPr>
              <a:t>The law says all eligible voters MUST vote</a:t>
            </a:r>
            <a:endParaRPr lang="en-AU" sz="2600" dirty="0">
              <a:solidFill>
                <a:srgbClr val="008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AU" sz="2600" dirty="0" smtClean="0">
                <a:solidFill>
                  <a:srgbClr val="0065BD"/>
                </a:solidFill>
              </a:rPr>
              <a:t>Compulsory voting first in QLD in 1915, for ALL voters since 1984</a:t>
            </a:r>
            <a:endParaRPr lang="en-AU" sz="2600" dirty="0" smtClean="0">
              <a:solidFill>
                <a:srgbClr val="0065BD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AU" sz="2600" dirty="0" smtClean="0">
                <a:solidFill>
                  <a:schemeClr val="accent2">
                    <a:lumMod val="75000"/>
                  </a:schemeClr>
                </a:solidFill>
              </a:rPr>
              <a:t>In all states/territories, in all types of elections</a:t>
            </a:r>
            <a:endParaRPr lang="en-AU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2600" dirty="0" smtClean="0">
                <a:solidFill>
                  <a:schemeClr val="accent6">
                    <a:lumMod val="75000"/>
                  </a:schemeClr>
                </a:solidFill>
              </a:rPr>
              <a:t>If you do not vote, you will be fined</a:t>
            </a:r>
            <a:endParaRPr lang="en-AU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Why have compulsory voting?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When voting is optional it is usually certain groups that do not vote: poor people, young people, Indigenous people and migrants. Compulsory voting helps to protect these groups.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If everyone has to vote, then political parties have to think about policies that cover everyone.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‘Healthier’ democracy – the outcome of the election should correctly show the people and parties most people wanted.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Forces people to learn about how government and politics works.</a:t>
            </a:r>
          </a:p>
          <a:p>
            <a:endParaRPr lang="en-AU" dirty="0"/>
          </a:p>
          <a:p>
            <a:r>
              <a:rPr lang="en-AU" dirty="0"/>
              <a:t>Citizen’s responsibility – like paying </a:t>
            </a:r>
            <a:r>
              <a:rPr lang="en-AU" dirty="0" smtClean="0"/>
              <a:t>tax and being on a jury.</a:t>
            </a:r>
            <a:endParaRPr lang="en-AU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4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12" name="Picture 4" descr="newmuralcolour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 r="1170"/>
          <a:stretch/>
        </p:blipFill>
        <p:spPr bwMode="auto">
          <a:xfrm>
            <a:off x="29037" y="527372"/>
            <a:ext cx="9085924" cy="36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9119" y="4526152"/>
            <a:ext cx="726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All votes are secret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 smtClean="0"/>
              <a:t>Don’t put your name on the ballot paper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6975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Levels of government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5" t="21160"/>
          <a:stretch/>
        </p:blipFill>
        <p:spPr>
          <a:xfrm>
            <a:off x="263053" y="1807108"/>
            <a:ext cx="2782706" cy="35682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22509" r="33951"/>
          <a:stretch/>
        </p:blipFill>
        <p:spPr>
          <a:xfrm>
            <a:off x="3022095" y="1805725"/>
            <a:ext cx="2736305" cy="3653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r="65204"/>
          <a:stretch/>
        </p:blipFill>
        <p:spPr>
          <a:xfrm>
            <a:off x="5746269" y="1719660"/>
            <a:ext cx="2966294" cy="3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274638"/>
            <a:ext cx="8352929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What does each level do?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5" y="1330475"/>
            <a:ext cx="266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Australian Government</a:t>
            </a:r>
            <a:endParaRPr lang="en-A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96677" y="1325964"/>
            <a:ext cx="204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NT Government</a:t>
            </a:r>
            <a:endParaRPr lang="en-A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54745" y="1348988"/>
            <a:ext cx="201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Local Councils</a:t>
            </a:r>
            <a:endParaRPr lang="en-AU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9579" y="1630605"/>
            <a:ext cx="7848330" cy="4239764"/>
            <a:chOff x="629579" y="1630605"/>
            <a:chExt cx="7848330" cy="4239764"/>
          </a:xfrm>
        </p:grpSpPr>
        <p:grpSp>
          <p:nvGrpSpPr>
            <p:cNvPr id="3" name="Group 2"/>
            <p:cNvGrpSpPr/>
            <p:nvPr/>
          </p:nvGrpSpPr>
          <p:grpSpPr>
            <a:xfrm>
              <a:off x="629579" y="1664402"/>
              <a:ext cx="7848330" cy="4205967"/>
              <a:chOff x="675265" y="1694693"/>
              <a:chExt cx="7848330" cy="420596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75265" y="1820523"/>
                <a:ext cx="2002919" cy="3986402"/>
                <a:chOff x="152652" y="1745781"/>
                <a:chExt cx="2002919" cy="3986402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0067" y="4415446"/>
                  <a:ext cx="736577" cy="491052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7070"/>
                <a:stretch/>
              </p:blipFill>
              <p:spPr>
                <a:xfrm>
                  <a:off x="1294826" y="5129950"/>
                  <a:ext cx="860745" cy="602233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652" y="5207571"/>
                  <a:ext cx="949641" cy="474820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5700" y="3577213"/>
                  <a:ext cx="736577" cy="736577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6179" y="1832378"/>
                  <a:ext cx="928923" cy="674617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9381" y="1745781"/>
                  <a:ext cx="566936" cy="784261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761" y="2759791"/>
                  <a:ext cx="914400" cy="512064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03587" y="2748813"/>
                  <a:ext cx="682730" cy="674697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666" y="4344754"/>
                  <a:ext cx="760853" cy="552559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0" t="7570" r="3031" b="9267"/>
                <a:stretch/>
              </p:blipFill>
              <p:spPr>
                <a:xfrm>
                  <a:off x="380730" y="3559895"/>
                  <a:ext cx="664462" cy="629855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3546769" y="1820524"/>
                <a:ext cx="2033642" cy="3986401"/>
                <a:chOff x="3546769" y="1820524"/>
                <a:chExt cx="2033642" cy="3986401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546769" y="1820524"/>
                  <a:ext cx="2033642" cy="3986401"/>
                  <a:chOff x="168468" y="1877121"/>
                  <a:chExt cx="2033642" cy="3986401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39616" y="4406715"/>
                    <a:ext cx="598891" cy="598891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84831" y="5111857"/>
                    <a:ext cx="713522" cy="702106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7139" y="5149273"/>
                    <a:ext cx="953560" cy="714249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792" y="1959071"/>
                    <a:ext cx="1023242" cy="456732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19380" y="1877121"/>
                    <a:ext cx="672273" cy="618491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76197" y="2719883"/>
                    <a:ext cx="725913" cy="692077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0971"/>
                  <a:stretch/>
                </p:blipFill>
                <p:spPr>
                  <a:xfrm>
                    <a:off x="241587" y="4452939"/>
                    <a:ext cx="736555" cy="602503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7499"/>
                  <a:stretch/>
                </p:blipFill>
                <p:spPr>
                  <a:xfrm>
                    <a:off x="168468" y="3640272"/>
                    <a:ext cx="1103573" cy="567433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2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1587" y="2705117"/>
                    <a:ext cx="1018997" cy="71839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3" name="Picture 6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796577" y="3386727"/>
                  <a:ext cx="765116" cy="8865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7212879" y="1749098"/>
                <a:ext cx="1310716" cy="4151562"/>
                <a:chOff x="7186023" y="1859331"/>
                <a:chExt cx="1310716" cy="4151562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290" t="25729"/>
                <a:stretch/>
              </p:blipFill>
              <p:spPr>
                <a:xfrm>
                  <a:off x="7186023" y="5307122"/>
                  <a:ext cx="826624" cy="703771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6006" y="1859331"/>
                  <a:ext cx="1000733" cy="722407"/>
                </a:xfrm>
                <a:prstGeom prst="rect">
                  <a:avLst/>
                </a:prstGeom>
              </p:spPr>
            </p:pic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90647" y="3520895"/>
                  <a:ext cx="1006092" cy="685496"/>
                </a:xfrm>
                <a:prstGeom prst="rect">
                  <a:avLst/>
                </a:prstGeom>
              </p:spPr>
            </p:pic>
          </p:grpSp>
          <p:cxnSp>
            <p:nvCxnSpPr>
              <p:cNvPr id="60" name="Straight Connector 59"/>
              <p:cNvCxnSpPr/>
              <p:nvPr/>
            </p:nvCxnSpPr>
            <p:spPr>
              <a:xfrm flipH="1">
                <a:off x="3156368" y="1749098"/>
                <a:ext cx="5660" cy="40080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6030774" y="1694693"/>
                <a:ext cx="5660" cy="40080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831" y="4320908"/>
              <a:ext cx="635128" cy="69985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313" y="2571073"/>
              <a:ext cx="782880" cy="83315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503" y="2571073"/>
              <a:ext cx="692077" cy="692077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4"/>
            <a:stretch/>
          </p:blipFill>
          <p:spPr>
            <a:xfrm>
              <a:off x="6285068" y="3539783"/>
              <a:ext cx="998435" cy="67534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728" y="4215553"/>
              <a:ext cx="814992" cy="70677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21"/>
            <a:stretch/>
          </p:blipFill>
          <p:spPr>
            <a:xfrm>
              <a:off x="6239683" y="5135751"/>
              <a:ext cx="848327" cy="71885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136" y="1630605"/>
              <a:ext cx="958694" cy="958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95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Government </a:t>
            </a:r>
            <a:r>
              <a:rPr lang="en-AU" dirty="0"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esponsibilities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964"/>
            <a:ext cx="8229600" cy="507338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AU" sz="2800" dirty="0" smtClean="0"/>
              <a:t>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2800" dirty="0"/>
              <a:t>	</a:t>
            </a:r>
            <a:r>
              <a:rPr lang="en-AU" sz="2800" dirty="0" smtClean="0"/>
              <a:t>	</a:t>
            </a:r>
            <a:r>
              <a:rPr lang="en-AU" sz="3800" dirty="0" smtClean="0"/>
              <a:t>Airports and air safety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Communications – phones, post, TV, radio, internet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 smtClean="0"/>
              <a:t>		Defence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Foreign affairs and trade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Immigration and customs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Income tax, GST, income support (Centrelink)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Aboriginal Affairs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Money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Passports</a:t>
            </a:r>
          </a:p>
          <a:p>
            <a:pPr marL="0" indent="0">
              <a:buNone/>
            </a:pPr>
            <a:r>
              <a:rPr lang="en-AU" sz="2800" dirty="0"/>
              <a:t>	</a:t>
            </a:r>
            <a:r>
              <a:rPr lang="en-AU" sz="2800" dirty="0" smtClean="0"/>
              <a:t>	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152652" y="1745781"/>
            <a:ext cx="2002919" cy="3986402"/>
            <a:chOff x="152652" y="1745781"/>
            <a:chExt cx="2002919" cy="39864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067" y="4415446"/>
              <a:ext cx="736577" cy="4910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0"/>
            <a:stretch/>
          </p:blipFill>
          <p:spPr>
            <a:xfrm>
              <a:off x="1294826" y="5129950"/>
              <a:ext cx="860745" cy="6022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652" y="5207571"/>
              <a:ext cx="949641" cy="4748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700" y="3577213"/>
              <a:ext cx="736577" cy="7365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79" y="1832378"/>
              <a:ext cx="928923" cy="6746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381" y="1745781"/>
              <a:ext cx="566936" cy="78426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761" y="2759791"/>
              <a:ext cx="914400" cy="51206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587" y="2748813"/>
              <a:ext cx="682730" cy="67469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6" y="4344754"/>
              <a:ext cx="760853" cy="55255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" t="7570" r="3031" b="9267"/>
            <a:stretch/>
          </p:blipFill>
          <p:spPr>
            <a:xfrm>
              <a:off x="380730" y="3559895"/>
              <a:ext cx="664462" cy="629855"/>
            </a:xfrm>
            <a:prstGeom prst="rect">
              <a:avLst/>
            </a:prstGeom>
          </p:spPr>
        </p:pic>
      </p:grpSp>
      <p:pic>
        <p:nvPicPr>
          <p:cNvPr id="12" name="Content Placeholder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5" t="44268" b="-1"/>
          <a:stretch/>
        </p:blipFill>
        <p:spPr>
          <a:xfrm>
            <a:off x="7049560" y="1198280"/>
            <a:ext cx="1278365" cy="11587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47029" y="1209886"/>
            <a:ext cx="4882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1">
                    <a:lumMod val="75000"/>
                  </a:schemeClr>
                </a:solidFill>
              </a:rPr>
              <a:t>AUSTRALIAN FEDERAL GOVERNMENT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26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Government responsibilities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96" y="1249550"/>
            <a:ext cx="8229600" cy="542898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AU" sz="2800" dirty="0" smtClean="0"/>
              <a:t>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/>
              <a:t>	</a:t>
            </a:r>
            <a:r>
              <a:rPr lang="en-AU" sz="4500" dirty="0" smtClean="0"/>
              <a:t>	Arts and Museums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/>
              <a:t>	</a:t>
            </a:r>
            <a:r>
              <a:rPr lang="en-AU" sz="4500" dirty="0" smtClean="0"/>
              <a:t>	Courts and Prisons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/>
              <a:t>	</a:t>
            </a:r>
            <a:r>
              <a:rPr lang="en-AU" sz="4500" dirty="0" smtClean="0"/>
              <a:t>	Education and schools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/>
              <a:t>	</a:t>
            </a:r>
            <a:r>
              <a:rPr lang="en-AU" sz="4500" dirty="0" smtClean="0"/>
              <a:t>	Health and hospitals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/>
              <a:t>	</a:t>
            </a:r>
            <a:r>
              <a:rPr lang="en-AU" sz="4500" dirty="0" smtClean="0"/>
              <a:t>	Housing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 smtClean="0"/>
              <a:t>		Parks and Wildlife</a:t>
            </a:r>
            <a:r>
              <a:rPr lang="en-AU" sz="4500" dirty="0"/>
              <a:t>	</a:t>
            </a:r>
            <a:r>
              <a:rPr lang="en-AU" sz="4500" dirty="0" smtClean="0"/>
              <a:t>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 smtClean="0"/>
              <a:t>		Police, Fire and Emergency Services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/>
              <a:t>	</a:t>
            </a:r>
            <a:r>
              <a:rPr lang="en-AU" sz="4500" dirty="0" smtClean="0"/>
              <a:t>	Power and Water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/>
              <a:t>	</a:t>
            </a:r>
            <a:r>
              <a:rPr lang="en-AU" sz="4500" dirty="0" smtClean="0"/>
              <a:t>	Public transport, including taxis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4500" dirty="0" smtClean="0"/>
              <a:t>		Roads (main) and railways</a:t>
            </a:r>
          </a:p>
          <a:p>
            <a:pPr marL="0" indent="0">
              <a:lnSpc>
                <a:spcPct val="160000"/>
              </a:lnSpc>
              <a:buNone/>
            </a:pPr>
            <a:endParaRPr lang="en-AU" sz="3800" dirty="0" smtClean="0"/>
          </a:p>
          <a:p>
            <a:pPr marL="0" indent="0">
              <a:buNone/>
            </a:pPr>
            <a:r>
              <a:rPr lang="en-AU" sz="2800" dirty="0"/>
              <a:t>	</a:t>
            </a:r>
            <a:r>
              <a:rPr lang="en-AU" sz="2800" dirty="0" smtClean="0"/>
              <a:t>	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98353" y="1207769"/>
            <a:ext cx="4495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4">
                    <a:lumMod val="75000"/>
                  </a:schemeClr>
                </a:solidFill>
              </a:rPr>
              <a:t>STATE/TERRITORY GOVERNMENT</a:t>
            </a:r>
            <a:endParaRPr lang="en-AU" sz="24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AU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44720" r="33951" b="1825"/>
          <a:stretch/>
        </p:blipFill>
        <p:spPr>
          <a:xfrm>
            <a:off x="6900073" y="1123877"/>
            <a:ext cx="1224137" cy="112749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2631" y="1745147"/>
            <a:ext cx="2159021" cy="4154944"/>
            <a:chOff x="152631" y="1745147"/>
            <a:chExt cx="2159021" cy="4154944"/>
          </a:xfrm>
        </p:grpSpPr>
        <p:grpSp>
          <p:nvGrpSpPr>
            <p:cNvPr id="20" name="Group 19"/>
            <p:cNvGrpSpPr/>
            <p:nvPr/>
          </p:nvGrpSpPr>
          <p:grpSpPr>
            <a:xfrm>
              <a:off x="177991" y="1745147"/>
              <a:ext cx="2133661" cy="4082448"/>
              <a:chOff x="168468" y="1877121"/>
              <a:chExt cx="2133661" cy="393684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3238" y="4430731"/>
                <a:ext cx="598891" cy="59889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4831" y="5111857"/>
                <a:ext cx="713522" cy="70210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950" y="1879443"/>
                <a:ext cx="928923" cy="58776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380" y="1877121"/>
                <a:ext cx="672273" cy="618491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6197" y="2719883"/>
                <a:ext cx="725913" cy="69207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71"/>
              <a:stretch/>
            </p:blipFill>
            <p:spPr>
              <a:xfrm>
                <a:off x="1075293" y="4449374"/>
                <a:ext cx="736555" cy="60250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499"/>
              <a:stretch/>
            </p:blipFill>
            <p:spPr>
              <a:xfrm>
                <a:off x="168468" y="3640272"/>
                <a:ext cx="1103573" cy="56743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587" y="2705117"/>
                <a:ext cx="1018997" cy="718393"/>
              </a:xfrm>
              <a:prstGeom prst="rect">
                <a:avLst/>
              </a:prstGeom>
            </p:spPr>
          </p:pic>
        </p:grp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631" y="4270539"/>
              <a:ext cx="765116" cy="886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999" y="3776794"/>
              <a:ext cx="874578" cy="3903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61" y="5185842"/>
              <a:ext cx="953560" cy="714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1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Government responsibilities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964"/>
            <a:ext cx="8229600" cy="449093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AU" sz="2800" dirty="0" smtClean="0"/>
              <a:t>	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2800" dirty="0" smtClean="0"/>
              <a:t>		</a:t>
            </a:r>
            <a:r>
              <a:rPr lang="en-AU" sz="3800" dirty="0" smtClean="0"/>
              <a:t>Footpaths and cycle paths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 smtClean="0"/>
              <a:t>		Libraries and community halls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Local roads</a:t>
            </a:r>
            <a:r>
              <a:rPr lang="en-AU" sz="3800" dirty="0"/>
              <a:t>	</a:t>
            </a:r>
            <a:r>
              <a:rPr lang="en-AU" sz="3800" dirty="0" smtClean="0"/>
              <a:t>	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Parking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Parks and sports ovals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</a:t>
            </a:r>
            <a:r>
              <a:rPr lang="en-AU" sz="3800" dirty="0"/>
              <a:t>P</a:t>
            </a:r>
            <a:r>
              <a:rPr lang="en-AU" sz="3800" dirty="0" smtClean="0"/>
              <a:t>laygrounds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Pet and animal control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 smtClean="0"/>
              <a:t>		Rubbish and recycling collection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3800" dirty="0"/>
              <a:t>	</a:t>
            </a:r>
            <a:r>
              <a:rPr lang="en-AU" sz="3800" dirty="0" smtClean="0"/>
              <a:t>	Swimming pools (public)</a:t>
            </a:r>
            <a:r>
              <a:rPr lang="en-AU" sz="2800" dirty="0"/>
              <a:t>	</a:t>
            </a:r>
            <a:r>
              <a:rPr lang="en-AU" sz="2800" dirty="0" smtClean="0"/>
              <a:t>	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31458" y="1575509"/>
            <a:ext cx="2023550" cy="4285889"/>
            <a:chOff x="231458" y="1575509"/>
            <a:chExt cx="2023550" cy="42858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313" y="4318973"/>
              <a:ext cx="814992" cy="7067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0" t="25729"/>
            <a:stretch/>
          </p:blipFill>
          <p:spPr>
            <a:xfrm>
              <a:off x="1339026" y="5098677"/>
              <a:ext cx="892493" cy="7557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021"/>
            <a:stretch/>
          </p:blipFill>
          <p:spPr>
            <a:xfrm>
              <a:off x="231458" y="5142548"/>
              <a:ext cx="848327" cy="71885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" y="1575509"/>
              <a:ext cx="958694" cy="9586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132" y="1817384"/>
              <a:ext cx="980876" cy="7042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115" y="2719883"/>
              <a:ext cx="692077" cy="69207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72" y="4355593"/>
              <a:ext cx="635128" cy="69985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4"/>
            <a:stretch/>
          </p:blipFill>
          <p:spPr>
            <a:xfrm>
              <a:off x="231458" y="3615688"/>
              <a:ext cx="998435" cy="6753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1" y="2633588"/>
              <a:ext cx="782880" cy="8331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7553" y="3575852"/>
              <a:ext cx="915400" cy="62032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098353" y="1163924"/>
            <a:ext cx="5944476" cy="1193397"/>
            <a:chOff x="2098353" y="1163924"/>
            <a:chExt cx="5944476" cy="1193397"/>
          </a:xfrm>
        </p:grpSpPr>
        <p:sp>
          <p:nvSpPr>
            <p:cNvPr id="38" name="TextBox 37"/>
            <p:cNvSpPr txBox="1"/>
            <p:nvPr/>
          </p:nvSpPr>
          <p:spPr>
            <a:xfrm>
              <a:off x="2098353" y="1207769"/>
              <a:ext cx="44958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 smtClean="0">
                  <a:solidFill>
                    <a:schemeClr val="accent3">
                      <a:lumMod val="75000"/>
                    </a:schemeClr>
                  </a:solidFill>
                </a:rPr>
                <a:t>LOCAL COUNCILS</a:t>
              </a:r>
              <a:endParaRPr lang="en-AU" sz="2400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endParaRPr lang="en-AU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69" r="65204" b="-1"/>
            <a:stretch/>
          </p:blipFill>
          <p:spPr>
            <a:xfrm>
              <a:off x="6717040" y="1163924"/>
              <a:ext cx="1325789" cy="1193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9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Pick your favourite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641325"/>
            <a:ext cx="3357485" cy="3457411"/>
          </a:xfrm>
          <a:prstGeom prst="rect">
            <a:avLst/>
          </a:prstGeom>
          <a:ln w="31750">
            <a:solidFill>
              <a:srgbClr val="FAE1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"/>
          <a:stretch/>
        </p:blipFill>
        <p:spPr>
          <a:xfrm>
            <a:off x="827584" y="1640560"/>
            <a:ext cx="3469121" cy="3458176"/>
          </a:xfrm>
          <a:prstGeom prst="rect">
            <a:avLst/>
          </a:prstGeom>
          <a:ln w="31750">
            <a:solidFill>
              <a:srgbClr val="FAE1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66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5644" y="2057763"/>
            <a:ext cx="769620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5175" indent="-765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altLang="en-US" sz="4000" dirty="0">
                <a:latin typeface="+mn-lt"/>
              </a:rPr>
              <a:t>First </a:t>
            </a:r>
            <a:r>
              <a:rPr lang="en-AU" altLang="en-US" sz="4000" dirty="0" smtClean="0">
                <a:latin typeface="+mn-lt"/>
              </a:rPr>
              <a:t>past </a:t>
            </a:r>
            <a:r>
              <a:rPr lang="en-AU" altLang="en-US" sz="4000" dirty="0">
                <a:latin typeface="+mn-lt"/>
              </a:rPr>
              <a:t>the p</a:t>
            </a:r>
            <a:r>
              <a:rPr lang="en-AU" altLang="en-US" sz="4000" dirty="0" smtClean="0">
                <a:latin typeface="+mn-lt"/>
              </a:rPr>
              <a:t>ost </a:t>
            </a:r>
          </a:p>
          <a:p>
            <a:pPr marL="0" indent="0" eaLnBrk="0" hangingPunct="0">
              <a:buClr>
                <a:srgbClr val="990033"/>
              </a:buClr>
            </a:pPr>
            <a:endParaRPr lang="en-AU" altLang="en-US" sz="4000" dirty="0" smtClean="0">
              <a:latin typeface="+mn-lt"/>
            </a:endParaRPr>
          </a:p>
          <a:p>
            <a:pPr eaLnBrk="0" hangingPunct="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en-AU" altLang="en-US" sz="4000" dirty="0">
              <a:latin typeface="+mn-lt"/>
            </a:endParaRPr>
          </a:p>
          <a:p>
            <a:pPr eaLnBrk="0" hangingPunct="0">
              <a:buClr>
                <a:srgbClr val="990033"/>
              </a:buClr>
              <a:buFont typeface="Wingdings" panose="05000000000000000000" pitchFamily="2" charset="2"/>
              <a:buChar char="§"/>
            </a:pPr>
            <a:r>
              <a:rPr lang="en-AU" altLang="en-US" sz="4000" dirty="0" smtClean="0">
                <a:latin typeface="+mn-lt"/>
              </a:rPr>
              <a:t>Preferential</a:t>
            </a:r>
            <a:endParaRPr lang="en-AU" altLang="en-US" sz="4000" dirty="0">
              <a:latin typeface="+mn-lt"/>
            </a:endParaRPr>
          </a:p>
          <a:p>
            <a:pPr eaLnBrk="0" hangingPunct="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en-AU" altLang="en-US" sz="3200" b="1" dirty="0">
              <a:latin typeface="Arial Unicode MS" panose="020B0604020202020204" pitchFamily="34" charset="-128"/>
            </a:endParaRPr>
          </a:p>
          <a:p>
            <a:pPr eaLnBrk="0" hangingPunct="0">
              <a:buClr>
                <a:srgbClr val="990033"/>
              </a:buClr>
              <a:buFont typeface="Wingdings" panose="05000000000000000000" pitchFamily="2" charset="2"/>
              <a:buChar char="§"/>
            </a:pPr>
            <a:endParaRPr lang="en-AU" altLang="en-US" sz="200" dirty="0">
              <a:solidFill>
                <a:schemeClr val="accent2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Voting systems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551" y="1499837"/>
            <a:ext cx="2320043" cy="162937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283968" y="3172767"/>
            <a:ext cx="4217046" cy="2646054"/>
            <a:chOff x="4283968" y="3172767"/>
            <a:chExt cx="4217046" cy="2646054"/>
          </a:xfrm>
        </p:grpSpPr>
        <p:sp>
          <p:nvSpPr>
            <p:cNvPr id="12" name="Cloud Callout 11"/>
            <p:cNvSpPr/>
            <p:nvPr/>
          </p:nvSpPr>
          <p:spPr>
            <a:xfrm>
              <a:off x="6156175" y="3343545"/>
              <a:ext cx="2344839" cy="1309591"/>
            </a:xfrm>
            <a:prstGeom prst="cloudCallout">
              <a:avLst>
                <a:gd name="adj1" fmla="val -79282"/>
                <a:gd name="adj2" fmla="val -3553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3172767"/>
              <a:ext cx="1872208" cy="26460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96175" y="3634953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2"/>
                  </a:solidFill>
                </a:rPr>
                <a:t>Hmm, what order do I want?</a:t>
              </a:r>
              <a:endParaRPr lang="en-AU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2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6523"/>
            <a:ext cx="8229600" cy="1143000"/>
          </a:xfrm>
        </p:spPr>
        <p:txBody>
          <a:bodyPr/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First past the post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46867"/>
              </p:ext>
            </p:extLst>
          </p:nvPr>
        </p:nvGraphicFramePr>
        <p:xfrm>
          <a:off x="7522224" y="1585068"/>
          <a:ext cx="1033448" cy="2317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6" imgW="2765160" imgH="6043320" progId="MS_ClipArt_Gallery.2">
                  <p:embed/>
                </p:oleObj>
              </mc:Choice>
              <mc:Fallback>
                <p:oleObj name="Clip" r:id="rId6" imgW="2765160" imgH="6043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224" y="1585068"/>
                        <a:ext cx="1033448" cy="2317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785470" y="1397063"/>
            <a:ext cx="2654957" cy="4238566"/>
            <a:chOff x="1313799" y="1417638"/>
            <a:chExt cx="2654957" cy="4238566"/>
          </a:xfrm>
        </p:grpSpPr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313799" y="1417638"/>
              <a:ext cx="2654957" cy="4238566"/>
            </a:xfrm>
            <a:prstGeom prst="rect">
              <a:avLst/>
            </a:prstGeom>
            <a:solidFill>
              <a:srgbClr val="CCFFCC"/>
            </a:solidFill>
            <a:ln w="222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latin typeface="Arial Unicode MS" panose="020B0604020202020204" pitchFamily="34" charset="-128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3261847" y="3940107"/>
              <a:ext cx="530991" cy="427418"/>
            </a:xfrm>
            <a:prstGeom prst="rect">
              <a:avLst/>
            </a:prstGeom>
            <a:solidFill>
              <a:srgbClr val="F8F8F8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3276249" y="3093813"/>
              <a:ext cx="530991" cy="427418"/>
            </a:xfrm>
            <a:prstGeom prst="rect">
              <a:avLst/>
            </a:prstGeom>
            <a:solidFill>
              <a:srgbClr val="F8F8F8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266049" y="2330725"/>
              <a:ext cx="530991" cy="427418"/>
            </a:xfrm>
            <a:prstGeom prst="rect">
              <a:avLst/>
            </a:prstGeom>
            <a:solidFill>
              <a:srgbClr val="F8F8F8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AU" dirty="0" smtClean="0"/>
                <a:t>1</a:t>
              </a:r>
              <a:endParaRPr lang="en-AU" dirty="0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3276249" y="4776703"/>
              <a:ext cx="530991" cy="427418"/>
            </a:xfrm>
            <a:prstGeom prst="rect">
              <a:avLst/>
            </a:prstGeom>
            <a:solidFill>
              <a:srgbClr val="F8F8F8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 b="1">
                <a:latin typeface="Arial Unicode MS" panose="020B0604020202020204" pitchFamily="34" charset="-128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1411780" y="1712115"/>
              <a:ext cx="2458996" cy="42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AU" altLang="en-US" sz="2400" dirty="0">
                  <a:latin typeface="Arial Unicode MS" panose="020B0604020202020204" pitchFamily="34" charset="-128"/>
                </a:rPr>
                <a:t>BALLOT PAPER</a:t>
              </a: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1411780" y="2295363"/>
              <a:ext cx="1544012" cy="3108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AU" altLang="en-US" sz="2800" b="1" dirty="0">
                  <a:latin typeface="Arial Unicode MS" panose="020B0604020202020204" pitchFamily="34" charset="-128"/>
                </a:rPr>
                <a:t>SAM</a:t>
              </a:r>
            </a:p>
            <a:p>
              <a:pPr eaLnBrk="0" hangingPunct="0"/>
              <a:endParaRPr lang="en-AU" altLang="en-US" sz="2800" dirty="0">
                <a:latin typeface="Arial Unicode MS" panose="020B0604020202020204" pitchFamily="34" charset="-128"/>
              </a:endParaRPr>
            </a:p>
            <a:p>
              <a:pPr eaLnBrk="0" hangingPunct="0"/>
              <a:r>
                <a:rPr lang="en-AU" altLang="en-US" sz="2800" b="1" dirty="0">
                  <a:latin typeface="Arial Unicode MS" panose="020B0604020202020204" pitchFamily="34" charset="-128"/>
                </a:rPr>
                <a:t>MAYA</a:t>
              </a:r>
            </a:p>
            <a:p>
              <a:pPr eaLnBrk="0" hangingPunct="0"/>
              <a:r>
                <a:rPr lang="en-AU" altLang="en-US" sz="2800" b="1" dirty="0">
                  <a:latin typeface="Arial Unicode MS" panose="020B0604020202020204" pitchFamily="34" charset="-128"/>
                </a:rPr>
                <a:t/>
              </a:r>
              <a:br>
                <a:rPr lang="en-AU" altLang="en-US" sz="2800" b="1" dirty="0">
                  <a:latin typeface="Arial Unicode MS" panose="020B0604020202020204" pitchFamily="34" charset="-128"/>
                </a:rPr>
              </a:br>
              <a:r>
                <a:rPr lang="en-AU" altLang="en-US" sz="2800" b="1" dirty="0">
                  <a:latin typeface="Arial Unicode MS" panose="020B0604020202020204" pitchFamily="34" charset="-128"/>
                </a:rPr>
                <a:t>CARINA</a:t>
              </a:r>
            </a:p>
            <a:p>
              <a:pPr eaLnBrk="0" hangingPunct="0"/>
              <a:endParaRPr lang="en-AU" altLang="en-US" sz="2800" b="1" dirty="0">
                <a:latin typeface="Arial Unicode MS" panose="020B0604020202020204" pitchFamily="34" charset="-128"/>
              </a:endParaRPr>
            </a:p>
            <a:p>
              <a:pPr eaLnBrk="0" hangingPunct="0"/>
              <a:r>
                <a:rPr lang="en-AU" altLang="en-US" sz="2800" b="1" dirty="0">
                  <a:latin typeface="Arial Unicode MS" panose="020B0604020202020204" pitchFamily="34" charset="-128"/>
                </a:rPr>
                <a:t>LEE</a:t>
              </a:r>
            </a:p>
          </p:txBody>
        </p: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674641" y="4558411"/>
            <a:ext cx="42518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AU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voters out of 100 </a:t>
            </a:r>
            <a:r>
              <a:rPr lang="en-AU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</a:t>
            </a:r>
            <a:r>
              <a:rPr lang="en-AU" alt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want </a:t>
            </a:r>
            <a:r>
              <a:rPr lang="en-AU" alt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 to win</a:t>
            </a:r>
            <a:endParaRPr lang="en-AU" alt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139952" y="1447522"/>
            <a:ext cx="2674494" cy="2890104"/>
            <a:chOff x="5333926" y="1441767"/>
            <a:chExt cx="2503580" cy="2890104"/>
          </a:xfrm>
        </p:grpSpPr>
        <p:sp>
          <p:nvSpPr>
            <p:cNvPr id="2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5333926" y="1441767"/>
              <a:ext cx="1657327" cy="28901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28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CC"/>
                  </a:solidFill>
                  <a:latin typeface="Arial Black" panose="020B0A04020102020204" pitchFamily="34" charset="0"/>
                </a:rPr>
                <a:t>SAM</a:t>
              </a:r>
              <a:endParaRPr lang="en-A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AU" sz="28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CC"/>
                  </a:solidFill>
                  <a:latin typeface="Arial Black" panose="020B0A04020102020204" pitchFamily="34" charset="0"/>
                </a:rPr>
                <a:t>MAYA</a:t>
              </a:r>
              <a:endParaRPr lang="en-A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AU" sz="28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CC"/>
                  </a:solidFill>
                  <a:latin typeface="Arial Black" panose="020B0A04020102020204" pitchFamily="34" charset="0"/>
                </a:rPr>
                <a:t>CARINA</a:t>
              </a:r>
            </a:p>
            <a:p>
              <a:pPr algn="ctr"/>
              <a:r>
                <a:rPr lang="en-AU" sz="28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CC"/>
                  </a:solidFill>
                  <a:latin typeface="Arial Black" panose="020B0A04020102020204" pitchFamily="34" charset="0"/>
                </a:rPr>
                <a:t>LEE</a:t>
              </a:r>
              <a:endParaRPr lang="en-A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en-A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TOTAL</a:t>
              </a:r>
            </a:p>
          </p:txBody>
        </p:sp>
        <p:sp>
          <p:nvSpPr>
            <p:cNvPr id="2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7380312" y="1441767"/>
              <a:ext cx="457194" cy="289010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A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Arial Black" panose="020B0A04020102020204" pitchFamily="34" charset="0"/>
                </a:rPr>
                <a:t>30</a:t>
              </a:r>
            </a:p>
            <a:p>
              <a:pPr algn="ctr"/>
              <a:r>
                <a:rPr lang="en-A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Arial Black" panose="020B0A04020102020204" pitchFamily="34" charset="0"/>
                </a:rPr>
                <a:t>25</a:t>
              </a:r>
            </a:p>
            <a:p>
              <a:pPr algn="ctr"/>
              <a:r>
                <a:rPr lang="en-A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Arial Black" panose="020B0A04020102020204" pitchFamily="34" charset="0"/>
                </a:rPr>
                <a:t>10</a:t>
              </a:r>
            </a:p>
            <a:p>
              <a:pPr algn="ctr"/>
              <a:r>
                <a:rPr lang="en-A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Arial Black" panose="020B0A04020102020204" pitchFamily="34" charset="0"/>
                </a:rPr>
                <a:t>35</a:t>
              </a:r>
            </a:p>
            <a:p>
              <a:pPr algn="ctr"/>
              <a:r>
                <a:rPr lang="en-AU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65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Full preferential </a:t>
            </a:r>
            <a:r>
              <a:rPr lang="en-AU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oting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055" y="1666174"/>
            <a:ext cx="84978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AU" altLang="en-US" sz="3200" b="1" dirty="0">
                <a:solidFill>
                  <a:srgbClr val="C00000"/>
                </a:solidFill>
              </a:rPr>
              <a:t>ABSOLUTE MAJORITY</a:t>
            </a:r>
          </a:p>
          <a:p>
            <a:pPr algn="ctr" eaLnBrk="0" hangingPunct="0"/>
            <a:r>
              <a:rPr lang="en-AU" altLang="en-US" sz="2800" dirty="0"/>
              <a:t>The winner must get </a:t>
            </a:r>
            <a:r>
              <a:rPr lang="en-AU" altLang="en-US" sz="2800" b="1" dirty="0"/>
              <a:t>more than half</a:t>
            </a:r>
            <a:r>
              <a:rPr lang="en-AU" altLang="en-US" sz="2800" dirty="0"/>
              <a:t> of the total </a:t>
            </a:r>
            <a:br>
              <a:rPr lang="en-AU" altLang="en-US" sz="2800" dirty="0"/>
            </a:br>
            <a:r>
              <a:rPr lang="en-AU" altLang="en-US" sz="2800" dirty="0"/>
              <a:t>number of formal votes </a:t>
            </a:r>
            <a:r>
              <a:rPr lang="en-AU" altLang="en-US" sz="2800" dirty="0" smtClean="0"/>
              <a:t>cast</a:t>
            </a:r>
            <a:endParaRPr lang="en-AU" altLang="en-US" sz="2800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859300" y="3573035"/>
            <a:ext cx="60198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6238" indent="-376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6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SzPct val="150000"/>
              <a:buFontTx/>
              <a:buChar char="•"/>
            </a:pPr>
            <a:endParaRPr lang="en-AU" altLang="en-US" sz="200" b="1" dirty="0">
              <a:latin typeface="Times New Roman" panose="02020603050405020304" pitchFamily="18" charset="0"/>
            </a:endParaRPr>
          </a:p>
          <a:p>
            <a:pPr marL="457200" indent="-457200" eaLnBrk="0" hangingPunct="0">
              <a:buSzPct val="150000"/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+mn-lt"/>
              </a:rPr>
              <a:t>Put a number in every </a:t>
            </a:r>
            <a:r>
              <a:rPr lang="en-AU" altLang="en-US" sz="2800" dirty="0" smtClean="0">
                <a:latin typeface="+mn-lt"/>
              </a:rPr>
              <a:t>box</a:t>
            </a:r>
            <a:endParaRPr lang="en-AU" altLang="en-US" dirty="0">
              <a:latin typeface="+mn-lt"/>
            </a:endParaRPr>
          </a:p>
          <a:p>
            <a:pPr marL="457200" indent="-457200" eaLnBrk="0" hangingPunct="0">
              <a:buSzPct val="150000"/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+mn-lt"/>
              </a:rPr>
              <a:t>Do not use </a:t>
            </a:r>
            <a:r>
              <a:rPr lang="en-AU" altLang="en-US" sz="2800" b="1" dirty="0">
                <a:solidFill>
                  <a:srgbClr val="C00000"/>
                </a:solidFill>
                <a:latin typeface="+mn-lt"/>
              </a:rPr>
              <a:t>Ticks</a:t>
            </a:r>
            <a:r>
              <a:rPr lang="en-AU" altLang="en-US" sz="2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AU" altLang="en-US" sz="2800" dirty="0">
                <a:latin typeface="+mn-lt"/>
              </a:rPr>
              <a:t>or </a:t>
            </a:r>
            <a:r>
              <a:rPr lang="en-AU" altLang="en-US" sz="2800" b="1" dirty="0" smtClean="0">
                <a:solidFill>
                  <a:srgbClr val="C00000"/>
                </a:solidFill>
                <a:latin typeface="+mn-lt"/>
              </a:rPr>
              <a:t>Crosses</a:t>
            </a:r>
            <a:endParaRPr lang="en-AU" altLang="en-US" sz="2800" dirty="0">
              <a:latin typeface="+mn-lt"/>
            </a:endParaRPr>
          </a:p>
          <a:p>
            <a:pPr marL="457200" indent="-457200" eaLnBrk="0" hangingPunct="0">
              <a:buSzPct val="150000"/>
              <a:buFont typeface="Arial" panose="020B0604020202020204" pitchFamily="34" charset="0"/>
              <a:buChar char="•"/>
            </a:pPr>
            <a:r>
              <a:rPr lang="en-AU" altLang="en-US" sz="2800" dirty="0">
                <a:latin typeface="+mn-lt"/>
              </a:rPr>
              <a:t>Do not put your name on the ballot </a:t>
            </a:r>
            <a:r>
              <a:rPr lang="en-AU" altLang="en-US" sz="2800" dirty="0" smtClean="0">
                <a:latin typeface="+mn-lt"/>
              </a:rPr>
              <a:t>paper</a:t>
            </a:r>
            <a:endParaRPr lang="en-AU" altLang="en-US" sz="2800" dirty="0">
              <a:latin typeface="+mn-lt"/>
            </a:endParaRPr>
          </a:p>
          <a:p>
            <a:pPr eaLnBrk="0" hangingPunct="0">
              <a:buFontTx/>
              <a:buChar char="•"/>
            </a:pPr>
            <a:endParaRPr lang="en-AU" altLang="en-US" sz="200" b="1" dirty="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7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277499" y="1380575"/>
            <a:ext cx="2567441" cy="4052691"/>
          </a:xfrm>
          <a:prstGeom prst="rect">
            <a:avLst/>
          </a:prstGeom>
          <a:solidFill>
            <a:srgbClr val="CCFFCC"/>
          </a:solidFill>
          <a:ln w="2222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latin typeface="Arial Unicode MS" panose="020B0604020202020204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1819" y="1493704"/>
            <a:ext cx="2377939" cy="3666213"/>
            <a:chOff x="321819" y="1493704"/>
            <a:chExt cx="2377939" cy="3666213"/>
          </a:xfrm>
        </p:grpSpPr>
        <p:grpSp>
          <p:nvGrpSpPr>
            <p:cNvPr id="3" name="Group 2"/>
            <p:cNvGrpSpPr/>
            <p:nvPr/>
          </p:nvGrpSpPr>
          <p:grpSpPr>
            <a:xfrm>
              <a:off x="321819" y="1493704"/>
              <a:ext cx="2377939" cy="3666213"/>
              <a:chOff x="321819" y="1493704"/>
              <a:chExt cx="2377939" cy="3666213"/>
            </a:xfrm>
          </p:grpSpPr>
          <p:sp>
            <p:nvSpPr>
              <p:cNvPr id="53" name="Rectangle 6"/>
              <p:cNvSpPr>
                <a:spLocks noChangeArrowheads="1"/>
              </p:cNvSpPr>
              <p:nvPr/>
            </p:nvSpPr>
            <p:spPr bwMode="auto">
              <a:xfrm>
                <a:off x="2141489" y="3755264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4" name="Rectangle 7"/>
              <p:cNvSpPr>
                <a:spLocks noChangeArrowheads="1"/>
              </p:cNvSpPr>
              <p:nvPr/>
            </p:nvSpPr>
            <p:spPr bwMode="auto">
              <a:xfrm>
                <a:off x="2117499" y="2923092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5" name="Rectangle 8"/>
              <p:cNvSpPr>
                <a:spLocks noChangeArrowheads="1"/>
              </p:cNvSpPr>
              <p:nvPr/>
            </p:nvSpPr>
            <p:spPr bwMode="auto">
              <a:xfrm>
                <a:off x="2117499" y="2088768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6" name="Rectangle 9"/>
              <p:cNvSpPr>
                <a:spLocks noChangeArrowheads="1"/>
              </p:cNvSpPr>
              <p:nvPr/>
            </p:nvSpPr>
            <p:spPr bwMode="auto">
              <a:xfrm>
                <a:off x="2134310" y="4617713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en-US" sz="2400" b="1">
                  <a:latin typeface="Arial Unicode MS" panose="020B0604020202020204" pitchFamily="34" charset="-128"/>
                </a:endParaRPr>
              </a:p>
            </p:txBody>
          </p: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321819" y="1493704"/>
                <a:ext cx="2377939" cy="408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AU" altLang="en-US" sz="2400" dirty="0">
                    <a:latin typeface="Arial Unicode MS" panose="020B0604020202020204" pitchFamily="34" charset="-128"/>
                  </a:rPr>
                  <a:t>BALLOT PAPER</a:t>
                </a: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321819" y="2051374"/>
                <a:ext cx="1544012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AU" altLang="en-US" sz="2800" b="1" dirty="0">
                    <a:latin typeface="Arial Unicode MS" panose="020B0604020202020204" pitchFamily="34" charset="-128"/>
                  </a:rPr>
                  <a:t>SAM</a:t>
                </a:r>
              </a:p>
              <a:p>
                <a:pPr eaLnBrk="0" hangingPunct="0"/>
                <a:endParaRPr lang="en-AU" altLang="en-US" sz="2800" dirty="0">
                  <a:latin typeface="Arial Unicode MS" panose="020B0604020202020204" pitchFamily="34" charset="-128"/>
                </a:endParaRPr>
              </a:p>
              <a:p>
                <a:pPr eaLnBrk="0" hangingPunct="0"/>
                <a:r>
                  <a:rPr lang="en-AU" altLang="en-US" sz="2800" b="1" dirty="0">
                    <a:latin typeface="Arial Unicode MS" panose="020B0604020202020204" pitchFamily="34" charset="-128"/>
                  </a:rPr>
                  <a:t>MAYA</a:t>
                </a:r>
              </a:p>
              <a:p>
                <a:pPr eaLnBrk="0" hangingPunct="0"/>
                <a:r>
                  <a:rPr lang="en-AU" altLang="en-US" sz="2800" b="1" dirty="0">
                    <a:latin typeface="Arial Unicode MS" panose="020B0604020202020204" pitchFamily="34" charset="-128"/>
                  </a:rPr>
                  <a:t/>
                </a:r>
                <a:br>
                  <a:rPr lang="en-AU" altLang="en-US" sz="2800" b="1" dirty="0">
                    <a:latin typeface="Arial Unicode MS" panose="020B0604020202020204" pitchFamily="34" charset="-128"/>
                  </a:rPr>
                </a:br>
                <a:r>
                  <a:rPr lang="en-AU" altLang="en-US" sz="2800" b="1" dirty="0" smtClean="0">
                    <a:latin typeface="Arial Unicode MS" panose="020B0604020202020204" pitchFamily="34" charset="-128"/>
                  </a:rPr>
                  <a:t>CARINA</a:t>
                </a:r>
                <a:endParaRPr lang="en-AU" altLang="en-US" sz="2800" b="1" dirty="0">
                  <a:latin typeface="Arial Unicode MS" panose="020B0604020202020204" pitchFamily="34" charset="-128"/>
                </a:endParaRPr>
              </a:p>
              <a:p>
                <a:pPr eaLnBrk="0" hangingPunct="0"/>
                <a:endParaRPr lang="en-AU" altLang="en-US" sz="2800" b="1" dirty="0">
                  <a:latin typeface="Arial Unicode MS" panose="020B0604020202020204" pitchFamily="34" charset="-128"/>
                </a:endParaRPr>
              </a:p>
              <a:p>
                <a:pPr eaLnBrk="0" hangingPunct="0"/>
                <a:r>
                  <a:rPr lang="en-AU" altLang="en-US" sz="2800" b="1" dirty="0">
                    <a:latin typeface="Arial Unicode MS" panose="020B0604020202020204" pitchFamily="34" charset="-128"/>
                  </a:rPr>
                  <a:t>LEE</a:t>
                </a:r>
              </a:p>
            </p:txBody>
          </p:sp>
        </p:grpSp>
        <p:sp>
          <p:nvSpPr>
            <p:cNvPr id="59" name="Text Box 12"/>
            <p:cNvSpPr txBox="1">
              <a:spLocks noChangeArrowheads="1"/>
            </p:cNvSpPr>
            <p:nvPr/>
          </p:nvSpPr>
          <p:spPr bwMode="auto">
            <a:xfrm>
              <a:off x="2203372" y="4600034"/>
              <a:ext cx="293422" cy="40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>
                  <a:latin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2199243" y="3731959"/>
              <a:ext cx="293422" cy="40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>
                  <a:latin typeface="Arial Unicode MS" panose="020B0604020202020204" pitchFamily="34" charset="-128"/>
                </a:rPr>
                <a:t>4</a:t>
              </a:r>
            </a:p>
          </p:txBody>
        </p:sp>
        <p:sp>
          <p:nvSpPr>
            <p:cNvPr id="61" name="Text Box 14"/>
            <p:cNvSpPr txBox="1">
              <a:spLocks noChangeArrowheads="1"/>
            </p:cNvSpPr>
            <p:nvPr/>
          </p:nvSpPr>
          <p:spPr bwMode="auto">
            <a:xfrm>
              <a:off x="2203372" y="2899213"/>
              <a:ext cx="293422" cy="40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>
                  <a:latin typeface="Arial Unicode MS" panose="020B0604020202020204" pitchFamily="34" charset="-128"/>
                </a:rPr>
                <a:t>3</a:t>
              </a:r>
            </a:p>
          </p:txBody>
        </p:sp>
        <p:sp>
          <p:nvSpPr>
            <p:cNvPr id="62" name="Text Box 15"/>
            <p:cNvSpPr txBox="1">
              <a:spLocks noChangeArrowheads="1"/>
            </p:cNvSpPr>
            <p:nvPr/>
          </p:nvSpPr>
          <p:spPr bwMode="auto">
            <a:xfrm>
              <a:off x="2203372" y="2068649"/>
              <a:ext cx="293422" cy="408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>
                  <a:latin typeface="Arial Unicode MS" panose="020B0604020202020204" pitchFamily="34" charset="-128"/>
                </a:rPr>
                <a:t>2</a:t>
              </a:r>
            </a:p>
          </p:txBody>
        </p:sp>
      </p:grpSp>
      <p:sp>
        <p:nvSpPr>
          <p:cNvPr id="63" name="Rectangle 16"/>
          <p:cNvSpPr>
            <a:spLocks noChangeArrowheads="1"/>
          </p:cNvSpPr>
          <p:nvPr/>
        </p:nvSpPr>
        <p:spPr bwMode="auto">
          <a:xfrm>
            <a:off x="3023840" y="1380575"/>
            <a:ext cx="2567441" cy="4052691"/>
          </a:xfrm>
          <a:prstGeom prst="rect">
            <a:avLst/>
          </a:prstGeom>
          <a:solidFill>
            <a:srgbClr val="CCFFCC"/>
          </a:solidFill>
          <a:ln w="2222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latin typeface="Arial Unicode MS" panose="020B0604020202020204" pitchFamily="34" charset="-128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5725875" y="1380575"/>
            <a:ext cx="2567441" cy="4052691"/>
          </a:xfrm>
          <a:prstGeom prst="rect">
            <a:avLst/>
          </a:prstGeom>
          <a:solidFill>
            <a:srgbClr val="CCFFCC"/>
          </a:solidFill>
          <a:ln w="2222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latin typeface="Arial Unicode MS" panose="020B0604020202020204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Full preferential </a:t>
            </a:r>
            <a:r>
              <a:rPr lang="en-AU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oting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3099464" y="1488794"/>
            <a:ext cx="2401929" cy="3545168"/>
            <a:chOff x="253048" y="1516531"/>
            <a:chExt cx="2401929" cy="3545168"/>
          </a:xfrm>
        </p:grpSpPr>
        <p:grpSp>
          <p:nvGrpSpPr>
            <p:cNvPr id="86" name="Group 85"/>
            <p:cNvGrpSpPr/>
            <p:nvPr/>
          </p:nvGrpSpPr>
          <p:grpSpPr>
            <a:xfrm>
              <a:off x="253048" y="1516531"/>
              <a:ext cx="2401929" cy="3509857"/>
              <a:chOff x="253048" y="1516531"/>
              <a:chExt cx="2401929" cy="3509857"/>
            </a:xfrm>
          </p:grpSpPr>
          <p:sp>
            <p:nvSpPr>
              <p:cNvPr id="91" name="Rectangle 6"/>
              <p:cNvSpPr>
                <a:spLocks noChangeArrowheads="1"/>
              </p:cNvSpPr>
              <p:nvPr/>
            </p:nvSpPr>
            <p:spPr bwMode="auto">
              <a:xfrm>
                <a:off x="2141489" y="3755264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2117499" y="2923092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3" name="Rectangle 8"/>
              <p:cNvSpPr>
                <a:spLocks noChangeArrowheads="1"/>
              </p:cNvSpPr>
              <p:nvPr/>
            </p:nvSpPr>
            <p:spPr bwMode="auto">
              <a:xfrm>
                <a:off x="2117499" y="2088768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94" name="Rectangle 9"/>
              <p:cNvSpPr>
                <a:spLocks noChangeArrowheads="1"/>
              </p:cNvSpPr>
              <p:nvPr/>
            </p:nvSpPr>
            <p:spPr bwMode="auto">
              <a:xfrm>
                <a:off x="2134310" y="4617713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en-US" sz="2400" b="1">
                  <a:latin typeface="Arial Unicode MS" panose="020B0604020202020204" pitchFamily="34" charset="-128"/>
                </a:endParaRPr>
              </a:p>
            </p:txBody>
          </p:sp>
          <p:sp>
            <p:nvSpPr>
              <p:cNvPr id="95" name="Text Box 10"/>
              <p:cNvSpPr txBox="1">
                <a:spLocks noChangeArrowheads="1"/>
              </p:cNvSpPr>
              <p:nvPr/>
            </p:nvSpPr>
            <p:spPr bwMode="auto">
              <a:xfrm>
                <a:off x="253048" y="1516531"/>
                <a:ext cx="2377939" cy="408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AU" altLang="en-US" sz="2400" dirty="0">
                    <a:latin typeface="Arial Unicode MS" panose="020B0604020202020204" pitchFamily="34" charset="-128"/>
                  </a:rPr>
                  <a:t>BALLOT PAPER</a:t>
                </a:r>
              </a:p>
            </p:txBody>
          </p:sp>
        </p:grpSp>
        <p:sp>
          <p:nvSpPr>
            <p:cNvPr id="87" name="Text Box 12"/>
            <p:cNvSpPr txBox="1">
              <a:spLocks noChangeArrowheads="1"/>
            </p:cNvSpPr>
            <p:nvPr/>
          </p:nvSpPr>
          <p:spPr bwMode="auto">
            <a:xfrm>
              <a:off x="2203372" y="4600034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3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  <p:sp>
          <p:nvSpPr>
            <p:cNvPr id="88" name="Text Box 13"/>
            <p:cNvSpPr txBox="1">
              <a:spLocks noChangeArrowheads="1"/>
            </p:cNvSpPr>
            <p:nvPr/>
          </p:nvSpPr>
          <p:spPr bwMode="auto">
            <a:xfrm>
              <a:off x="2199243" y="3731959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2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  <p:sp>
          <p:nvSpPr>
            <p:cNvPr id="89" name="Text Box 14"/>
            <p:cNvSpPr txBox="1">
              <a:spLocks noChangeArrowheads="1"/>
            </p:cNvSpPr>
            <p:nvPr/>
          </p:nvSpPr>
          <p:spPr bwMode="auto">
            <a:xfrm>
              <a:off x="2203372" y="2899213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4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  <p:sp>
          <p:nvSpPr>
            <p:cNvPr id="90" name="Text Box 15"/>
            <p:cNvSpPr txBox="1">
              <a:spLocks noChangeArrowheads="1"/>
            </p:cNvSpPr>
            <p:nvPr/>
          </p:nvSpPr>
          <p:spPr bwMode="auto">
            <a:xfrm>
              <a:off x="2203372" y="2068649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1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782727" y="1488794"/>
            <a:ext cx="2377939" cy="3585809"/>
            <a:chOff x="281901" y="1475890"/>
            <a:chExt cx="2377939" cy="3585809"/>
          </a:xfrm>
        </p:grpSpPr>
        <p:grpSp>
          <p:nvGrpSpPr>
            <p:cNvPr id="98" name="Group 97"/>
            <p:cNvGrpSpPr/>
            <p:nvPr/>
          </p:nvGrpSpPr>
          <p:grpSpPr>
            <a:xfrm>
              <a:off x="281901" y="1475890"/>
              <a:ext cx="2377939" cy="3550498"/>
              <a:chOff x="281901" y="1475890"/>
              <a:chExt cx="2377939" cy="3550498"/>
            </a:xfrm>
          </p:grpSpPr>
          <p:sp>
            <p:nvSpPr>
              <p:cNvPr id="103" name="Rectangle 6"/>
              <p:cNvSpPr>
                <a:spLocks noChangeArrowheads="1"/>
              </p:cNvSpPr>
              <p:nvPr/>
            </p:nvSpPr>
            <p:spPr bwMode="auto">
              <a:xfrm>
                <a:off x="2141489" y="3755264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4" name="Rectangle 7"/>
              <p:cNvSpPr>
                <a:spLocks noChangeArrowheads="1"/>
              </p:cNvSpPr>
              <p:nvPr/>
            </p:nvSpPr>
            <p:spPr bwMode="auto">
              <a:xfrm>
                <a:off x="2117499" y="2923092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5" name="Rectangle 8"/>
              <p:cNvSpPr>
                <a:spLocks noChangeArrowheads="1"/>
              </p:cNvSpPr>
              <p:nvPr/>
            </p:nvSpPr>
            <p:spPr bwMode="auto">
              <a:xfrm>
                <a:off x="2117499" y="2088768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>
                <a:off x="2134310" y="4617713"/>
                <a:ext cx="513488" cy="408675"/>
              </a:xfrm>
              <a:prstGeom prst="rect">
                <a:avLst/>
              </a:prstGeom>
              <a:solidFill>
                <a:srgbClr val="F8F8F8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altLang="en-US" sz="2400" b="1">
                  <a:latin typeface="Arial Unicode MS" panose="020B0604020202020204" pitchFamily="34" charset="-128"/>
                </a:endParaRPr>
              </a:p>
            </p:txBody>
          </p:sp>
          <p:sp>
            <p:nvSpPr>
              <p:cNvPr id="107" name="Text Box 10"/>
              <p:cNvSpPr txBox="1">
                <a:spLocks noChangeArrowheads="1"/>
              </p:cNvSpPr>
              <p:nvPr/>
            </p:nvSpPr>
            <p:spPr bwMode="auto">
              <a:xfrm>
                <a:off x="281901" y="1475890"/>
                <a:ext cx="2377939" cy="408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AU" altLang="en-US" sz="2400" dirty="0">
                    <a:latin typeface="Arial Unicode MS" panose="020B0604020202020204" pitchFamily="34" charset="-128"/>
                  </a:rPr>
                  <a:t>BALLOT PAPER</a:t>
                </a:r>
              </a:p>
            </p:txBody>
          </p:sp>
        </p:grpSp>
        <p:sp>
          <p:nvSpPr>
            <p:cNvPr id="99" name="Text Box 12"/>
            <p:cNvSpPr txBox="1">
              <a:spLocks noChangeArrowheads="1"/>
            </p:cNvSpPr>
            <p:nvPr/>
          </p:nvSpPr>
          <p:spPr bwMode="auto">
            <a:xfrm>
              <a:off x="2203372" y="4600034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2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2199243" y="3731959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3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  <p:sp>
          <p:nvSpPr>
            <p:cNvPr id="101" name="Text Box 14"/>
            <p:cNvSpPr txBox="1">
              <a:spLocks noChangeArrowheads="1"/>
            </p:cNvSpPr>
            <p:nvPr/>
          </p:nvSpPr>
          <p:spPr bwMode="auto">
            <a:xfrm>
              <a:off x="2203372" y="2899213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1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  <p:sp>
          <p:nvSpPr>
            <p:cNvPr id="102" name="Text Box 15"/>
            <p:cNvSpPr txBox="1">
              <a:spLocks noChangeArrowheads="1"/>
            </p:cNvSpPr>
            <p:nvPr/>
          </p:nvSpPr>
          <p:spPr bwMode="auto">
            <a:xfrm>
              <a:off x="2203372" y="2068649"/>
              <a:ext cx="2934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AU" altLang="en-US" sz="2400" b="1" dirty="0" smtClean="0">
                  <a:latin typeface="Arial Unicode MS" panose="020B0604020202020204" pitchFamily="34" charset="-128"/>
                </a:rPr>
                <a:t>4</a:t>
              </a:r>
              <a:endParaRPr lang="en-AU" altLang="en-US" sz="2400" b="1" dirty="0">
                <a:latin typeface="Arial Unicode MS" panose="020B0604020202020204" pitchFamily="34" charset="-128"/>
              </a:endParaRPr>
            </a:p>
          </p:txBody>
        </p:sp>
      </p:grp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3118693" y="2064277"/>
            <a:ext cx="154401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>SAM</a:t>
            </a:r>
          </a:p>
          <a:p>
            <a:pPr eaLnBrk="0" hangingPunct="0"/>
            <a:endParaRPr lang="en-AU" altLang="en-US" sz="2800" dirty="0">
              <a:latin typeface="Arial Unicode MS" panose="020B0604020202020204" pitchFamily="34" charset="-128"/>
            </a:endParaRPr>
          </a:p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>MAYA</a:t>
            </a:r>
          </a:p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/>
            </a:r>
            <a:br>
              <a:rPr lang="en-AU" altLang="en-US" sz="2800" b="1" dirty="0">
                <a:latin typeface="Arial Unicode MS" panose="020B0604020202020204" pitchFamily="34" charset="-128"/>
              </a:rPr>
            </a:br>
            <a:r>
              <a:rPr lang="en-AU" altLang="en-US" sz="2800" b="1" dirty="0" smtClean="0">
                <a:latin typeface="Arial Unicode MS" panose="020B0604020202020204" pitchFamily="34" charset="-128"/>
              </a:rPr>
              <a:t>CARINA</a:t>
            </a:r>
            <a:endParaRPr lang="en-AU" altLang="en-US" sz="2800" b="1" dirty="0">
              <a:latin typeface="Arial Unicode MS" panose="020B0604020202020204" pitchFamily="34" charset="-128"/>
            </a:endParaRPr>
          </a:p>
          <a:p>
            <a:pPr eaLnBrk="0" hangingPunct="0"/>
            <a:endParaRPr lang="en-AU" altLang="en-US" sz="2800" b="1" dirty="0">
              <a:latin typeface="Arial Unicode MS" panose="020B0604020202020204" pitchFamily="34" charset="-128"/>
            </a:endParaRPr>
          </a:p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>LEE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868144" y="2051374"/>
            <a:ext cx="154401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>SAM</a:t>
            </a:r>
          </a:p>
          <a:p>
            <a:pPr eaLnBrk="0" hangingPunct="0"/>
            <a:endParaRPr lang="en-AU" altLang="en-US" sz="2800" dirty="0">
              <a:latin typeface="Arial Unicode MS" panose="020B0604020202020204" pitchFamily="34" charset="-128"/>
            </a:endParaRPr>
          </a:p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>MAYA</a:t>
            </a:r>
          </a:p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/>
            </a:r>
            <a:br>
              <a:rPr lang="en-AU" altLang="en-US" sz="2800" b="1" dirty="0">
                <a:latin typeface="Arial Unicode MS" panose="020B0604020202020204" pitchFamily="34" charset="-128"/>
              </a:rPr>
            </a:br>
            <a:r>
              <a:rPr lang="en-AU" altLang="en-US" sz="2800" b="1" dirty="0" smtClean="0">
                <a:latin typeface="Arial Unicode MS" panose="020B0604020202020204" pitchFamily="34" charset="-128"/>
              </a:rPr>
              <a:t>CARINA</a:t>
            </a:r>
            <a:endParaRPr lang="en-AU" altLang="en-US" sz="2800" b="1" dirty="0">
              <a:latin typeface="Arial Unicode MS" panose="020B0604020202020204" pitchFamily="34" charset="-128"/>
            </a:endParaRPr>
          </a:p>
          <a:p>
            <a:pPr eaLnBrk="0" hangingPunct="0"/>
            <a:endParaRPr lang="en-AU" altLang="en-US" sz="2800" b="1" dirty="0">
              <a:latin typeface="Arial Unicode MS" panose="020B0604020202020204" pitchFamily="34" charset="-128"/>
            </a:endParaRPr>
          </a:p>
          <a:p>
            <a:pPr eaLnBrk="0" hangingPunct="0"/>
            <a:r>
              <a:rPr lang="en-AU" altLang="en-US" sz="2800" b="1" dirty="0">
                <a:latin typeface="Arial Unicode MS" panose="020B0604020202020204" pitchFamily="34" charset="-128"/>
              </a:rPr>
              <a:t>LEE</a:t>
            </a:r>
          </a:p>
        </p:txBody>
      </p:sp>
    </p:spTree>
    <p:extLst>
      <p:ext uri="{BB962C8B-B14F-4D97-AF65-F5344CB8AC3E}">
        <p14:creationId xmlns:p14="http://schemas.microsoft.com/office/powerpoint/2010/main" val="17801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Practising how to vote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3279"/>
            <a:ext cx="8229600" cy="4689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i="1" dirty="0" smtClean="0"/>
              <a:t>What is your favourite thing to do when you have free time?</a:t>
            </a:r>
          </a:p>
          <a:p>
            <a:pPr marL="0" indent="0">
              <a:buNone/>
            </a:pPr>
            <a:r>
              <a:rPr lang="en-AU" dirty="0" smtClean="0"/>
              <a:t>     	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				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			</a:t>
            </a:r>
            <a:br>
              <a:rPr lang="en-AU" dirty="0" smtClean="0"/>
            </a:br>
            <a:r>
              <a:rPr lang="en-AU" dirty="0" smtClean="0"/>
              <a:t>	</a:t>
            </a:r>
            <a:r>
              <a:rPr lang="en-AU" dirty="0"/>
              <a:t>	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     			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87707" y="2345811"/>
            <a:ext cx="7810324" cy="3333352"/>
            <a:chOff x="987707" y="2345811"/>
            <a:chExt cx="7810324" cy="33333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717" y="2791261"/>
              <a:ext cx="1217290" cy="12172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620" y="2868411"/>
              <a:ext cx="1071145" cy="10580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t="3628" r="51759" b="56632"/>
            <a:stretch/>
          </p:blipFill>
          <p:spPr>
            <a:xfrm>
              <a:off x="6444415" y="2932327"/>
              <a:ext cx="1066290" cy="9301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04" y="4643019"/>
              <a:ext cx="1341740" cy="103614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8ACEFF"/>
                </a:clrFrom>
                <a:clrTo>
                  <a:srgbClr val="8ACE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68"/>
            <a:stretch/>
          </p:blipFill>
          <p:spPr>
            <a:xfrm>
              <a:off x="5441907" y="4540538"/>
              <a:ext cx="1359877" cy="11386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96802" y="2345813"/>
              <a:ext cx="10801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Read</a:t>
              </a:r>
              <a:endParaRPr lang="en-AU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39492" y="2345812"/>
              <a:ext cx="111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Cook</a:t>
              </a:r>
              <a:endParaRPr lang="en-AU" sz="3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01784" y="2345811"/>
              <a:ext cx="1753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Be active</a:t>
              </a:r>
              <a:endParaRPr lang="en-AU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87707" y="4051040"/>
              <a:ext cx="3766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Watch TV or movies</a:t>
              </a:r>
              <a:endParaRPr lang="en-AU" sz="3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83568" y="4058244"/>
              <a:ext cx="1955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 smtClean="0"/>
                <a:t>Go online</a:t>
              </a:r>
              <a:endParaRPr lang="en-AU" sz="32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" t="49116" r="50475" b="13736"/>
            <a:stretch/>
          </p:blipFill>
          <p:spPr>
            <a:xfrm>
              <a:off x="7573895" y="2934047"/>
              <a:ext cx="1224136" cy="928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7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/>
          <p:cNvSpPr/>
          <p:nvPr/>
        </p:nvSpPr>
        <p:spPr>
          <a:xfrm>
            <a:off x="-36512" y="5985384"/>
            <a:ext cx="9180512" cy="900000"/>
          </a:xfrm>
          <a:prstGeom prst="rect">
            <a:avLst/>
          </a:prstGeom>
          <a:solidFill>
            <a:srgbClr val="FAE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7584" y="607249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6632"/>
            <a:ext cx="1527808" cy="17499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1662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A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7879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600"/>
              </a:spcBef>
              <a:spcAft>
                <a:spcPts val="1200"/>
              </a:spcAft>
            </a:pPr>
            <a:r>
              <a:rPr lang="en-A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further information </a:t>
            </a:r>
            <a:r>
              <a:rPr lang="en-AU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ntec.nt.gov.au</a:t>
            </a:r>
            <a:endParaRPr lang="en-AU" sz="7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1200"/>
              </a:spcAft>
            </a:pPr>
            <a:endParaRPr lang="en-A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6105" y="5219023"/>
            <a:ext cx="4482461" cy="451517"/>
            <a:chOff x="467545" y="5219023"/>
            <a:chExt cx="4482461" cy="4515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5" y="5219023"/>
              <a:ext cx="432048" cy="4320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7558" y="5301208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Facebook.com/NTElectoralcommission</a:t>
              </a:r>
              <a:endParaRPr lang="en-AU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01112" y="5166128"/>
            <a:ext cx="3811448" cy="495120"/>
            <a:chOff x="5332552" y="5166128"/>
            <a:chExt cx="3811448" cy="4951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552" y="5166128"/>
              <a:ext cx="495120" cy="4951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27672" y="5291916"/>
              <a:ext cx="3316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@NTElecComm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19514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did you just do?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90544" y="2492880"/>
            <a:ext cx="3606552" cy="223564"/>
            <a:chOff x="394453" y="3061420"/>
            <a:chExt cx="3606552" cy="223564"/>
          </a:xfrm>
        </p:grpSpPr>
        <p:sp>
          <p:nvSpPr>
            <p:cNvPr id="3" name="Minus 2"/>
            <p:cNvSpPr/>
            <p:nvPr/>
          </p:nvSpPr>
          <p:spPr>
            <a:xfrm>
              <a:off x="394453" y="3068960"/>
              <a:ext cx="937187" cy="216024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2" name="Minus 21"/>
            <p:cNvSpPr/>
            <p:nvPr/>
          </p:nvSpPr>
          <p:spPr>
            <a:xfrm>
              <a:off x="1296091" y="3065190"/>
              <a:ext cx="937187" cy="216024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Minus 22"/>
            <p:cNvSpPr/>
            <p:nvPr/>
          </p:nvSpPr>
          <p:spPr>
            <a:xfrm>
              <a:off x="2197729" y="3061420"/>
              <a:ext cx="937187" cy="216024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4" name="Minus 23"/>
            <p:cNvSpPr/>
            <p:nvPr/>
          </p:nvSpPr>
          <p:spPr>
            <a:xfrm>
              <a:off x="3063818" y="3065190"/>
              <a:ext cx="937187" cy="216024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3764583" y="1496122"/>
            <a:ext cx="7850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14309" y="1496122"/>
            <a:ext cx="2625986" cy="1210615"/>
            <a:chOff x="4614309" y="1496122"/>
            <a:chExt cx="2625986" cy="1210615"/>
          </a:xfrm>
        </p:grpSpPr>
        <p:sp>
          <p:nvSpPr>
            <p:cNvPr id="35" name="Rectangle 34"/>
            <p:cNvSpPr/>
            <p:nvPr/>
          </p:nvSpPr>
          <p:spPr>
            <a:xfrm>
              <a:off x="4614309" y="1496122"/>
              <a:ext cx="86696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72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  <a:r>
                <a:rPr lang="en-AU" sz="72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72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93820" y="1506408"/>
              <a:ext cx="86696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72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lang="en-AU" sz="72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72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73331" y="1502638"/>
              <a:ext cx="86696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72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r>
                <a:rPr lang="en-AU" sz="72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72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835474" y="2002306"/>
            <a:ext cx="8669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06791" y="1992599"/>
            <a:ext cx="8669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24798" y="1985059"/>
            <a:ext cx="8669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64822" y="4306572"/>
            <a:ext cx="8669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4" y="2157448"/>
            <a:ext cx="2824088" cy="2193466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105064" y="3188461"/>
            <a:ext cx="1756233" cy="1035005"/>
            <a:chOff x="4305488" y="3179816"/>
            <a:chExt cx="1756233" cy="1035005"/>
          </a:xfrm>
        </p:grpSpPr>
        <p:sp>
          <p:nvSpPr>
            <p:cNvPr id="67" name="Rectangle 66"/>
            <p:cNvSpPr/>
            <p:nvPr/>
          </p:nvSpPr>
          <p:spPr>
            <a:xfrm>
              <a:off x="4305488" y="3199158"/>
              <a:ext cx="78505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endParaRPr lang="en-AU" sz="60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194757" y="3179816"/>
              <a:ext cx="86696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 </a:t>
              </a:r>
              <a:endParaRPr lang="en-AU" sz="60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01371" y="3064801"/>
            <a:ext cx="2605442" cy="1200329"/>
            <a:chOff x="4401795" y="3056156"/>
            <a:chExt cx="2605442" cy="1200329"/>
          </a:xfrm>
        </p:grpSpPr>
        <p:grpSp>
          <p:nvGrpSpPr>
            <p:cNvPr id="31" name="Group 30"/>
            <p:cNvGrpSpPr/>
            <p:nvPr/>
          </p:nvGrpSpPr>
          <p:grpSpPr>
            <a:xfrm>
              <a:off x="4756584" y="3056156"/>
              <a:ext cx="2250653" cy="1200329"/>
              <a:chOff x="4756584" y="3056156"/>
              <a:chExt cx="2250653" cy="12003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756584" y="3201193"/>
                <a:ext cx="866964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6000" dirty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r>
                  <a:rPr lang="en-AU" sz="60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AU" sz="60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40273" y="3056156"/>
                <a:ext cx="86696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6000" dirty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  <a:r>
                  <a:rPr lang="en-AU" sz="72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AU" sz="72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697290" y="3189709"/>
                <a:ext cx="866964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60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 </a:t>
                </a:r>
                <a:endParaRPr lang="en-AU" sz="60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401795" y="4046980"/>
              <a:ext cx="1565904" cy="167841"/>
              <a:chOff x="4401795" y="4046980"/>
              <a:chExt cx="1565904" cy="167841"/>
            </a:xfrm>
          </p:grpSpPr>
          <p:sp>
            <p:nvSpPr>
              <p:cNvPr id="86" name="Minus 85"/>
              <p:cNvSpPr/>
              <p:nvPr/>
            </p:nvSpPr>
            <p:spPr>
              <a:xfrm>
                <a:off x="5336672" y="4046980"/>
                <a:ext cx="631027" cy="156895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89" name="Minus 88"/>
              <p:cNvSpPr/>
              <p:nvPr/>
            </p:nvSpPr>
            <p:spPr>
              <a:xfrm>
                <a:off x="4401795" y="4057926"/>
                <a:ext cx="631027" cy="156895"/>
              </a:xfrm>
              <a:prstGeom prst="mathMin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6099196" y="4533554"/>
            <a:ext cx="1269079" cy="1204163"/>
            <a:chOff x="6566430" y="4309183"/>
            <a:chExt cx="1269079" cy="1204163"/>
          </a:xfrm>
        </p:grpSpPr>
        <p:sp>
          <p:nvSpPr>
            <p:cNvPr id="80" name="Rectangle 79"/>
            <p:cNvSpPr/>
            <p:nvPr/>
          </p:nvSpPr>
          <p:spPr>
            <a:xfrm>
              <a:off x="6566430" y="4313017"/>
              <a:ext cx="86696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en-AU" sz="72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72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68545" y="4309183"/>
              <a:ext cx="86696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  <a:r>
                <a:rPr lang="en-AU" sz="72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72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3228" y="4537388"/>
            <a:ext cx="1640342" cy="1200329"/>
            <a:chOff x="6700462" y="4313017"/>
            <a:chExt cx="1640342" cy="1200329"/>
          </a:xfrm>
        </p:grpSpPr>
        <p:sp>
          <p:nvSpPr>
            <p:cNvPr id="82" name="Rectangle 81"/>
            <p:cNvSpPr/>
            <p:nvPr/>
          </p:nvSpPr>
          <p:spPr>
            <a:xfrm>
              <a:off x="7473840" y="4313017"/>
              <a:ext cx="86696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</a:t>
              </a:r>
              <a:r>
                <a:rPr lang="en-AU" sz="72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72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Minus 86"/>
            <p:cNvSpPr/>
            <p:nvPr/>
          </p:nvSpPr>
          <p:spPr>
            <a:xfrm>
              <a:off x="6700462" y="5300142"/>
              <a:ext cx="535834" cy="133858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8" name="Minus 87"/>
            <p:cNvSpPr/>
            <p:nvPr/>
          </p:nvSpPr>
          <p:spPr>
            <a:xfrm>
              <a:off x="7164631" y="5298693"/>
              <a:ext cx="517371" cy="135688"/>
            </a:xfrm>
            <a:prstGeom prst="mathMin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62718" y="4517888"/>
            <a:ext cx="2704472" cy="1200329"/>
            <a:chOff x="4329952" y="4293517"/>
            <a:chExt cx="2704472" cy="1200329"/>
          </a:xfrm>
        </p:grpSpPr>
        <p:sp>
          <p:nvSpPr>
            <p:cNvPr id="76" name="Rectangle 75"/>
            <p:cNvSpPr/>
            <p:nvPr/>
          </p:nvSpPr>
          <p:spPr>
            <a:xfrm>
              <a:off x="4329952" y="4448160"/>
              <a:ext cx="78505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endParaRPr lang="en-AU" sz="60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81048" y="4450195"/>
              <a:ext cx="86696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r>
                <a:rPr lang="en-AU" sz="60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60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219221" y="4428818"/>
              <a:ext cx="86696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 </a:t>
              </a:r>
              <a:endParaRPr lang="en-AU" sz="60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67460" y="4293517"/>
              <a:ext cx="866964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lang="en-AU" sz="72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AU" sz="72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21754" y="4438711"/>
              <a:ext cx="86696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AU" sz="60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 </a:t>
              </a:r>
              <a:endParaRPr lang="en-AU" sz="6000" b="0" cap="none" spc="0" dirty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6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816"/>
            <a:ext cx="8229600" cy="908822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You could say voting is part of Australian culture – we start young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263">
            <a:off x="5268974" y="1904949"/>
            <a:ext cx="3551746" cy="1997857"/>
          </a:xfrm>
          <a:prstGeom prst="rect">
            <a:avLst/>
          </a:prstGeom>
          <a:ln w="31750">
            <a:solidFill>
              <a:srgbClr val="FAE1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3"/>
          <a:stretch/>
        </p:blipFill>
        <p:spPr>
          <a:xfrm rot="21029561">
            <a:off x="300319" y="2046631"/>
            <a:ext cx="4292066" cy="2314785"/>
          </a:xfrm>
          <a:prstGeom prst="rect">
            <a:avLst/>
          </a:prstGeom>
          <a:ln w="31750">
            <a:solidFill>
              <a:srgbClr val="FAE1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74" y="4220027"/>
            <a:ext cx="2951367" cy="1660144"/>
          </a:xfrm>
          <a:prstGeom prst="rect">
            <a:avLst/>
          </a:prstGeom>
          <a:ln w="31750">
            <a:solidFill>
              <a:srgbClr val="FAE1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5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Group decision making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562" y="1348847"/>
            <a:ext cx="80624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100" dirty="0" smtClean="0">
                <a:solidFill>
                  <a:srgbClr val="008000"/>
                </a:solidFill>
              </a:rPr>
              <a:t>In Australia, how are important decisions made for communities?</a:t>
            </a:r>
          </a:p>
          <a:p>
            <a:endParaRPr lang="en-AU" dirty="0"/>
          </a:p>
        </p:txBody>
      </p:sp>
      <p:grpSp>
        <p:nvGrpSpPr>
          <p:cNvPr id="36" name="Group 35"/>
          <p:cNvGrpSpPr/>
          <p:nvPr/>
        </p:nvGrpSpPr>
        <p:grpSpPr>
          <a:xfrm>
            <a:off x="605722" y="1985711"/>
            <a:ext cx="8042084" cy="1752974"/>
            <a:chOff x="644716" y="2343070"/>
            <a:chExt cx="8042084" cy="1752974"/>
          </a:xfrm>
        </p:grpSpPr>
        <p:sp>
          <p:nvSpPr>
            <p:cNvPr id="42" name="TextBox 41"/>
            <p:cNvSpPr txBox="1"/>
            <p:nvPr/>
          </p:nvSpPr>
          <p:spPr>
            <a:xfrm>
              <a:off x="644716" y="2343070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A. </a:t>
              </a:r>
              <a:r>
                <a:rPr lang="en-AU" dirty="0"/>
                <a:t>One person (the leader) makes decisions for everyone in the community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91681" y="2343070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B</a:t>
              </a:r>
              <a:r>
                <a:rPr lang="en-AU" dirty="0" smtClean="0"/>
                <a:t>. </a:t>
              </a:r>
              <a:r>
                <a:rPr lang="en-AU" dirty="0"/>
                <a:t>The richest family in the community makes decisions for everybody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3568" y="3449713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C</a:t>
              </a:r>
              <a:r>
                <a:rPr lang="en-AU" dirty="0" smtClean="0"/>
                <a:t>. </a:t>
              </a:r>
              <a:r>
                <a:rPr lang="en-AU" dirty="0"/>
                <a:t>A small group of </a:t>
              </a:r>
              <a:r>
                <a:rPr lang="en-AU" dirty="0" smtClean="0"/>
                <a:t>people </a:t>
              </a:r>
              <a:r>
                <a:rPr lang="en-AU" dirty="0" smtClean="0"/>
                <a:t>(not voted for) </a:t>
              </a:r>
              <a:r>
                <a:rPr lang="en-AU" dirty="0" smtClean="0"/>
                <a:t>make all the community’s decisions</a:t>
              </a:r>
              <a:endParaRPr lang="en-AU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07752" y="3449712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D. </a:t>
              </a:r>
              <a:r>
                <a:rPr lang="en-AU" dirty="0"/>
                <a:t>Everyone in the community has a say in </a:t>
              </a:r>
              <a:r>
                <a:rPr lang="en-AU" dirty="0" smtClean="0"/>
                <a:t>community decisions</a:t>
              </a:r>
              <a:endParaRPr lang="en-AU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9"/>
          <a:stretch/>
        </p:blipFill>
        <p:spPr>
          <a:xfrm>
            <a:off x="2771800" y="3954174"/>
            <a:ext cx="2913496" cy="19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112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ea typeface="Tahoma" panose="020B0604030504040204" pitchFamily="34" charset="0"/>
                <a:cs typeface="Tahoma" panose="020B0604030504040204" pitchFamily="34" charset="0"/>
              </a:rPr>
              <a:t>What do we call this type of group decision making?</a:t>
            </a:r>
            <a:endParaRPr lang="en-A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0794" y="3122003"/>
            <a:ext cx="7865899" cy="227963"/>
            <a:chOff x="394453" y="3061420"/>
            <a:chExt cx="7865899" cy="227963"/>
          </a:xfrm>
          <a:solidFill>
            <a:schemeClr val="tx1"/>
          </a:solidFill>
        </p:grpSpPr>
        <p:sp>
          <p:nvSpPr>
            <p:cNvPr id="29" name="Minus 28"/>
            <p:cNvSpPr/>
            <p:nvPr/>
          </p:nvSpPr>
          <p:spPr>
            <a:xfrm>
              <a:off x="394453" y="3068960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0" name="Minus 29"/>
            <p:cNvSpPr/>
            <p:nvPr/>
          </p:nvSpPr>
          <p:spPr>
            <a:xfrm>
              <a:off x="1296091" y="3065190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1" name="Minus 30"/>
            <p:cNvSpPr/>
            <p:nvPr/>
          </p:nvSpPr>
          <p:spPr>
            <a:xfrm>
              <a:off x="2197729" y="3061420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2" name="Minus 31"/>
            <p:cNvSpPr/>
            <p:nvPr/>
          </p:nvSpPr>
          <p:spPr>
            <a:xfrm>
              <a:off x="3063818" y="3065190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3" name="Minus 32"/>
            <p:cNvSpPr/>
            <p:nvPr/>
          </p:nvSpPr>
          <p:spPr>
            <a:xfrm>
              <a:off x="3965456" y="3073359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4" name="Minus 33"/>
            <p:cNvSpPr/>
            <p:nvPr/>
          </p:nvSpPr>
          <p:spPr>
            <a:xfrm>
              <a:off x="4831545" y="3062782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5" name="Minus 34"/>
            <p:cNvSpPr/>
            <p:nvPr/>
          </p:nvSpPr>
          <p:spPr>
            <a:xfrm>
              <a:off x="5662085" y="3062782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6" name="Minus 35"/>
            <p:cNvSpPr/>
            <p:nvPr/>
          </p:nvSpPr>
          <p:spPr>
            <a:xfrm>
              <a:off x="6492625" y="3063479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7" name="Minus 36"/>
            <p:cNvSpPr/>
            <p:nvPr/>
          </p:nvSpPr>
          <p:spPr>
            <a:xfrm>
              <a:off x="7323165" y="3071019"/>
              <a:ext cx="937187" cy="216024"/>
            </a:xfrm>
            <a:prstGeom prst="mathMinu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37375" y="2040791"/>
            <a:ext cx="7850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b="0" cap="none" spc="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01412" y="2062889"/>
            <a:ext cx="7850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b="0" cap="none" spc="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24739" y="2073466"/>
            <a:ext cx="7850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7200" b="0" cap="none" spc="0" dirty="0" smtClean="0">
                <a:ln w="0"/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AU" sz="7200" b="0" cap="none" spc="0" dirty="0">
              <a:ln w="0"/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38894" y="2040791"/>
            <a:ext cx="6079209" cy="1233003"/>
            <a:chOff x="1169620" y="4125815"/>
            <a:chExt cx="6079209" cy="1233003"/>
          </a:xfrm>
        </p:grpSpPr>
        <p:grpSp>
          <p:nvGrpSpPr>
            <p:cNvPr id="21" name="Group 20"/>
            <p:cNvGrpSpPr/>
            <p:nvPr/>
          </p:nvGrpSpPr>
          <p:grpSpPr>
            <a:xfrm>
              <a:off x="1169620" y="4125815"/>
              <a:ext cx="2674180" cy="1233003"/>
              <a:chOff x="1169620" y="4125815"/>
              <a:chExt cx="2674180" cy="1233003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169620" y="4125815"/>
                <a:ext cx="86696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72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 </a:t>
                </a:r>
                <a:endParaRPr lang="en-AU" sz="72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097325" y="4158489"/>
                <a:ext cx="86696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72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endParaRPr lang="en-AU" sz="72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976836" y="4154719"/>
                <a:ext cx="86696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72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 </a:t>
                </a:r>
                <a:endParaRPr lang="en-AU" sz="72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692541" y="4130666"/>
              <a:ext cx="2556288" cy="1217576"/>
              <a:chOff x="4692541" y="4130666"/>
              <a:chExt cx="2556288" cy="12175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692541" y="4147913"/>
                <a:ext cx="86696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7200" dirty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</a:t>
                </a:r>
                <a:r>
                  <a:rPr lang="en-AU" sz="72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AU" sz="72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563858" y="4138206"/>
                <a:ext cx="86696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72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endParaRPr lang="en-AU" sz="72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381865" y="4130666"/>
                <a:ext cx="866964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AU" sz="7200" dirty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AU" sz="7200" dirty="0" smtClean="0">
                    <a:ln w="0"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AU" sz="7200" b="0" cap="none" spc="0" dirty="0">
                  <a:ln w="0"/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60001" y="4012296"/>
            <a:ext cx="7368589" cy="1624007"/>
            <a:chOff x="930119" y="4640399"/>
            <a:chExt cx="6804966" cy="1199411"/>
          </a:xfrm>
        </p:grpSpPr>
        <p:sp>
          <p:nvSpPr>
            <p:cNvPr id="39" name="TextBox 38"/>
            <p:cNvSpPr txBox="1"/>
            <p:nvPr/>
          </p:nvSpPr>
          <p:spPr>
            <a:xfrm>
              <a:off x="3275856" y="4945534"/>
              <a:ext cx="4459229" cy="52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From the Greek words </a:t>
              </a:r>
              <a:r>
                <a:rPr lang="en-AU" sz="2000" i="1" dirty="0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Demos</a:t>
              </a:r>
              <a:r>
                <a:rPr lang="en-AU" sz="2000" dirty="0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meaning </a:t>
              </a:r>
              <a:r>
                <a:rPr lang="en-AU" sz="2000" u="sng" dirty="0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people</a:t>
              </a:r>
              <a:r>
                <a:rPr lang="en-AU" sz="2000" dirty="0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and </a:t>
              </a:r>
              <a:r>
                <a:rPr lang="en-AU" sz="2000" i="1" dirty="0" err="1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Kratis</a:t>
              </a:r>
              <a:r>
                <a:rPr lang="en-AU" sz="2000" dirty="0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meaning </a:t>
              </a:r>
              <a:r>
                <a:rPr lang="en-AU" sz="2000" u="sng" dirty="0" smtClean="0">
                  <a:solidFill>
                    <a:srgbClr val="008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power</a:t>
              </a:r>
              <a:endParaRPr lang="en-AU" sz="2000" u="sng" dirty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19" y="4640399"/>
              <a:ext cx="2273729" cy="1199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37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Definition of democracy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46350" y="2137588"/>
            <a:ext cx="8040450" cy="1848803"/>
            <a:chOff x="644716" y="2343070"/>
            <a:chExt cx="8040450" cy="1848803"/>
          </a:xfrm>
        </p:grpSpPr>
        <p:sp>
          <p:nvSpPr>
            <p:cNvPr id="3" name="TextBox 2"/>
            <p:cNvSpPr txBox="1"/>
            <p:nvPr/>
          </p:nvSpPr>
          <p:spPr>
            <a:xfrm>
              <a:off x="644716" y="2343070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A. Government by a single ruler or group of people with no say from anyone else</a:t>
              </a:r>
              <a:endParaRPr lang="en-A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681" y="2343070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B</a:t>
              </a:r>
              <a:r>
                <a:rPr lang="en-AU" dirty="0" smtClean="0"/>
                <a:t>. Government by the people or by their  elected representatives</a:t>
              </a:r>
              <a:endParaRPr lang="en-A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986" y="3268543"/>
              <a:ext cx="3979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C</a:t>
              </a:r>
              <a:r>
                <a:rPr lang="en-AU" dirty="0" smtClean="0"/>
                <a:t>. Government by a King or Queen, who is usually born into the role. May have unlimited or limited powers.</a:t>
              </a:r>
              <a:endParaRPr lang="en-A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6118" y="3268543"/>
              <a:ext cx="3979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D. Government where all decisions, including laws, are based on a religion, the rulers are usually religious leaders</a:t>
              </a:r>
              <a:endParaRPr lang="en-AU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7523" y="1413564"/>
            <a:ext cx="8568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Government is the system by which a country </a:t>
            </a:r>
            <a:r>
              <a:rPr lang="en-AU" sz="2200" dirty="0" smtClean="0">
                <a:solidFill>
                  <a:srgbClr val="008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 controlled and organised</a:t>
            </a:r>
            <a:endParaRPr lang="en-AU" sz="2200" dirty="0">
              <a:solidFill>
                <a:srgbClr val="008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61342" y="4193799"/>
            <a:ext cx="5400600" cy="1584177"/>
            <a:chOff x="959433" y="3524540"/>
            <a:chExt cx="6919667" cy="22055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33" y="3534085"/>
              <a:ext cx="3617416" cy="2196020"/>
            </a:xfrm>
            <a:prstGeom prst="rect">
              <a:avLst/>
            </a:prstGeom>
            <a:noFill/>
            <a:ln w="31750">
              <a:solidFill>
                <a:srgbClr val="FAE1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456" y="3524540"/>
              <a:ext cx="3095644" cy="2205565"/>
            </a:xfrm>
            <a:prstGeom prst="rect">
              <a:avLst/>
            </a:prstGeom>
            <a:noFill/>
            <a:ln w="31750">
              <a:solidFill>
                <a:srgbClr val="FAE1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4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Features of a democracy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23528" y="1753717"/>
            <a:ext cx="8640960" cy="1752974"/>
            <a:chOff x="644716" y="2343070"/>
            <a:chExt cx="8103748" cy="1752974"/>
          </a:xfrm>
        </p:grpSpPr>
        <p:sp>
          <p:nvSpPr>
            <p:cNvPr id="3" name="TextBox 2"/>
            <p:cNvSpPr txBox="1"/>
            <p:nvPr/>
          </p:nvSpPr>
          <p:spPr>
            <a:xfrm>
              <a:off x="644716" y="2343070"/>
              <a:ext cx="39790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ea typeface="Tahoma" panose="020B0604030504040204" pitchFamily="34" charset="0"/>
                  <a:cs typeface="Tahoma" panose="020B0604030504040204" pitchFamily="34" charset="0"/>
                </a:rPr>
                <a:t>A. Freedoms of speech, expression, information, religion, assembly and association (including political parties)</a:t>
              </a:r>
              <a:endParaRPr lang="en-AU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1680" y="2343070"/>
              <a:ext cx="4056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AU" dirty="0" smtClean="0">
                  <a:ea typeface="Tahoma" panose="020B0604030504040204" pitchFamily="34" charset="0"/>
                  <a:cs typeface="Tahoma" panose="020B0604030504040204" pitchFamily="34" charset="0"/>
                </a:rPr>
                <a:t>. Rule of law: Everyone is equal before the law and no one is above the law</a:t>
              </a:r>
              <a:endParaRPr lang="en-AU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3568" y="3449713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AU" dirty="0" smtClean="0">
                  <a:ea typeface="Tahoma" panose="020B0604030504040204" pitchFamily="34" charset="0"/>
                  <a:cs typeface="Tahoma" panose="020B0604030504040204" pitchFamily="34" charset="0"/>
                </a:rPr>
                <a:t>. Majority rule with protections for small groups (minorities) and individuals</a:t>
              </a:r>
              <a:endParaRPr lang="en-AU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7752" y="3449712"/>
              <a:ext cx="3979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ea typeface="Tahoma" panose="020B0604030504040204" pitchFamily="34" charset="0"/>
                  <a:cs typeface="Tahoma" panose="020B0604030504040204" pitchFamily="34" charset="0"/>
                </a:rPr>
                <a:t>D. Free, fair and open elections that are held regularly</a:t>
              </a:r>
              <a:endParaRPr lang="en-AU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715" y="3834204"/>
            <a:ext cx="7561385" cy="2018680"/>
            <a:chOff x="317715" y="3834204"/>
            <a:chExt cx="7561385" cy="2018680"/>
          </a:xfrm>
        </p:grpSpPr>
        <p:sp>
          <p:nvSpPr>
            <p:cNvPr id="24" name="TextBox 23"/>
            <p:cNvSpPr txBox="1"/>
            <p:nvPr/>
          </p:nvSpPr>
          <p:spPr>
            <a:xfrm>
              <a:off x="317715" y="4133004"/>
              <a:ext cx="55504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600" dirty="0" smtClean="0">
                  <a:solidFill>
                    <a:srgbClr val="C00000"/>
                  </a:solidFill>
                </a:rPr>
                <a:t>Free, fair and open elections that are held regularly</a:t>
              </a:r>
              <a:endParaRPr lang="en-AU" sz="3600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780" y="3834204"/>
              <a:ext cx="2068320" cy="2018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9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064761"/>
            <a:ext cx="9268757" cy="1848738"/>
            <a:chOff x="-36512" y="5064761"/>
            <a:chExt cx="9268757" cy="1848738"/>
          </a:xfrm>
        </p:grpSpPr>
        <p:sp>
          <p:nvSpPr>
            <p:cNvPr id="4" name="Rectangle 3"/>
            <p:cNvSpPr/>
            <p:nvPr/>
          </p:nvSpPr>
          <p:spPr>
            <a:xfrm>
              <a:off x="-36512" y="5985384"/>
              <a:ext cx="9180512" cy="900000"/>
            </a:xfrm>
            <a:prstGeom prst="rect">
              <a:avLst/>
            </a:prstGeom>
            <a:solidFill>
              <a:srgbClr val="FAE1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9100" y="5064761"/>
              <a:ext cx="1353145" cy="184873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Democratic elections</a:t>
            </a:r>
            <a:endParaRPr lang="en-AU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184" y="1460128"/>
            <a:ext cx="2071632" cy="43530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AU" dirty="0" smtClean="0"/>
              <a:t>FREE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8000"/>
                </a:solidFill>
              </a:rPr>
              <a:t>FAIR</a:t>
            </a:r>
            <a:endParaRPr lang="en-AU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rgbClr val="0065BD"/>
                </a:solidFill>
              </a:rPr>
              <a:t>OPEN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REGULAR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555776" y="1577101"/>
            <a:ext cx="64170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600" dirty="0"/>
              <a:t>Each person is free to choose who they want to vote for</a:t>
            </a:r>
          </a:p>
          <a:p>
            <a:pPr marL="0" indent="0">
              <a:buNone/>
            </a:pPr>
            <a:r>
              <a:rPr lang="en-AU" sz="2600" dirty="0">
                <a:solidFill>
                  <a:srgbClr val="008000"/>
                </a:solidFill>
              </a:rPr>
              <a:t>There are rules to stop cheating in elections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2600" dirty="0" smtClean="0">
                <a:solidFill>
                  <a:srgbClr val="0065BD"/>
                </a:solidFill>
              </a:rPr>
              <a:t>Everyone </a:t>
            </a:r>
            <a:r>
              <a:rPr lang="en-AU" sz="2600" dirty="0" smtClean="0">
                <a:solidFill>
                  <a:srgbClr val="0065BD"/>
                </a:solidFill>
              </a:rPr>
              <a:t>must have the opportunity to </a:t>
            </a:r>
            <a:r>
              <a:rPr lang="en-AU" sz="2600" dirty="0" smtClean="0">
                <a:solidFill>
                  <a:srgbClr val="0065BD"/>
                </a:solidFill>
              </a:rPr>
              <a:t>vote</a:t>
            </a:r>
          </a:p>
          <a:p>
            <a:pPr marL="0" indent="0">
              <a:buNone/>
            </a:pPr>
            <a:r>
              <a:rPr lang="en-AU" sz="2600" dirty="0">
                <a:solidFill>
                  <a:schemeClr val="accent2">
                    <a:lumMod val="75000"/>
                  </a:schemeClr>
                </a:solidFill>
              </a:rPr>
              <a:t>Elections have a timetable, usually every 3 – </a:t>
            </a:r>
            <a:r>
              <a:rPr lang="en-AU" sz="2600" dirty="0" smtClean="0">
                <a:solidFill>
                  <a:schemeClr val="accent2">
                    <a:lumMod val="75000"/>
                  </a:schemeClr>
                </a:solidFill>
              </a:rPr>
              <a:t>6 years</a:t>
            </a:r>
            <a:endParaRPr lang="en-AU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5985384"/>
            <a:ext cx="828000" cy="82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607249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Territory Electoral Commission</a:t>
            </a:r>
          </a:p>
          <a:p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A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tec.nt.gov.au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27384"/>
            <a:ext cx="9144001" cy="360040"/>
          </a:xfrm>
          <a:prstGeom prst="rect">
            <a:avLst/>
          </a:prstGeom>
          <a:solidFill>
            <a:srgbClr val="FA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-1" y="332656"/>
            <a:ext cx="9144001" cy="90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80" y="115175"/>
            <a:ext cx="1527808" cy="174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63707"/>
            <a:ext cx="2182357" cy="16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B4AE1B5-0068-44DA-9816-26161EF2DCA6}" vid="{152F5E88-824F-46B1-8A1C-D5702ACB89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3060</TotalTime>
  <Words>864</Words>
  <Application>Microsoft Office PowerPoint</Application>
  <PresentationFormat>On-screen Show (4:3)</PresentationFormat>
  <Paragraphs>273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 Unicode MS</vt:lpstr>
      <vt:lpstr>Arial</vt:lpstr>
      <vt:lpstr>Arial Black</vt:lpstr>
      <vt:lpstr>Calibri</vt:lpstr>
      <vt:lpstr>Tahoma</vt:lpstr>
      <vt:lpstr>Times New Roman</vt:lpstr>
      <vt:lpstr>Wingdings</vt:lpstr>
      <vt:lpstr>Office Theme</vt:lpstr>
      <vt:lpstr>Clip</vt:lpstr>
      <vt:lpstr>PowerPoint Presentation</vt:lpstr>
      <vt:lpstr>Pick your favourite</vt:lpstr>
      <vt:lpstr>What did you just do?</vt:lpstr>
      <vt:lpstr>You could say voting is part of Australian culture – we start young</vt:lpstr>
      <vt:lpstr>Group decision making</vt:lpstr>
      <vt:lpstr>What do we call this type of group decision making?</vt:lpstr>
      <vt:lpstr>Definition of democracy</vt:lpstr>
      <vt:lpstr>Features of a democracy</vt:lpstr>
      <vt:lpstr>Democratic elections</vt:lpstr>
      <vt:lpstr>Who can vote?</vt:lpstr>
      <vt:lpstr>Compulsory Voting</vt:lpstr>
      <vt:lpstr>Compulsory voting in Australia</vt:lpstr>
      <vt:lpstr>Why have compulsory voting?</vt:lpstr>
      <vt:lpstr>PowerPoint Presentation</vt:lpstr>
      <vt:lpstr>Levels of government</vt:lpstr>
      <vt:lpstr>What does each level do?</vt:lpstr>
      <vt:lpstr>Government responsibilities</vt:lpstr>
      <vt:lpstr>Government responsibilities</vt:lpstr>
      <vt:lpstr>Government responsibilities</vt:lpstr>
      <vt:lpstr>Voting systems</vt:lpstr>
      <vt:lpstr>First past the post</vt:lpstr>
      <vt:lpstr>Full preferential voting</vt:lpstr>
      <vt:lpstr>Full preferential voting</vt:lpstr>
      <vt:lpstr>Practising how to vote</vt:lpstr>
      <vt:lpstr>PowerPoint Presentation</vt:lpstr>
    </vt:vector>
  </TitlesOfParts>
  <Company>NTG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Parker</dc:creator>
  <cp:lastModifiedBy>Karen Parker</cp:lastModifiedBy>
  <cp:revision>107</cp:revision>
  <cp:lastPrinted>2016-07-18T03:03:11Z</cp:lastPrinted>
  <dcterms:created xsi:type="dcterms:W3CDTF">2017-02-27T05:25:17Z</dcterms:created>
  <dcterms:modified xsi:type="dcterms:W3CDTF">2017-07-18T02:43:48Z</dcterms:modified>
</cp:coreProperties>
</file>