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02" r:id="rId2"/>
    <p:sldId id="286" r:id="rId3"/>
    <p:sldId id="287" r:id="rId4"/>
    <p:sldId id="288" r:id="rId5"/>
    <p:sldId id="289" r:id="rId6"/>
    <p:sldId id="290" r:id="rId7"/>
    <p:sldId id="291" r:id="rId8"/>
    <p:sldId id="292" r:id="rId9"/>
    <p:sldId id="293" r:id="rId10"/>
    <p:sldId id="294" r:id="rId11"/>
    <p:sldId id="295" r:id="rId12"/>
    <p:sldId id="301" r:id="rId13"/>
    <p:sldId id="296" r:id="rId14"/>
    <p:sldId id="297" r:id="rId15"/>
    <p:sldId id="298" r:id="rId16"/>
    <p:sldId id="299" r:id="rId17"/>
    <p:sldId id="300" r:id="rId18"/>
    <p:sldId id="285" r:id="rId19"/>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5F4"/>
    <a:srgbClr val="BC4639"/>
    <a:srgbClr val="5C2018"/>
    <a:srgbClr val="0065BD"/>
    <a:srgbClr val="D4A59A"/>
    <a:srgbClr val="F3E0DC"/>
    <a:srgbClr val="FAE100"/>
    <a:srgbClr val="F9F9F9"/>
    <a:srgbClr val="FED1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0814" autoAdjust="0"/>
  </p:normalViewPr>
  <p:slideViewPr>
    <p:cSldViewPr>
      <p:cViewPr varScale="1">
        <p:scale>
          <a:sx n="78" d="100"/>
          <a:sy n="78" d="100"/>
        </p:scale>
        <p:origin x="2472"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ED-44FF-8C78-0E989E80923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9ED-44FF-8C78-0E989E80923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9ED-44FF-8C78-0E989E80923B}"/>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9ED-44FF-8C78-0E989E80923B}"/>
              </c:ext>
            </c:extLst>
          </c:dPt>
          <c:cat>
            <c:strRef>
              <c:f>Sheet1!$A$2:$A$5</c:f>
              <c:strCache>
                <c:ptCount val="2"/>
                <c:pt idx="0">
                  <c:v>1st Qtr</c:v>
                </c:pt>
                <c:pt idx="1">
                  <c:v>2nd Qtr</c:v>
                </c:pt>
              </c:strCache>
            </c:strRef>
          </c:cat>
          <c:val>
            <c:numRef>
              <c:f>Sheet1!$B$2:$B$5</c:f>
              <c:numCache>
                <c:formatCode>General</c:formatCode>
                <c:ptCount val="4"/>
                <c:pt idx="0">
                  <c:v>52</c:v>
                </c:pt>
                <c:pt idx="1">
                  <c:v>48</c:v>
                </c:pt>
              </c:numCache>
            </c:numRef>
          </c:val>
          <c:extLst>
            <c:ext xmlns:c16="http://schemas.microsoft.com/office/drawing/2014/chart" uri="{C3380CC4-5D6E-409C-BE32-E72D297353CC}">
              <c16:uniqueId val="{00000008-C9ED-44FF-8C78-0E989E8092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88950"/>
          </a:xfrm>
          <a:prstGeom prst="rect">
            <a:avLst/>
          </a:prstGeom>
        </p:spPr>
        <p:txBody>
          <a:bodyPr vert="horz" lIns="91432" tIns="45715" rIns="91432" bIns="45715" rtlCol="0"/>
          <a:lstStyle>
            <a:lvl1pPr algn="r">
              <a:defRPr sz="1200"/>
            </a:lvl1pPr>
          </a:lstStyle>
          <a:p>
            <a:fld id="{9A33E184-0F90-4564-9241-BFF7D78AFDA0}" type="datetimeFigureOut">
              <a:rPr lang="en-AU" smtClean="0"/>
              <a:t>15/11/2021</a:t>
            </a:fld>
            <a:endParaRPr lang="en-AU"/>
          </a:p>
        </p:txBody>
      </p:sp>
      <p:sp>
        <p:nvSpPr>
          <p:cNvPr id="4" name="Footer Placeholder 3"/>
          <p:cNvSpPr>
            <a:spLocks noGrp="1"/>
          </p:cNvSpPr>
          <p:nvPr>
            <p:ph type="ftr" sz="quarter" idx="2"/>
          </p:nvPr>
        </p:nvSpPr>
        <p:spPr>
          <a:xfrm>
            <a:off x="0" y="9285288"/>
            <a:ext cx="2889250" cy="488950"/>
          </a:xfrm>
          <a:prstGeom prst="rect">
            <a:avLst/>
          </a:prstGeom>
        </p:spPr>
        <p:txBody>
          <a:bodyPr vert="horz" lIns="91432" tIns="45715" rIns="91432" bIns="45715"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32" tIns="45715" rIns="91432" bIns="45715" rtlCol="0" anchor="b"/>
          <a:lstStyle>
            <a:lvl1pPr algn="r">
              <a:defRPr sz="1200"/>
            </a:lvl1pPr>
          </a:lstStyle>
          <a:p>
            <a:fld id="{89BAA74E-D377-44F1-B967-B6508B24D896}" type="slidenum">
              <a:rPr lang="en-AU" smtClean="0"/>
              <a:t>‹#›</a:t>
            </a:fld>
            <a:endParaRPr lang="en-AU"/>
          </a:p>
        </p:txBody>
      </p:sp>
    </p:spTree>
    <p:extLst>
      <p:ext uri="{BB962C8B-B14F-4D97-AF65-F5344CB8AC3E}">
        <p14:creationId xmlns:p14="http://schemas.microsoft.com/office/powerpoint/2010/main" val="306245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8791"/>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idx="1"/>
          </p:nvPr>
        </p:nvSpPr>
        <p:spPr>
          <a:xfrm>
            <a:off x="3777608" y="1"/>
            <a:ext cx="2889938" cy="488791"/>
          </a:xfrm>
          <a:prstGeom prst="rect">
            <a:avLst/>
          </a:prstGeom>
        </p:spPr>
        <p:txBody>
          <a:bodyPr vert="horz" lIns="91432" tIns="45715" rIns="91432" bIns="45715" rtlCol="0"/>
          <a:lstStyle>
            <a:lvl1pPr algn="r">
              <a:defRPr sz="1200"/>
            </a:lvl1pPr>
          </a:lstStyle>
          <a:p>
            <a:fld id="{E44CCE21-74D0-4487-9706-946690CBEC3B}" type="datetimeFigureOut">
              <a:rPr lang="en-AU" smtClean="0"/>
              <a:t>15/11/2021</a:t>
            </a:fld>
            <a:endParaRPr lang="en-AU"/>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32" tIns="45715" rIns="91432" bIns="45715" rtlCol="0" anchor="ctr"/>
          <a:lstStyle/>
          <a:p>
            <a:endParaRPr lang="en-AU"/>
          </a:p>
        </p:txBody>
      </p:sp>
      <p:sp>
        <p:nvSpPr>
          <p:cNvPr id="5" name="Notes Placeholder 4"/>
          <p:cNvSpPr>
            <a:spLocks noGrp="1"/>
          </p:cNvSpPr>
          <p:nvPr>
            <p:ph type="body" sz="quarter" idx="3"/>
          </p:nvPr>
        </p:nvSpPr>
        <p:spPr>
          <a:xfrm>
            <a:off x="666909" y="4643518"/>
            <a:ext cx="5335270" cy="4399121"/>
          </a:xfrm>
          <a:prstGeom prst="rect">
            <a:avLst/>
          </a:prstGeom>
        </p:spPr>
        <p:txBody>
          <a:bodyPr vert="horz" lIns="91432" tIns="45715" rIns="91432"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285338"/>
            <a:ext cx="2889938" cy="488791"/>
          </a:xfrm>
          <a:prstGeom prst="rect">
            <a:avLst/>
          </a:prstGeom>
        </p:spPr>
        <p:txBody>
          <a:bodyPr vert="horz" lIns="91432" tIns="45715" rIns="91432"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777608" y="9285338"/>
            <a:ext cx="2889938" cy="488791"/>
          </a:xfrm>
          <a:prstGeom prst="rect">
            <a:avLst/>
          </a:prstGeom>
        </p:spPr>
        <p:txBody>
          <a:bodyPr vert="horz" lIns="91432" tIns="45715" rIns="91432" bIns="45715" rtlCol="0" anchor="b"/>
          <a:lstStyle>
            <a:lvl1pPr algn="r">
              <a:defRPr sz="1200"/>
            </a:lvl1pPr>
          </a:lstStyle>
          <a:p>
            <a:fld id="{610E4E49-78AF-4A0F-9371-45F7DA06A7E9}" type="slidenum">
              <a:rPr lang="en-AU" smtClean="0"/>
              <a:t>‹#›</a:t>
            </a:fld>
            <a:endParaRPr lang="en-AU"/>
          </a:p>
        </p:txBody>
      </p:sp>
    </p:spTree>
    <p:extLst>
      <p:ext uri="{BB962C8B-B14F-4D97-AF65-F5344CB8AC3E}">
        <p14:creationId xmlns:p14="http://schemas.microsoft.com/office/powerpoint/2010/main" val="8660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1</a:t>
            </a:fld>
            <a:endParaRPr lang="en-AU"/>
          </a:p>
        </p:txBody>
      </p:sp>
    </p:spTree>
    <p:extLst>
      <p:ext uri="{BB962C8B-B14F-4D97-AF65-F5344CB8AC3E}">
        <p14:creationId xmlns:p14="http://schemas.microsoft.com/office/powerpoint/2010/main" val="14335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State/Territory</a:t>
            </a:r>
            <a:r>
              <a:rPr lang="en-AU" baseline="0" dirty="0" smtClean="0"/>
              <a:t>: </a:t>
            </a:r>
            <a:r>
              <a:rPr lang="en-AU" dirty="0" smtClean="0"/>
              <a:t>“The NT</a:t>
            </a:r>
            <a:r>
              <a:rPr lang="en-AU" baseline="0" dirty="0" smtClean="0"/>
              <a:t> parliament and government makes decisions </a:t>
            </a:r>
            <a:r>
              <a:rPr lang="en-AU" baseline="0" dirty="0" err="1" smtClean="0"/>
              <a:t>jsut</a:t>
            </a:r>
            <a:r>
              <a:rPr lang="en-AU" baseline="0" dirty="0" smtClean="0"/>
              <a:t> for the NT, people from all over the NT get to vote for their representative” “All the states in Australia (plus 2 territories) have their own governments and parliaments”.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10</a:t>
            </a:fld>
            <a:endParaRPr lang="en-AU"/>
          </a:p>
        </p:txBody>
      </p:sp>
    </p:spTree>
    <p:extLst>
      <p:ext uri="{BB962C8B-B14F-4D97-AF65-F5344CB8AC3E}">
        <p14:creationId xmlns:p14="http://schemas.microsoft.com/office/powerpoint/2010/main" val="106790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Local</a:t>
            </a:r>
            <a:r>
              <a:rPr lang="en-AU" dirty="0" smtClean="0"/>
              <a:t>: “Local councils just</a:t>
            </a:r>
            <a:r>
              <a:rPr lang="en-AU" baseline="0" dirty="0" smtClean="0"/>
              <a:t> make decisions for their local areas, like Darwin, or Palmerston, or Alice Springs. The people in these local areas vote for the decision makers on council.”</a:t>
            </a:r>
          </a:p>
          <a:p>
            <a:r>
              <a:rPr lang="en-AU" baseline="0" dirty="0" smtClean="0"/>
              <a:t>(If any student asks, there are about 560 local councils across Australia).</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11</a:t>
            </a:fld>
            <a:endParaRPr lang="en-AU"/>
          </a:p>
        </p:txBody>
      </p:sp>
    </p:spTree>
    <p:extLst>
      <p:ext uri="{BB962C8B-B14F-4D97-AF65-F5344CB8AC3E}">
        <p14:creationId xmlns:p14="http://schemas.microsoft.com/office/powerpoint/2010/main" val="174130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ACTIVITY</a:t>
            </a:r>
            <a:r>
              <a:rPr lang="en-AU" dirty="0" smtClean="0"/>
              <a:t>: Show</a:t>
            </a:r>
            <a:r>
              <a:rPr lang="en-AU" baseline="0" dirty="0" smtClean="0"/>
              <a:t> the students the pictorial clues and have them tell you some of the responsibilities, or decisions, that the </a:t>
            </a:r>
            <a:r>
              <a:rPr lang="en-AU" baseline="0" smtClean="0"/>
              <a:t>local government level </a:t>
            </a:r>
            <a:r>
              <a:rPr lang="en-AU" baseline="0" dirty="0" smtClean="0"/>
              <a:t>has. </a:t>
            </a:r>
          </a:p>
          <a:p>
            <a:r>
              <a:rPr lang="en-AU" baseline="0" dirty="0" smtClean="0"/>
              <a:t>Then show the answers.</a:t>
            </a:r>
          </a:p>
        </p:txBody>
      </p:sp>
      <p:sp>
        <p:nvSpPr>
          <p:cNvPr id="4" name="Slide Number Placeholder 3"/>
          <p:cNvSpPr>
            <a:spLocks noGrp="1"/>
          </p:cNvSpPr>
          <p:nvPr>
            <p:ph type="sldNum" sz="quarter" idx="10"/>
          </p:nvPr>
        </p:nvSpPr>
        <p:spPr/>
        <p:txBody>
          <a:bodyPr/>
          <a:lstStyle/>
          <a:p>
            <a:fld id="{610E4E49-78AF-4A0F-9371-45F7DA06A7E9}" type="slidenum">
              <a:rPr lang="en-AU" smtClean="0"/>
              <a:t>12</a:t>
            </a:fld>
            <a:endParaRPr lang="en-AU"/>
          </a:p>
        </p:txBody>
      </p:sp>
    </p:spTree>
    <p:extLst>
      <p:ext uri="{BB962C8B-B14F-4D97-AF65-F5344CB8AC3E}">
        <p14:creationId xmlns:p14="http://schemas.microsoft.com/office/powerpoint/2010/main" val="180568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“There are a few different ways to vote and count votes, and we will discuss 2 of these.”</a:t>
            </a:r>
          </a:p>
          <a:p>
            <a:r>
              <a:rPr lang="en-AU" baseline="0" dirty="0" smtClean="0"/>
              <a:t>Bring up the first one, use the picture to explain ‘first past the post’ elections. Tell students the first horse past the finish line wins, it doesn’t matter how fast or slow the race was.</a:t>
            </a:r>
          </a:p>
          <a:p>
            <a:r>
              <a:rPr lang="en-AU" baseline="0" dirty="0" smtClean="0"/>
              <a:t>Ask students “If we are talking about an election, and using election words, who wins a first past the post election?” If they need help say “the person with the most……?” Confirm that the person with the most votes win. It doesn’t matter how many votes.</a:t>
            </a:r>
          </a:p>
          <a:p>
            <a:r>
              <a:rPr lang="en-AU" baseline="0" dirty="0" smtClean="0"/>
              <a:t>Tell students: “This is not the system of voting we use in Australia for our government and council elections. We use the preferential system, (show name and picture) where the voter needs to put everyone on their paper in an order, using numbers. What number would you put next to the person you want to choose?” </a:t>
            </a:r>
          </a:p>
          <a:p>
            <a:r>
              <a:rPr lang="en-AU" baseline="0" dirty="0" smtClean="0"/>
              <a:t>Tell students: “you </a:t>
            </a:r>
            <a:r>
              <a:rPr lang="en-AU" u="sng" baseline="0" dirty="0" smtClean="0"/>
              <a:t>must</a:t>
            </a:r>
            <a:r>
              <a:rPr lang="en-AU" baseline="0" dirty="0" smtClean="0"/>
              <a:t> put a number next to </a:t>
            </a:r>
            <a:r>
              <a:rPr lang="en-AU" u="sng" baseline="0" dirty="0" smtClean="0"/>
              <a:t>every</a:t>
            </a:r>
            <a:r>
              <a:rPr lang="en-AU" baseline="0" dirty="0" smtClean="0"/>
              <a:t> person on your ballot paper. You must put everyone in order. If you don’t number every box, we can’t count your vote”.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13</a:t>
            </a:fld>
            <a:endParaRPr lang="en-AU"/>
          </a:p>
        </p:txBody>
      </p:sp>
    </p:spTree>
    <p:extLst>
      <p:ext uri="{BB962C8B-B14F-4D97-AF65-F5344CB8AC3E}">
        <p14:creationId xmlns:p14="http://schemas.microsoft.com/office/powerpoint/2010/main" val="106532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‘If this was a first past the post election, and the person with the most votes wins, who wins this election?”</a:t>
            </a:r>
          </a:p>
          <a:p>
            <a:r>
              <a:rPr lang="en-AU" baseline="0" dirty="0" smtClean="0"/>
              <a:t>Tell students: “Yes, Lee wins this election, Lee got more votes than anyone else, Lee is now the representative for those 100 people that voted.”</a:t>
            </a:r>
          </a:p>
          <a:p>
            <a:r>
              <a:rPr lang="en-AU" baseline="0" dirty="0" smtClean="0"/>
              <a:t>Point out that A LOT of people did not vote for Lee. Click to show blue writing.</a:t>
            </a:r>
          </a:p>
          <a:p>
            <a:r>
              <a:rPr lang="en-AU" baseline="0" dirty="0" smtClean="0"/>
              <a:t>Tell students: “A lot of people didn’t vote for Lee, almost double those who did vote for Lee. Way more than half the voters chose someone else, and yet Lee is their representative.” “In Australia, this is the reason we do not use first past the post voting for government and council elections.”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14</a:t>
            </a:fld>
            <a:endParaRPr lang="en-AU"/>
          </a:p>
        </p:txBody>
      </p:sp>
    </p:spTree>
    <p:extLst>
      <p:ext uri="{BB962C8B-B14F-4D97-AF65-F5344CB8AC3E}">
        <p14:creationId xmlns:p14="http://schemas.microsoft.com/office/powerpoint/2010/main" val="79019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“We use preferential voting for government elections. To win a preferential election, you must get </a:t>
            </a:r>
            <a:r>
              <a:rPr lang="en-AU" i="1" baseline="0" dirty="0" smtClean="0"/>
              <a:t>more than half </a:t>
            </a:r>
            <a:r>
              <a:rPr lang="en-AU" baseline="0" dirty="0" smtClean="0"/>
              <a:t>the votes, this means the winner must get 50% + 1 of the votes. Perhaps give 1 or 2 examples, like if we have 200 people voting, what is the absolute majority someone needs to win.</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15</a:t>
            </a:fld>
            <a:endParaRPr lang="en-AU"/>
          </a:p>
        </p:txBody>
      </p:sp>
    </p:spTree>
    <p:extLst>
      <p:ext uri="{BB962C8B-B14F-4D97-AF65-F5344CB8AC3E}">
        <p14:creationId xmlns:p14="http://schemas.microsoft.com/office/powerpoint/2010/main" val="381181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Tell students: These are your instructions for how to vote. </a:t>
            </a:r>
          </a:p>
          <a:p>
            <a:r>
              <a:rPr lang="en-AU" sz="1200" kern="1200" dirty="0" smtClean="0">
                <a:solidFill>
                  <a:schemeClr val="tx1"/>
                </a:solidFill>
                <a:effectLst/>
                <a:latin typeface="+mn-lt"/>
                <a:ea typeface="+mn-ea"/>
                <a:cs typeface="+mn-cs"/>
              </a:rPr>
              <a:t>Show picture: For preferential elections, we use numbers to vote, like this…</a:t>
            </a:r>
          </a:p>
          <a:p>
            <a:r>
              <a:rPr lang="en-AU" sz="1200" kern="1200" dirty="0" smtClean="0">
                <a:solidFill>
                  <a:schemeClr val="tx1"/>
                </a:solidFill>
                <a:effectLst/>
                <a:latin typeface="+mn-lt"/>
                <a:ea typeface="+mn-ea"/>
                <a:cs typeface="+mn-cs"/>
              </a:rPr>
              <a:t>Ask students: Can you see any ticks? Crosses? Empty squares? Coloured in squares? You cannot vote this way.</a:t>
            </a:r>
          </a:p>
          <a:p>
            <a:r>
              <a:rPr lang="en-AU" sz="1200" kern="1200" dirty="0" smtClean="0">
                <a:solidFill>
                  <a:schemeClr val="tx1"/>
                </a:solidFill>
                <a:effectLst/>
                <a:latin typeface="+mn-lt"/>
                <a:ea typeface="+mn-ea"/>
                <a:cs typeface="+mn-cs"/>
              </a:rPr>
              <a:t>Click</a:t>
            </a:r>
            <a:r>
              <a:rPr lang="en-AU" sz="1200" kern="1200" baseline="0" dirty="0" smtClean="0">
                <a:solidFill>
                  <a:schemeClr val="tx1"/>
                </a:solidFill>
                <a:effectLst/>
                <a:latin typeface="+mn-lt"/>
                <a:ea typeface="+mn-ea"/>
                <a:cs typeface="+mn-cs"/>
              </a:rPr>
              <a:t> to get </a:t>
            </a:r>
            <a:r>
              <a:rPr lang="en-AU" sz="1200" kern="1200" dirty="0" smtClean="0">
                <a:solidFill>
                  <a:schemeClr val="tx1"/>
                </a:solidFill>
                <a:effectLst/>
                <a:latin typeface="+mn-lt"/>
                <a:ea typeface="+mn-ea"/>
                <a:cs typeface="+mn-cs"/>
              </a:rPr>
              <a:t>1st dot point: You must write a number in the square next to every person on the voting paper, don’t leave one out.</a:t>
            </a:r>
          </a:p>
          <a:p>
            <a:r>
              <a:rPr lang="en-AU" sz="1200" kern="1200" dirty="0" smtClean="0">
                <a:solidFill>
                  <a:schemeClr val="tx1"/>
                </a:solidFill>
                <a:effectLst/>
                <a:latin typeface="+mn-lt"/>
                <a:ea typeface="+mn-ea"/>
                <a:cs typeface="+mn-cs"/>
              </a:rPr>
              <a:t>2nd dot point: The numbers should be </a:t>
            </a:r>
            <a:r>
              <a:rPr lang="en-AU" sz="1200" i="1" kern="1200" dirty="0" smtClean="0">
                <a:solidFill>
                  <a:schemeClr val="tx1"/>
                </a:solidFill>
                <a:effectLst/>
                <a:latin typeface="+mn-lt"/>
                <a:ea typeface="+mn-ea"/>
                <a:cs typeface="+mn-cs"/>
              </a:rPr>
              <a:t>in order, </a:t>
            </a:r>
            <a:r>
              <a:rPr lang="en-AU" sz="1200" kern="1200" dirty="0" smtClean="0">
                <a:solidFill>
                  <a:schemeClr val="tx1"/>
                </a:solidFill>
                <a:effectLst/>
                <a:latin typeface="+mn-lt"/>
                <a:ea typeface="+mn-ea"/>
                <a:cs typeface="+mn-cs"/>
              </a:rPr>
              <a:t>so the order of your choice. </a:t>
            </a:r>
          </a:p>
          <a:p>
            <a:r>
              <a:rPr lang="en-AU" sz="1200" kern="1200" dirty="0" smtClean="0">
                <a:solidFill>
                  <a:schemeClr val="tx1"/>
                </a:solidFill>
                <a:effectLst/>
                <a:latin typeface="+mn-lt"/>
                <a:ea typeface="+mn-ea"/>
                <a:cs typeface="+mn-cs"/>
              </a:rPr>
              <a:t>3rd dot point: Write number 1 next to your favourite person, your first choice, the one you want to make decisions in government. Write number 2 next to your second choice, write number 3 next to your third choice, and you keep going until you have written a number next to every person on your paper.</a:t>
            </a:r>
          </a:p>
          <a:p>
            <a:r>
              <a:rPr lang="en-AU" sz="1200" kern="1200" dirty="0" smtClean="0">
                <a:solidFill>
                  <a:schemeClr val="tx1"/>
                </a:solidFill>
                <a:effectLst/>
                <a:latin typeface="+mn-lt"/>
                <a:ea typeface="+mn-ea"/>
                <a:cs typeface="+mn-cs"/>
              </a:rPr>
              <a:t>4th dot point: don’t forget, you don’t need to write your name on the paper, you only have to write the numbers. </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16</a:t>
            </a:fld>
            <a:endParaRPr lang="en-AU"/>
          </a:p>
        </p:txBody>
      </p:sp>
    </p:spTree>
    <p:extLst>
      <p:ext uri="{BB962C8B-B14F-4D97-AF65-F5344CB8AC3E}">
        <p14:creationId xmlns:p14="http://schemas.microsoft.com/office/powerpoint/2010/main" val="3082066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MOCK ELECTION ACTIVITY</a:t>
            </a:r>
          </a:p>
          <a:p>
            <a:r>
              <a:rPr lang="en-AU" dirty="0" smtClean="0"/>
              <a:t>Set the scene: “Let’s pretend</a:t>
            </a:r>
            <a:r>
              <a:rPr lang="en-AU" baseline="0" dirty="0" smtClean="0"/>
              <a:t> that your school is going to provide you with fruit at recess for the rest of the year. It will be the same fruit every day so it’s best if you like it. You will now vote on what fruit it will be”.</a:t>
            </a:r>
          </a:p>
          <a:p>
            <a:r>
              <a:rPr lang="en-AU" baseline="0" dirty="0" smtClean="0"/>
              <a:t>Tell students: “You will be given information about each one, so you can make an informed vote. We will need 4 volunteers, one for each fruit.” Ask teachers to choose students who are confident readers and will read out loud enough for everyone to hear. Those students who may add a little drama are also good!</a:t>
            </a:r>
          </a:p>
          <a:p>
            <a:r>
              <a:rPr lang="en-AU" baseline="0" dirty="0" smtClean="0"/>
              <a:t>Provide students with </a:t>
            </a:r>
            <a:r>
              <a:rPr lang="en-AU" u="sng" baseline="0" dirty="0" smtClean="0"/>
              <a:t>prompt cards</a:t>
            </a:r>
            <a:r>
              <a:rPr lang="en-AU" u="none" baseline="0" dirty="0" smtClean="0"/>
              <a:t> (available on our website) </a:t>
            </a:r>
            <a:r>
              <a:rPr lang="en-AU" baseline="0" dirty="0" smtClean="0"/>
              <a:t>to read out and help where required.</a:t>
            </a:r>
          </a:p>
          <a:p>
            <a:r>
              <a:rPr lang="en-AU" baseline="0" dirty="0" smtClean="0"/>
              <a:t>Before handing out </a:t>
            </a:r>
            <a:r>
              <a:rPr lang="en-AU" u="sng" baseline="0" dirty="0" smtClean="0"/>
              <a:t>ballot papers </a:t>
            </a:r>
            <a:r>
              <a:rPr lang="en-AU" baseline="0" dirty="0" smtClean="0"/>
              <a:t>(available on our website) reiterate voting instructions: “when you receive your ballot paper go to the voting screens. Don’t crowd, let everyone have a free vote. Number the ballot paper in the order of your choice with #1 being your favourite and first choice, and #4 the one you don’t really like. Then put your ballot paper in the ballot box here” (have a designated voting area and put your ballot box away from here to help clear students away). </a:t>
            </a:r>
          </a:p>
          <a:p>
            <a:r>
              <a:rPr lang="en-AU" baseline="0" dirty="0" smtClean="0"/>
              <a:t>Refer to </a:t>
            </a:r>
            <a:r>
              <a:rPr lang="en-AU" u="sng" baseline="0" dirty="0" smtClean="0"/>
              <a:t>Teachers instructions for vote and count</a:t>
            </a:r>
            <a:r>
              <a:rPr lang="en-AU" u="none" baseline="0" dirty="0" smtClean="0"/>
              <a:t> for tips in conducting the election and for how to count votes in a preferential election.</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17</a:t>
            </a:fld>
            <a:endParaRPr lang="en-AU"/>
          </a:p>
        </p:txBody>
      </p:sp>
    </p:spTree>
    <p:extLst>
      <p:ext uri="{BB962C8B-B14F-4D97-AF65-F5344CB8AC3E}">
        <p14:creationId xmlns:p14="http://schemas.microsoft.com/office/powerpoint/2010/main" val="275023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18</a:t>
            </a:fld>
            <a:endParaRPr lang="en-AU"/>
          </a:p>
        </p:txBody>
      </p:sp>
    </p:spTree>
    <p:extLst>
      <p:ext uri="{BB962C8B-B14F-4D97-AF65-F5344CB8AC3E}">
        <p14:creationId xmlns:p14="http://schemas.microsoft.com/office/powerpoint/2010/main" val="412862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“Have you ever voted before?”</a:t>
            </a:r>
          </a:p>
          <a:p>
            <a:r>
              <a:rPr lang="en-AU" dirty="0" smtClean="0"/>
              <a:t>Refer</a:t>
            </a:r>
            <a:r>
              <a:rPr lang="en-AU" baseline="0" dirty="0" smtClean="0"/>
              <a:t> to picture: “Maybe you’ve done a class vote, or a family vote?”</a:t>
            </a:r>
          </a:p>
          <a:p>
            <a:r>
              <a:rPr lang="en-AU" baseline="0" dirty="0" smtClean="0"/>
              <a:t>Ask for examples</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a:t>
            </a:fld>
            <a:endParaRPr lang="en-AU"/>
          </a:p>
        </p:txBody>
      </p:sp>
    </p:spTree>
    <p:extLst>
      <p:ext uri="{BB962C8B-B14F-4D97-AF65-F5344CB8AC3E}">
        <p14:creationId xmlns:p14="http://schemas.microsoft.com/office/powerpoint/2010/main" val="213550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“What is the best way to make group decisions?”</a:t>
            </a:r>
          </a:p>
          <a:p>
            <a:r>
              <a:rPr lang="en-AU" baseline="0" dirty="0" smtClean="0"/>
              <a:t>Read through each of the multiple choices options, ask class what they think.</a:t>
            </a:r>
          </a:p>
          <a:p>
            <a:r>
              <a:rPr lang="en-AU" baseline="0" dirty="0" smtClean="0"/>
              <a:t>At the end add: “It’s important that everyone has a say, even if everyone can’t get the choice they want”</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3</a:t>
            </a:fld>
            <a:endParaRPr lang="en-AU"/>
          </a:p>
        </p:txBody>
      </p:sp>
    </p:spTree>
    <p:extLst>
      <p:ext uri="{BB962C8B-B14F-4D97-AF65-F5344CB8AC3E}">
        <p14:creationId xmlns:p14="http://schemas.microsoft.com/office/powerpoint/2010/main" val="269423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through each example</a:t>
            </a:r>
            <a:r>
              <a:rPr lang="en-AU" baseline="0" dirty="0" smtClean="0"/>
              <a:t> individually. </a:t>
            </a:r>
          </a:p>
          <a:p>
            <a:r>
              <a:rPr lang="en-AU" baseline="0" dirty="0" smtClean="0"/>
              <a:t>At #2, ask if anyone is a student representative currently.</a:t>
            </a:r>
          </a:p>
          <a:p>
            <a:r>
              <a:rPr lang="en-AU" baseline="0" dirty="0" smtClean="0"/>
              <a:t>Tell students: Most of these groups are elected by the people they are making decisions for.</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4</a:t>
            </a:fld>
            <a:endParaRPr lang="en-AU"/>
          </a:p>
        </p:txBody>
      </p:sp>
    </p:spTree>
    <p:extLst>
      <p:ext uri="{BB962C8B-B14F-4D97-AF65-F5344CB8AC3E}">
        <p14:creationId xmlns:p14="http://schemas.microsoft.com/office/powerpoint/2010/main" val="84121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“What do we call this type of group decision making?” </a:t>
            </a:r>
          </a:p>
          <a:p>
            <a:r>
              <a:rPr lang="en-AU" dirty="0" smtClean="0"/>
              <a:t>To elaborate</a:t>
            </a:r>
            <a:r>
              <a:rPr lang="en-AU" baseline="0" dirty="0" smtClean="0"/>
              <a:t>: “In Australia, everyone can have a say about who our decisions makers are. That’s because we have this kind…(point to the lines for the letters)…of government system, where the people choose the decision makers by voting”. Ask if any one knows this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(Give</a:t>
            </a:r>
            <a:r>
              <a:rPr lang="en-AU" baseline="0" dirty="0" smtClean="0"/>
              <a:t> clues of ‘d’, ‘y’ and ‘c’ if required, on click)</a:t>
            </a:r>
            <a:endParaRPr lang="en-AU" dirty="0" smtClean="0"/>
          </a:p>
          <a:p>
            <a:r>
              <a:rPr lang="en-AU" baseline="0" dirty="0" smtClean="0"/>
              <a:t>To elaborate on Greek translation: “Democracy, or demos </a:t>
            </a:r>
            <a:r>
              <a:rPr lang="en-AU" baseline="0" dirty="0" err="1" smtClean="0"/>
              <a:t>kratos</a:t>
            </a:r>
            <a:r>
              <a:rPr lang="en-AU" baseline="0" dirty="0" smtClean="0"/>
              <a:t>, basically means ‘people power’, so it’s the </a:t>
            </a:r>
            <a:r>
              <a:rPr lang="en-AU" u="sng" baseline="0" dirty="0" smtClean="0"/>
              <a:t>people</a:t>
            </a:r>
            <a:r>
              <a:rPr lang="en-AU" baseline="0" dirty="0" smtClean="0"/>
              <a:t> who have the </a:t>
            </a:r>
            <a:r>
              <a:rPr lang="en-AU" u="sng" baseline="0" dirty="0" smtClean="0"/>
              <a:t>power</a:t>
            </a:r>
            <a:r>
              <a:rPr lang="en-AU" baseline="0" dirty="0" smtClean="0"/>
              <a:t> to choose who is in government, and who makes the big decisions.”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5</a:t>
            </a:fld>
            <a:endParaRPr lang="en-AU"/>
          </a:p>
        </p:txBody>
      </p:sp>
    </p:spTree>
    <p:extLst>
      <p:ext uri="{BB962C8B-B14F-4D97-AF65-F5344CB8AC3E}">
        <p14:creationId xmlns:p14="http://schemas.microsoft.com/office/powerpoint/2010/main" val="81085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“In</a:t>
            </a:r>
            <a:r>
              <a:rPr lang="en-AU" baseline="0" dirty="0" smtClean="0"/>
              <a:t> a democracy, voting must be done properly. When we define ‘democratic’ elections this means (click to bring up definition) and read out loud ”Free, fair, open elections that are held regularly.”</a:t>
            </a:r>
          </a:p>
          <a:p>
            <a:r>
              <a:rPr lang="en-AU" baseline="0" dirty="0" smtClean="0"/>
              <a:t>Ask students: “What do I mean by free, fair, open, and regular? Tell students that the definitions of these words will come up on the right hand side of the slide, and they need to match the definition with the correct word on the left?” Go through each one individually and elaborate where possible:</a:t>
            </a:r>
          </a:p>
          <a:p>
            <a:r>
              <a:rPr lang="en-AU" b="1" baseline="0" dirty="0" smtClean="0"/>
              <a:t>Fair</a:t>
            </a:r>
            <a:r>
              <a:rPr lang="en-AU" baseline="0" dirty="0" smtClean="0"/>
              <a:t>: “you can only vote once, you can’t stuff in lots of ballot papers (although this has happened in other countries!), all candidates are treated the same”</a:t>
            </a:r>
          </a:p>
          <a:p>
            <a:r>
              <a:rPr lang="en-AU" b="1" baseline="0" dirty="0" smtClean="0"/>
              <a:t>Open</a:t>
            </a:r>
            <a:r>
              <a:rPr lang="en-AU" baseline="0" dirty="0" smtClean="0"/>
              <a:t>: “we try very hard to get to everyone to vote, in remote communities, in hospitals, even people in jail.”</a:t>
            </a:r>
          </a:p>
          <a:p>
            <a:r>
              <a:rPr lang="en-AU" b="1" baseline="0" dirty="0" smtClean="0"/>
              <a:t>Regular</a:t>
            </a:r>
            <a:r>
              <a:rPr lang="en-AU" baseline="0" dirty="0" smtClean="0"/>
              <a:t>: “you can’t have one group of decision makers in charge for a long time, like 20 years, the people need to have a say regularly, and this is about every 3-6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Free</a:t>
            </a:r>
            <a:r>
              <a:rPr lang="en-AU" baseline="0" dirty="0" smtClean="0"/>
              <a:t>: “nobody sees how you vote, so you can’t get bullied to vote for someone, and you should be able to choose who you want”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6</a:t>
            </a:fld>
            <a:endParaRPr lang="en-AU"/>
          </a:p>
        </p:txBody>
      </p:sp>
    </p:spTree>
    <p:extLst>
      <p:ext uri="{BB962C8B-B14F-4D97-AF65-F5344CB8AC3E}">
        <p14:creationId xmlns:p14="http://schemas.microsoft.com/office/powerpoint/2010/main" val="277626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“Who can vote”</a:t>
            </a:r>
          </a:p>
          <a:p>
            <a:r>
              <a:rPr lang="en-AU" dirty="0" smtClean="0"/>
              <a:t>To</a:t>
            </a:r>
            <a:r>
              <a:rPr lang="en-AU" baseline="0" dirty="0" smtClean="0"/>
              <a:t> elaborate: “When we talk about ‘the people’ we actually don’t mean every single person in Australia, or the Northern Territory, there are some rules about who can vote.” “For example, can you vote?”</a:t>
            </a:r>
          </a:p>
          <a:p>
            <a:r>
              <a:rPr lang="en-AU" baseline="0" dirty="0" smtClean="0"/>
              <a:t>Elicit first two points from students, and explain the third point.</a:t>
            </a:r>
          </a:p>
          <a:p>
            <a:r>
              <a:rPr lang="en-AU" baseline="0" dirty="0" smtClean="0"/>
              <a:t>On last click ask students: “What does compulsory mean?” In Australia, the law says you must vote, and being compulsory means there is a consequence if you don’t vote. Ask students if they know what it is. Talk about the fine – not supposed to be a punishment for doing something bad, or criminal, but the fine is trying to prevent people from not voting, or encouraging them to vote.</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7</a:t>
            </a:fld>
            <a:endParaRPr lang="en-AU"/>
          </a:p>
        </p:txBody>
      </p:sp>
    </p:spTree>
    <p:extLst>
      <p:ext uri="{BB962C8B-B14F-4D97-AF65-F5344CB8AC3E}">
        <p14:creationId xmlns:p14="http://schemas.microsoft.com/office/powerpoint/2010/main" val="45222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“who has been to a voting centre before, maybe with your parents?”</a:t>
            </a:r>
          </a:p>
          <a:p>
            <a:r>
              <a:rPr lang="en-AU" baseline="0" dirty="0" smtClean="0"/>
              <a:t>Talk about what happens in a voting centre: First you need to get your name ticked off from the list of voters (point to the line), then you will be given the correct ballot paper for where you live, because you are voting for a decision maker to represent your area (point to ballot paper being given to voter), then you go to these things which are called voting screens (point to screens in picture) to write down your vote.</a:t>
            </a:r>
          </a:p>
          <a:p>
            <a:r>
              <a:rPr lang="en-AU" baseline="0" dirty="0" smtClean="0"/>
              <a:t>Ask students: “Why do people go to a voting screen, a private area, to make their vote?” </a:t>
            </a:r>
          </a:p>
          <a:p>
            <a:r>
              <a:rPr lang="en-AU" baseline="0" dirty="0" smtClean="0"/>
              <a:t>Elicit answer and elaborate: “It’s very important that people are free to choose who they want as a decision maker. If no one can see who you vote for, then you can’t be bullied or threatened to vote for certain people.” Give further examples.</a:t>
            </a:r>
          </a:p>
          <a:p>
            <a:r>
              <a:rPr lang="en-AU" baseline="0" dirty="0" smtClean="0"/>
              <a:t>Back to the picture: “Once you have voted, you must put your ballot paper in the ballot box” (Point to ballot box). Tell students ballot means election, so we are referring to the election paper and the election box.</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8</a:t>
            </a:fld>
            <a:endParaRPr lang="en-AU"/>
          </a:p>
        </p:txBody>
      </p:sp>
    </p:spTree>
    <p:extLst>
      <p:ext uri="{BB962C8B-B14F-4D97-AF65-F5344CB8AC3E}">
        <p14:creationId xmlns:p14="http://schemas.microsoft.com/office/powerpoint/2010/main" val="199334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“We know that in a democracy, it’s the people who vote for our decision makers, and these are the people in government. But, in Australia, there are three levels of government, and we vote for the decisions makers at all three levels.” </a:t>
            </a:r>
          </a:p>
          <a:p>
            <a:r>
              <a:rPr lang="en-AU" baseline="0" dirty="0" smtClean="0"/>
              <a:t>Ask students: “What are the three levels of government in Australia?”</a:t>
            </a:r>
          </a:p>
          <a:p>
            <a:r>
              <a:rPr lang="en-AU" baseline="0" dirty="0" smtClean="0"/>
              <a:t>Go through each slide as students give answers, though they may give them in a different order to the slides!</a:t>
            </a:r>
          </a:p>
          <a:p>
            <a:r>
              <a:rPr lang="en-AU" b="1" baseline="0" dirty="0" smtClean="0"/>
              <a:t>Federal: </a:t>
            </a:r>
            <a:r>
              <a:rPr lang="en-AU" baseline="0" dirty="0" smtClean="0"/>
              <a:t>“The federal parliament and government make decisions for all over Australia, so the people from all over Australia vote for their representatives in this parliament”</a:t>
            </a:r>
          </a:p>
          <a:p>
            <a:r>
              <a:rPr lang="en-AU" baseline="0" dirty="0" smtClean="0"/>
              <a:t>(May want to ask “where are they based?” Point to dot on map.)</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9</a:t>
            </a:fld>
            <a:endParaRPr lang="en-AU"/>
          </a:p>
        </p:txBody>
      </p:sp>
    </p:spTree>
    <p:extLst>
      <p:ext uri="{BB962C8B-B14F-4D97-AF65-F5344CB8AC3E}">
        <p14:creationId xmlns:p14="http://schemas.microsoft.com/office/powerpoint/2010/main" val="261202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5840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99725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761157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074745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752533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F5FD82-F59C-4A4D-BF55-DE1146D56A9B}" type="datetimeFigureOut">
              <a:rPr lang="en-AU" smtClean="0"/>
              <a:t>15/11/2021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615862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F5FD82-F59C-4A4D-BF55-DE1146D56A9B}" type="datetimeFigureOut">
              <a:rPr lang="en-AU" smtClean="0"/>
              <a:t>15/11/2021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4221363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F5FD82-F59C-4A4D-BF55-DE1146D56A9B}" type="datetimeFigureOut">
              <a:rPr lang="en-AU" smtClean="0"/>
              <a:t>15/11/2021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346079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5FD82-F59C-4A4D-BF55-DE1146D56A9B}" type="datetimeFigureOut">
              <a:rPr lang="en-AU" smtClean="0"/>
              <a:t>15/11/2021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472378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15/11/2021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878348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15/11/2021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184520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5FD82-F59C-4A4D-BF55-DE1146D56A9B}" type="datetimeFigureOut">
              <a:rPr lang="en-AU" smtClean="0"/>
              <a:t>15/11/2021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593D0-B641-4605-892F-C235573AE75E}" type="slidenum">
              <a:rPr lang="en-AU" smtClean="0"/>
              <a:t>‹#›</a:t>
            </a:fld>
            <a:endParaRPr lang="en-AU"/>
          </a:p>
        </p:txBody>
      </p:sp>
    </p:spTree>
    <p:extLst>
      <p:ext uri="{BB962C8B-B14F-4D97-AF65-F5344CB8AC3E}">
        <p14:creationId xmlns:p14="http://schemas.microsoft.com/office/powerpoint/2010/main" val="26864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2.pn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11.jp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jpeg"/><Relationship Id="rId1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9762"/>
            <a:ext cx="9144001" cy="5565621"/>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Tree>
    <p:extLst>
      <p:ext uri="{BB962C8B-B14F-4D97-AF65-F5344CB8AC3E}">
        <p14:creationId xmlns:p14="http://schemas.microsoft.com/office/powerpoint/2010/main" val="3708871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951" t="22509" r="33951"/>
          <a:stretch/>
        </p:blipFill>
        <p:spPr>
          <a:xfrm>
            <a:off x="2339752" y="1347482"/>
            <a:ext cx="3888432" cy="4766077"/>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6915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Levels of government</a:t>
            </a:r>
            <a:endParaRPr lang="en-AU"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065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6915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Levels of government</a:t>
            </a:r>
            <a:endParaRPr lang="en-AU" dirty="0">
              <a:ea typeface="Tahoma" panose="020B0604030504040204" pitchFamily="34" charset="0"/>
              <a:cs typeface="Tahoma" panose="020B0604030504040204" pitchFamily="34" charset="0"/>
            </a:endParaRPr>
          </a:p>
        </p:txBody>
      </p:sp>
      <p:pic>
        <p:nvPicPr>
          <p:cNvPr id="13" name="Picture 1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0982" r="65204"/>
          <a:stretch/>
        </p:blipFill>
        <p:spPr>
          <a:xfrm>
            <a:off x="2195736" y="1265587"/>
            <a:ext cx="4032448" cy="4901312"/>
          </a:xfrm>
          <a:prstGeom prst="rect">
            <a:avLst/>
          </a:prstGeom>
        </p:spPr>
      </p:pic>
    </p:spTree>
    <p:extLst>
      <p:ext uri="{BB962C8B-B14F-4D97-AF65-F5344CB8AC3E}">
        <p14:creationId xmlns:p14="http://schemas.microsoft.com/office/powerpoint/2010/main" val="205006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Government responsibilities</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200" y="1451964"/>
            <a:ext cx="8229600" cy="449093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60000"/>
              </a:lnSpc>
            </a:pPr>
            <a:r>
              <a:rPr lang="en-AU" sz="2800" dirty="0" smtClean="0"/>
              <a:t>		</a:t>
            </a:r>
          </a:p>
          <a:p>
            <a:pPr algn="l">
              <a:lnSpc>
                <a:spcPct val="160000"/>
              </a:lnSpc>
            </a:pPr>
            <a:r>
              <a:rPr lang="en-AU" sz="2800" dirty="0" smtClean="0"/>
              <a:t>		</a:t>
            </a:r>
            <a:r>
              <a:rPr lang="en-AU" sz="3800" dirty="0" smtClean="0">
                <a:solidFill>
                  <a:schemeClr val="tx1"/>
                </a:solidFill>
              </a:rPr>
              <a:t>Footpaths and cycle paths</a:t>
            </a:r>
          </a:p>
          <a:p>
            <a:pPr algn="l">
              <a:lnSpc>
                <a:spcPct val="160000"/>
              </a:lnSpc>
            </a:pPr>
            <a:r>
              <a:rPr lang="en-AU" sz="3800" dirty="0" smtClean="0">
                <a:solidFill>
                  <a:schemeClr val="tx1"/>
                </a:solidFill>
              </a:rPr>
              <a:t>		Libraries</a:t>
            </a:r>
          </a:p>
          <a:p>
            <a:pPr algn="l">
              <a:lnSpc>
                <a:spcPct val="160000"/>
              </a:lnSpc>
            </a:pPr>
            <a:r>
              <a:rPr lang="en-AU" sz="3800" dirty="0" smtClean="0">
                <a:solidFill>
                  <a:schemeClr val="tx1"/>
                </a:solidFill>
              </a:rPr>
              <a:t>		Local roads		</a:t>
            </a:r>
          </a:p>
          <a:p>
            <a:pPr algn="l">
              <a:lnSpc>
                <a:spcPct val="160000"/>
              </a:lnSpc>
            </a:pPr>
            <a:r>
              <a:rPr lang="en-AU" sz="3800" dirty="0" smtClean="0">
                <a:solidFill>
                  <a:schemeClr val="tx1"/>
                </a:solidFill>
              </a:rPr>
              <a:t>		Parking </a:t>
            </a:r>
          </a:p>
          <a:p>
            <a:pPr algn="l">
              <a:lnSpc>
                <a:spcPct val="160000"/>
              </a:lnSpc>
            </a:pPr>
            <a:r>
              <a:rPr lang="en-AU" sz="3800" dirty="0" smtClean="0">
                <a:solidFill>
                  <a:schemeClr val="tx1"/>
                </a:solidFill>
              </a:rPr>
              <a:t>		Parks and ovals</a:t>
            </a:r>
          </a:p>
          <a:p>
            <a:pPr algn="l">
              <a:lnSpc>
                <a:spcPct val="160000"/>
              </a:lnSpc>
            </a:pPr>
            <a:r>
              <a:rPr lang="en-AU" sz="3800" dirty="0" smtClean="0">
                <a:solidFill>
                  <a:schemeClr val="tx1"/>
                </a:solidFill>
              </a:rPr>
              <a:t>		Playgrounds</a:t>
            </a:r>
          </a:p>
          <a:p>
            <a:pPr algn="l">
              <a:lnSpc>
                <a:spcPct val="160000"/>
              </a:lnSpc>
            </a:pPr>
            <a:r>
              <a:rPr lang="en-AU" sz="3800" dirty="0" smtClean="0">
                <a:solidFill>
                  <a:schemeClr val="tx1"/>
                </a:solidFill>
              </a:rPr>
              <a:t>		Pet and animal control</a:t>
            </a:r>
          </a:p>
          <a:p>
            <a:pPr algn="l">
              <a:lnSpc>
                <a:spcPct val="160000"/>
              </a:lnSpc>
            </a:pPr>
            <a:r>
              <a:rPr lang="en-AU" sz="3800" dirty="0" smtClean="0">
                <a:solidFill>
                  <a:schemeClr val="tx1"/>
                </a:solidFill>
              </a:rPr>
              <a:t>		Rubbish and recycling collection</a:t>
            </a:r>
          </a:p>
          <a:p>
            <a:pPr algn="l">
              <a:lnSpc>
                <a:spcPct val="160000"/>
              </a:lnSpc>
            </a:pPr>
            <a:r>
              <a:rPr lang="en-AU" sz="3800" dirty="0" smtClean="0">
                <a:solidFill>
                  <a:schemeClr val="tx1"/>
                </a:solidFill>
              </a:rPr>
              <a:t>		Swimming pools</a:t>
            </a:r>
            <a:r>
              <a:rPr lang="en-AU" sz="2800" dirty="0" smtClean="0"/>
              <a:t>		</a:t>
            </a:r>
            <a:endParaRPr lang="en-AU" sz="2800" dirty="0"/>
          </a:p>
        </p:txBody>
      </p:sp>
      <p:grpSp>
        <p:nvGrpSpPr>
          <p:cNvPr id="23" name="Group 22"/>
          <p:cNvGrpSpPr/>
          <p:nvPr/>
        </p:nvGrpSpPr>
        <p:grpSpPr>
          <a:xfrm>
            <a:off x="231458" y="1575509"/>
            <a:ext cx="2023550" cy="4285889"/>
            <a:chOff x="231458" y="1575509"/>
            <a:chExt cx="2023550" cy="4285889"/>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6313" y="4318973"/>
              <a:ext cx="814992" cy="706778"/>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2290" t="25729"/>
            <a:stretch/>
          </p:blipFill>
          <p:spPr>
            <a:xfrm>
              <a:off x="1339026" y="5098677"/>
              <a:ext cx="892493" cy="755736"/>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b="10021"/>
            <a:stretch/>
          </p:blipFill>
          <p:spPr>
            <a:xfrm>
              <a:off x="231458" y="5142548"/>
              <a:ext cx="848327" cy="71885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199" y="1575509"/>
              <a:ext cx="958694" cy="958694"/>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4132" y="1817384"/>
              <a:ext cx="980876" cy="704237"/>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3115" y="2719883"/>
              <a:ext cx="692077" cy="692077"/>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6472" y="4355593"/>
              <a:ext cx="635128" cy="699850"/>
            </a:xfrm>
            <a:prstGeom prst="rect">
              <a:avLst/>
            </a:prstGeom>
          </p:spPr>
        </p:pic>
        <p:pic>
          <p:nvPicPr>
            <p:cNvPr id="31" name="Picture 30"/>
            <p:cNvPicPr>
              <a:picLocks noChangeAspect="1"/>
            </p:cNvPicPr>
            <p:nvPr/>
          </p:nvPicPr>
          <p:blipFill rotWithShape="1">
            <a:blip r:embed="rId12" cstate="print">
              <a:extLst>
                <a:ext uri="{28A0092B-C50C-407E-A947-70E740481C1C}">
                  <a14:useLocalDpi xmlns:a14="http://schemas.microsoft.com/office/drawing/2010/main" val="0"/>
                </a:ext>
              </a:extLst>
            </a:blip>
            <a:srcRect b="6344"/>
            <a:stretch/>
          </p:blipFill>
          <p:spPr>
            <a:xfrm>
              <a:off x="231458" y="3615688"/>
              <a:ext cx="998435" cy="675345"/>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2951" y="2633588"/>
              <a:ext cx="782880" cy="833158"/>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7553" y="3575852"/>
              <a:ext cx="915400" cy="620326"/>
            </a:xfrm>
            <a:prstGeom prst="rect">
              <a:avLst/>
            </a:prstGeom>
          </p:spPr>
        </p:pic>
      </p:grpSp>
      <p:sp>
        <p:nvSpPr>
          <p:cNvPr id="35" name="TextBox 34"/>
          <p:cNvSpPr txBox="1"/>
          <p:nvPr/>
        </p:nvSpPr>
        <p:spPr>
          <a:xfrm>
            <a:off x="2098353" y="1207769"/>
            <a:ext cx="4495844" cy="738664"/>
          </a:xfrm>
          <a:prstGeom prst="rect">
            <a:avLst/>
          </a:prstGeom>
          <a:noFill/>
        </p:spPr>
        <p:txBody>
          <a:bodyPr wrap="square" rtlCol="0">
            <a:spAutoFit/>
          </a:bodyPr>
          <a:lstStyle/>
          <a:p>
            <a:pPr algn="ctr"/>
            <a:r>
              <a:rPr lang="en-AU" sz="2400" b="1" dirty="0" smtClean="0">
                <a:solidFill>
                  <a:srgbClr val="4285F4"/>
                </a:solidFill>
              </a:rPr>
              <a:t>LOCAL COUNCILS</a:t>
            </a:r>
            <a:endParaRPr lang="en-AU" sz="2400" b="1" dirty="0">
              <a:solidFill>
                <a:srgbClr val="4285F4"/>
              </a:solidFill>
            </a:endParaRPr>
          </a:p>
          <a:p>
            <a:endParaRPr lang="en-AU" b="1" dirty="0">
              <a:solidFill>
                <a:srgbClr val="4285F4"/>
              </a:solidFill>
            </a:endParaRPr>
          </a:p>
        </p:txBody>
      </p:sp>
      <p:pic>
        <p:nvPicPr>
          <p:cNvPr id="36" name="Picture 35"/>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43369" r="65204" b="-1"/>
          <a:stretch/>
        </p:blipFill>
        <p:spPr>
          <a:xfrm>
            <a:off x="7357454" y="1368925"/>
            <a:ext cx="1325789" cy="1193397"/>
          </a:xfrm>
          <a:prstGeom prst="rect">
            <a:avLst/>
          </a:prstGeom>
        </p:spPr>
      </p:pic>
    </p:spTree>
    <p:extLst>
      <p:ext uri="{BB962C8B-B14F-4D97-AF65-F5344CB8AC3E}">
        <p14:creationId xmlns:p14="http://schemas.microsoft.com/office/powerpoint/2010/main" val="4031047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Text Box 5"/>
          <p:cNvSpPr txBox="1">
            <a:spLocks noChangeArrowheads="1"/>
          </p:cNvSpPr>
          <p:nvPr/>
        </p:nvSpPr>
        <p:spPr bwMode="auto">
          <a:xfrm>
            <a:off x="705644" y="2057763"/>
            <a:ext cx="76962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65175" indent="-765175">
              <a:defRPr>
                <a:solidFill>
                  <a:schemeClr val="tx1"/>
                </a:solidFill>
                <a:latin typeface="Arial" panose="020B0604020202020204" pitchFamily="34" charset="0"/>
              </a:defRPr>
            </a:lvl1pPr>
            <a:lvl2pPr marL="955675">
              <a:defRPr>
                <a:solidFill>
                  <a:schemeClr val="tx1"/>
                </a:solidFill>
                <a:latin typeface="Arial" panose="020B0604020202020204" pitchFamily="34" charset="0"/>
              </a:defRPr>
            </a:lvl2pPr>
            <a:lvl3pPr marL="11461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rgbClr val="990033"/>
              </a:buClr>
              <a:buFont typeface="Wingdings" panose="05000000000000000000" pitchFamily="2" charset="2"/>
              <a:buChar char="§"/>
            </a:pPr>
            <a:r>
              <a:rPr lang="en-AU" altLang="en-US" sz="4000" dirty="0">
                <a:latin typeface="+mn-lt"/>
              </a:rPr>
              <a:t>First </a:t>
            </a:r>
            <a:r>
              <a:rPr lang="en-AU" altLang="en-US" sz="4000" dirty="0" smtClean="0">
                <a:latin typeface="+mn-lt"/>
              </a:rPr>
              <a:t>past </a:t>
            </a:r>
            <a:r>
              <a:rPr lang="en-AU" altLang="en-US" sz="4000" dirty="0">
                <a:latin typeface="+mn-lt"/>
              </a:rPr>
              <a:t>the p</a:t>
            </a:r>
            <a:r>
              <a:rPr lang="en-AU" altLang="en-US" sz="4000" dirty="0" smtClean="0">
                <a:latin typeface="+mn-lt"/>
              </a:rPr>
              <a:t>ost </a:t>
            </a:r>
          </a:p>
          <a:p>
            <a:pPr marL="0" indent="0" eaLnBrk="0" hangingPunct="0">
              <a:buClr>
                <a:srgbClr val="990033"/>
              </a:buClr>
            </a:pPr>
            <a:endParaRPr lang="en-AU" altLang="en-US" sz="4000" dirty="0" smtClean="0">
              <a:latin typeface="+mn-lt"/>
            </a:endParaRPr>
          </a:p>
          <a:p>
            <a:pPr eaLnBrk="0" hangingPunct="0">
              <a:buClr>
                <a:srgbClr val="990033"/>
              </a:buClr>
              <a:buFont typeface="Wingdings" panose="05000000000000000000" pitchFamily="2" charset="2"/>
              <a:buChar char="§"/>
            </a:pPr>
            <a:endParaRPr lang="en-AU" altLang="en-US" sz="4000" dirty="0">
              <a:latin typeface="+mn-lt"/>
            </a:endParaRPr>
          </a:p>
          <a:p>
            <a:pPr eaLnBrk="0" hangingPunct="0">
              <a:buClr>
                <a:srgbClr val="990033"/>
              </a:buClr>
              <a:buFont typeface="Wingdings" panose="05000000000000000000" pitchFamily="2" charset="2"/>
              <a:buChar char="§"/>
            </a:pPr>
            <a:r>
              <a:rPr lang="en-AU" altLang="en-US" sz="4000" dirty="0" smtClean="0">
                <a:latin typeface="+mn-lt"/>
              </a:rPr>
              <a:t>Preferential</a:t>
            </a:r>
            <a:endParaRPr lang="en-AU" altLang="en-US" sz="4000" dirty="0">
              <a:latin typeface="+mn-lt"/>
            </a:endParaRPr>
          </a:p>
          <a:p>
            <a:pPr eaLnBrk="0" hangingPunct="0">
              <a:buClr>
                <a:srgbClr val="990033"/>
              </a:buClr>
              <a:buFont typeface="Wingdings" panose="05000000000000000000" pitchFamily="2" charset="2"/>
              <a:buChar char="§"/>
            </a:pPr>
            <a:endParaRPr lang="en-AU" altLang="en-US" sz="3200" b="1" dirty="0">
              <a:latin typeface="Arial Unicode MS" panose="020B0604020202020204" pitchFamily="34" charset="-128"/>
            </a:endParaRPr>
          </a:p>
          <a:p>
            <a:pPr eaLnBrk="0" hangingPunct="0">
              <a:buClr>
                <a:srgbClr val="990033"/>
              </a:buClr>
              <a:buFont typeface="Wingdings" panose="05000000000000000000" pitchFamily="2" charset="2"/>
              <a:buChar char="§"/>
            </a:pPr>
            <a:endParaRPr lang="en-AU" altLang="en-US" sz="200" dirty="0">
              <a:solidFill>
                <a:schemeClr val="accent2"/>
              </a:solidFill>
              <a:latin typeface="Arial Unicode MS" panose="020B0604020202020204" pitchFamily="34" charset="-128"/>
            </a:endParaRPr>
          </a:p>
        </p:txBody>
      </p:sp>
      <p:sp>
        <p:nvSpPr>
          <p:cNvPr id="1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Voting systems</a:t>
            </a:r>
            <a:endParaRPr lang="en-AU" dirty="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551" y="1499837"/>
            <a:ext cx="2320043" cy="1629377"/>
          </a:xfrm>
          <a:prstGeom prst="rect">
            <a:avLst/>
          </a:prstGeom>
          <a:ln w="31750">
            <a:solidFill>
              <a:srgbClr val="BC4639"/>
            </a:solidFill>
          </a:ln>
          <a:effectLst>
            <a:outerShdw blurRad="50800" dist="38100" dir="2700000" algn="tl" rotWithShape="0">
              <a:prstClr val="black">
                <a:alpha val="40000"/>
              </a:prstClr>
            </a:outerShdw>
          </a:effectLst>
        </p:spPr>
      </p:pic>
      <p:grpSp>
        <p:nvGrpSpPr>
          <p:cNvPr id="25" name="Group 24"/>
          <p:cNvGrpSpPr/>
          <p:nvPr/>
        </p:nvGrpSpPr>
        <p:grpSpPr>
          <a:xfrm>
            <a:off x="3995936" y="3295777"/>
            <a:ext cx="4217046" cy="2646054"/>
            <a:chOff x="4283968" y="3172767"/>
            <a:chExt cx="4217046" cy="2646054"/>
          </a:xfrm>
        </p:grpSpPr>
        <p:sp>
          <p:nvSpPr>
            <p:cNvPr id="26" name="Cloud Callout 25"/>
            <p:cNvSpPr/>
            <p:nvPr/>
          </p:nvSpPr>
          <p:spPr>
            <a:xfrm>
              <a:off x="6156175" y="3343545"/>
              <a:ext cx="2344839" cy="1309591"/>
            </a:xfrm>
            <a:prstGeom prst="cloudCallout">
              <a:avLst>
                <a:gd name="adj1" fmla="val -79282"/>
                <a:gd name="adj2" fmla="val -35536"/>
              </a:avLst>
            </a:prstGeom>
            <a:solidFill>
              <a:schemeClr val="bg1"/>
            </a:solidFill>
            <a:ln>
              <a:solidFill>
                <a:srgbClr val="428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3172767"/>
              <a:ext cx="1872208" cy="2646054"/>
            </a:xfrm>
            <a:prstGeom prst="rect">
              <a:avLst/>
            </a:prstGeom>
          </p:spPr>
        </p:pic>
        <p:sp>
          <p:nvSpPr>
            <p:cNvPr id="28" name="TextBox 27"/>
            <p:cNvSpPr txBox="1"/>
            <p:nvPr/>
          </p:nvSpPr>
          <p:spPr>
            <a:xfrm>
              <a:off x="6496175" y="3634953"/>
              <a:ext cx="1944216" cy="646331"/>
            </a:xfrm>
            <a:prstGeom prst="rect">
              <a:avLst/>
            </a:prstGeom>
            <a:noFill/>
          </p:spPr>
          <p:txBody>
            <a:bodyPr wrap="square" rtlCol="0">
              <a:spAutoFit/>
            </a:bodyPr>
            <a:lstStyle/>
            <a:p>
              <a:r>
                <a:rPr lang="en-AU" b="1" dirty="0" smtClean="0">
                  <a:solidFill>
                    <a:srgbClr val="4285F4"/>
                  </a:solidFill>
                </a:rPr>
                <a:t>Hmm, what order do I want?</a:t>
              </a:r>
              <a:endParaRPr lang="en-AU" b="1" dirty="0">
                <a:solidFill>
                  <a:srgbClr val="4285F4"/>
                </a:solidFill>
              </a:endParaRPr>
            </a:p>
          </p:txBody>
        </p:sp>
      </p:grpSp>
    </p:spTree>
    <p:extLst>
      <p:ext uri="{BB962C8B-B14F-4D97-AF65-F5344CB8AC3E}">
        <p14:creationId xmlns:p14="http://schemas.microsoft.com/office/powerpoint/2010/main" val="321943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539552" y="24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First past the post</a:t>
            </a:r>
            <a:endParaRPr lang="en-AU" dirty="0">
              <a:ea typeface="Tahoma" panose="020B0604030504040204" pitchFamily="34" charset="0"/>
              <a:cs typeface="Tahoma" panose="020B0604030504040204" pitchFamily="34" charset="0"/>
            </a:endParaRPr>
          </a:p>
        </p:txBody>
      </p:sp>
      <p:graphicFrame>
        <p:nvGraphicFramePr>
          <p:cNvPr id="22" name="Object 7"/>
          <p:cNvGraphicFramePr>
            <a:graphicFrameLocks noChangeAspect="1"/>
          </p:cNvGraphicFramePr>
          <p:nvPr>
            <p:extLst>
              <p:ext uri="{D42A27DB-BD31-4B8C-83A1-F6EECF244321}">
                <p14:modId xmlns:p14="http://schemas.microsoft.com/office/powerpoint/2010/main" val="1031814878"/>
              </p:ext>
            </p:extLst>
          </p:nvPr>
        </p:nvGraphicFramePr>
        <p:xfrm>
          <a:off x="7683860" y="1857385"/>
          <a:ext cx="1033448" cy="2317291"/>
        </p:xfrm>
        <a:graphic>
          <a:graphicData uri="http://schemas.openxmlformats.org/presentationml/2006/ole">
            <mc:AlternateContent xmlns:mc="http://schemas.openxmlformats.org/markup-compatibility/2006">
              <mc:Choice xmlns:v="urn:schemas-microsoft-com:vml" Requires="v">
                <p:oleObj spid="_x0000_s1053" name="Clip" r:id="rId6" imgW="2765160" imgH="6043320" progId="MS_ClipArt_Gallery.2">
                  <p:embed/>
                </p:oleObj>
              </mc:Choice>
              <mc:Fallback>
                <p:oleObj name="Clip" r:id="rId6" imgW="2765160" imgH="6043320" progId="MS_ClipArt_Gallery.2">
                  <p:embed/>
                  <p:pic>
                    <p:nvPicPr>
                      <p:cNvPr id="1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860" y="1857385"/>
                        <a:ext cx="1033448" cy="2317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2"/>
          <p:cNvGrpSpPr/>
          <p:nvPr/>
        </p:nvGrpSpPr>
        <p:grpSpPr>
          <a:xfrm>
            <a:off x="785470" y="1397063"/>
            <a:ext cx="2654957" cy="4238566"/>
            <a:chOff x="1313799" y="1417638"/>
            <a:chExt cx="2654957" cy="4238566"/>
          </a:xfrm>
          <a:solidFill>
            <a:srgbClr val="CCECFF"/>
          </a:solidFill>
        </p:grpSpPr>
        <p:sp>
          <p:nvSpPr>
            <p:cNvPr id="24" name="Rectangle 8"/>
            <p:cNvSpPr>
              <a:spLocks noChangeArrowheads="1"/>
            </p:cNvSpPr>
            <p:nvPr/>
          </p:nvSpPr>
          <p:spPr bwMode="auto">
            <a:xfrm>
              <a:off x="1313799" y="1417638"/>
              <a:ext cx="2654957" cy="4238566"/>
            </a:xfrm>
            <a:prstGeom prst="rect">
              <a:avLst/>
            </a:prstGeom>
            <a:grp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25" name="Rectangle 9"/>
            <p:cNvSpPr>
              <a:spLocks noChangeArrowheads="1"/>
            </p:cNvSpPr>
            <p:nvPr/>
          </p:nvSpPr>
          <p:spPr bwMode="auto">
            <a:xfrm>
              <a:off x="3261847" y="3940107"/>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6" name="Rectangle 10"/>
            <p:cNvSpPr>
              <a:spLocks noChangeArrowheads="1"/>
            </p:cNvSpPr>
            <p:nvPr/>
          </p:nvSpPr>
          <p:spPr bwMode="auto">
            <a:xfrm>
              <a:off x="3276249" y="309381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 name="Rectangle 11"/>
            <p:cNvSpPr>
              <a:spLocks noChangeArrowheads="1"/>
            </p:cNvSpPr>
            <p:nvPr/>
          </p:nvSpPr>
          <p:spPr bwMode="auto">
            <a:xfrm>
              <a:off x="3266049" y="2330725"/>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dirty="0" smtClean="0"/>
                <a:t>1</a:t>
              </a:r>
              <a:endParaRPr lang="en-AU" dirty="0"/>
            </a:p>
          </p:txBody>
        </p:sp>
        <p:sp>
          <p:nvSpPr>
            <p:cNvPr id="28" name="Rectangle 12"/>
            <p:cNvSpPr>
              <a:spLocks noChangeArrowheads="1"/>
            </p:cNvSpPr>
            <p:nvPr/>
          </p:nvSpPr>
          <p:spPr bwMode="auto">
            <a:xfrm>
              <a:off x="3276249" y="477670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29" name="Text Box 13"/>
            <p:cNvSpPr txBox="1">
              <a:spLocks noChangeArrowheads="1"/>
            </p:cNvSpPr>
            <p:nvPr/>
          </p:nvSpPr>
          <p:spPr bwMode="auto">
            <a:xfrm>
              <a:off x="1392605" y="1654843"/>
              <a:ext cx="2458996" cy="42741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400" dirty="0">
                  <a:latin typeface="Arial Unicode MS" panose="020B0604020202020204" pitchFamily="34" charset="-128"/>
                </a:rPr>
                <a:t>BALLOT PAPER</a:t>
              </a:r>
            </a:p>
          </p:txBody>
        </p:sp>
        <p:sp>
          <p:nvSpPr>
            <p:cNvPr id="30" name="Text Box 14"/>
            <p:cNvSpPr txBox="1">
              <a:spLocks noChangeArrowheads="1"/>
            </p:cNvSpPr>
            <p:nvPr/>
          </p:nvSpPr>
          <p:spPr bwMode="auto">
            <a:xfrm>
              <a:off x="1411780" y="2295363"/>
              <a:ext cx="1544012" cy="304698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800" b="1" dirty="0" smtClean="0">
                  <a:latin typeface="Arial Unicode MS" panose="020B0604020202020204" pitchFamily="34" charset="-128"/>
                </a:rPr>
                <a:t>SAM</a:t>
              </a:r>
              <a:endParaRPr lang="en-AU" altLang="en-US" sz="2800" b="1" dirty="0">
                <a:latin typeface="Arial Unicode MS" panose="020B0604020202020204" pitchFamily="34" charset="-128"/>
              </a:endParaRPr>
            </a:p>
            <a:p>
              <a:pPr eaLnBrk="0" hangingPunct="0"/>
              <a:endParaRPr lang="en-AU" altLang="en-US" sz="2400"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MAYA</a:t>
              </a:r>
              <a:endParaRPr lang="en-AU" altLang="en-US" sz="2800" b="1" dirty="0">
                <a:latin typeface="Arial Unicode MS" panose="020B0604020202020204" pitchFamily="34" charset="-128"/>
              </a:endParaRPr>
            </a:p>
            <a:p>
              <a:pPr eaLnBrk="0" hangingPunct="0"/>
              <a:r>
                <a:rPr lang="en-AU" altLang="en-US" sz="2800" b="1" dirty="0">
                  <a:latin typeface="Arial Unicode MS" panose="020B0604020202020204" pitchFamily="34" charset="-128"/>
                </a:rPr>
                <a:t/>
              </a:r>
              <a:br>
                <a:rPr lang="en-AU" altLang="en-US" sz="2800" b="1" dirty="0">
                  <a:latin typeface="Arial Unicode MS" panose="020B0604020202020204" pitchFamily="34" charset="-128"/>
                </a:rPr>
              </a:br>
              <a:r>
                <a:rPr lang="en-AU" altLang="en-US" sz="2800" b="1" dirty="0" smtClean="0">
                  <a:latin typeface="Arial Unicode MS" panose="020B0604020202020204" pitchFamily="34" charset="-128"/>
                </a:rPr>
                <a:t>CARINA</a:t>
              </a:r>
            </a:p>
            <a:p>
              <a:pPr eaLnBrk="0" hangingPunct="0"/>
              <a:endParaRPr lang="en-AU" altLang="en-US" sz="2800" b="1"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LEE</a:t>
              </a:r>
              <a:endParaRPr lang="en-AU" altLang="en-US" sz="2800" b="1" dirty="0">
                <a:latin typeface="Arial Unicode MS" panose="020B0604020202020204" pitchFamily="34" charset="-128"/>
              </a:endParaRPr>
            </a:p>
          </p:txBody>
        </p:sp>
      </p:grpSp>
      <p:sp>
        <p:nvSpPr>
          <p:cNvPr id="31" name="Text Box 6"/>
          <p:cNvSpPr txBox="1">
            <a:spLocks noChangeArrowheads="1"/>
          </p:cNvSpPr>
          <p:nvPr/>
        </p:nvSpPr>
        <p:spPr bwMode="auto">
          <a:xfrm>
            <a:off x="3674641" y="4558411"/>
            <a:ext cx="42518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3200" b="1" dirty="0">
                <a:solidFill>
                  <a:srgbClr val="4285F4"/>
                </a:solidFill>
                <a:latin typeface="Calibri" panose="020F0502020204030204" pitchFamily="34" charset="0"/>
                <a:cs typeface="Calibri" panose="020F0502020204030204" pitchFamily="34" charset="0"/>
              </a:rPr>
              <a:t>65 voters out of 100 </a:t>
            </a:r>
            <a:r>
              <a:rPr lang="en-AU" altLang="en-US" sz="3200" b="1" dirty="0" smtClean="0">
                <a:solidFill>
                  <a:srgbClr val="4285F4"/>
                </a:solidFill>
                <a:latin typeface="Calibri" panose="020F0502020204030204" pitchFamily="34" charset="0"/>
                <a:cs typeface="Calibri" panose="020F0502020204030204" pitchFamily="34" charset="0"/>
              </a:rPr>
              <a:t>did </a:t>
            </a:r>
            <a:r>
              <a:rPr lang="en-AU" altLang="en-US" sz="3200" b="1" dirty="0">
                <a:solidFill>
                  <a:srgbClr val="4285F4"/>
                </a:solidFill>
                <a:latin typeface="Calibri" panose="020F0502020204030204" pitchFamily="34" charset="0"/>
                <a:cs typeface="Calibri" panose="020F0502020204030204" pitchFamily="34" charset="0"/>
              </a:rPr>
              <a:t>not want </a:t>
            </a:r>
            <a:r>
              <a:rPr lang="en-AU" altLang="en-US" sz="3200" b="1" dirty="0" smtClean="0">
                <a:solidFill>
                  <a:srgbClr val="4285F4"/>
                </a:solidFill>
                <a:latin typeface="Calibri" panose="020F0502020204030204" pitchFamily="34" charset="0"/>
                <a:cs typeface="Calibri" panose="020F0502020204030204" pitchFamily="34" charset="0"/>
              </a:rPr>
              <a:t>Lee to win</a:t>
            </a:r>
            <a:endParaRPr lang="en-AU" altLang="en-US" sz="3200" b="1" dirty="0">
              <a:solidFill>
                <a:srgbClr val="4285F4"/>
              </a:solidFill>
              <a:latin typeface="Calibri" panose="020F0502020204030204" pitchFamily="34" charset="0"/>
              <a:cs typeface="Calibri" panose="020F0502020204030204" pitchFamily="34" charset="0"/>
            </a:endParaRPr>
          </a:p>
        </p:txBody>
      </p:sp>
      <p:sp>
        <p:nvSpPr>
          <p:cNvPr id="32" name="TextBox 31"/>
          <p:cNvSpPr txBox="1"/>
          <p:nvPr/>
        </p:nvSpPr>
        <p:spPr>
          <a:xfrm>
            <a:off x="4175956" y="1489829"/>
            <a:ext cx="3384376" cy="2985433"/>
          </a:xfrm>
          <a:prstGeom prst="rect">
            <a:avLst/>
          </a:prstGeom>
          <a:noFill/>
        </p:spPr>
        <p:txBody>
          <a:bodyPr wrap="square" rtlCol="0">
            <a:spAutoFit/>
          </a:bodyPr>
          <a:lstStyle/>
          <a:p>
            <a:r>
              <a:rPr lang="en-AU" sz="3800" dirty="0" smtClean="0"/>
              <a:t>SAM		 30</a:t>
            </a:r>
          </a:p>
          <a:p>
            <a:r>
              <a:rPr lang="en-AU" sz="3800" dirty="0" smtClean="0"/>
              <a:t>MAYA	 25</a:t>
            </a:r>
          </a:p>
          <a:p>
            <a:r>
              <a:rPr lang="en-AU" sz="3800" dirty="0" smtClean="0"/>
              <a:t>CARINA	 10	</a:t>
            </a:r>
          </a:p>
          <a:p>
            <a:r>
              <a:rPr lang="en-AU" sz="3800" dirty="0" smtClean="0"/>
              <a:t>LEE  		 35</a:t>
            </a:r>
            <a:r>
              <a:rPr lang="en-AU" sz="3600" dirty="0" smtClean="0"/>
              <a:t>	</a:t>
            </a:r>
          </a:p>
          <a:p>
            <a:r>
              <a:rPr lang="en-AU" sz="3600" b="1" dirty="0" smtClean="0"/>
              <a:t>TOTAL	 100</a:t>
            </a:r>
            <a:endParaRPr lang="en-AU" sz="3600" b="1" dirty="0"/>
          </a:p>
        </p:txBody>
      </p:sp>
    </p:spTree>
    <p:extLst>
      <p:ext uri="{BB962C8B-B14F-4D97-AF65-F5344CB8AC3E}">
        <p14:creationId xmlns:p14="http://schemas.microsoft.com/office/powerpoint/2010/main" val="210738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Rectangle 1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Who wins a preferential election?</a:t>
            </a:r>
            <a:endParaRPr lang="en-AU" dirty="0">
              <a:latin typeface="+mn-lt"/>
              <a:ea typeface="Tahoma" panose="020B0604030504040204" pitchFamily="34" charset="0"/>
              <a:cs typeface="Tahoma" panose="020B0604030504040204" pitchFamily="34" charset="0"/>
            </a:endParaRPr>
          </a:p>
        </p:txBody>
      </p:sp>
      <p:sp>
        <p:nvSpPr>
          <p:cNvPr id="20" name="Text Box 5"/>
          <p:cNvSpPr txBox="1">
            <a:spLocks noChangeArrowheads="1"/>
          </p:cNvSpPr>
          <p:nvPr/>
        </p:nvSpPr>
        <p:spPr bwMode="auto">
          <a:xfrm>
            <a:off x="304800" y="1692655"/>
            <a:ext cx="8497888" cy="120032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AU" altLang="en-US" sz="3600" dirty="0" smtClean="0"/>
              <a:t>The </a:t>
            </a:r>
            <a:r>
              <a:rPr lang="en-AU" altLang="en-US" sz="3600" dirty="0"/>
              <a:t>winner must get </a:t>
            </a:r>
            <a:r>
              <a:rPr lang="en-AU" altLang="en-US" sz="3600" b="1" dirty="0">
                <a:solidFill>
                  <a:srgbClr val="4285F4"/>
                </a:solidFill>
              </a:rPr>
              <a:t>more than half</a:t>
            </a:r>
            <a:r>
              <a:rPr lang="en-AU" altLang="en-US" sz="3600" dirty="0">
                <a:solidFill>
                  <a:srgbClr val="4285F4"/>
                </a:solidFill>
              </a:rPr>
              <a:t> </a:t>
            </a:r>
            <a:r>
              <a:rPr lang="en-AU" altLang="en-US" sz="3600" dirty="0"/>
              <a:t>of </a:t>
            </a:r>
            <a:r>
              <a:rPr lang="en-AU" altLang="en-US" sz="3600" dirty="0" smtClean="0"/>
              <a:t>all the votes counted.</a:t>
            </a:r>
            <a:endParaRPr lang="en-AU" altLang="en-US" sz="3600" dirty="0"/>
          </a:p>
        </p:txBody>
      </p:sp>
      <p:grpSp>
        <p:nvGrpSpPr>
          <p:cNvPr id="21" name="Group 20"/>
          <p:cNvGrpSpPr/>
          <p:nvPr/>
        </p:nvGrpSpPr>
        <p:grpSpPr>
          <a:xfrm>
            <a:off x="611560" y="3102256"/>
            <a:ext cx="7843411" cy="2673856"/>
            <a:chOff x="611560" y="3102256"/>
            <a:chExt cx="7843411" cy="2673856"/>
          </a:xfrm>
        </p:grpSpPr>
        <p:sp>
          <p:nvSpPr>
            <p:cNvPr id="24" name="Text Box 5"/>
            <p:cNvSpPr txBox="1">
              <a:spLocks noChangeArrowheads="1"/>
            </p:cNvSpPr>
            <p:nvPr/>
          </p:nvSpPr>
          <p:spPr bwMode="auto">
            <a:xfrm>
              <a:off x="3059832" y="3655141"/>
              <a:ext cx="5395139" cy="1015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6000" b="1" dirty="0" smtClean="0">
                  <a:solidFill>
                    <a:srgbClr val="4285F4"/>
                  </a:solidFill>
                </a:rPr>
                <a:t>50% + 1</a:t>
              </a:r>
              <a:endParaRPr lang="en-AU" altLang="en-US" sz="6000" dirty="0">
                <a:solidFill>
                  <a:srgbClr val="4285F4"/>
                </a:solidFill>
              </a:endParaRPr>
            </a:p>
          </p:txBody>
        </p:sp>
        <p:graphicFrame>
          <p:nvGraphicFramePr>
            <p:cNvPr id="25" name="Chart 24"/>
            <p:cNvGraphicFramePr/>
            <p:nvPr>
              <p:extLst>
                <p:ext uri="{D42A27DB-BD31-4B8C-83A1-F6EECF244321}">
                  <p14:modId xmlns:p14="http://schemas.microsoft.com/office/powerpoint/2010/main" val="3425457676"/>
                </p:ext>
              </p:extLst>
            </p:nvPr>
          </p:nvGraphicFramePr>
          <p:xfrm>
            <a:off x="611560" y="3102256"/>
            <a:ext cx="3042858" cy="2673856"/>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316491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78"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How to vote in a preferential election</a:t>
            </a:r>
            <a:endParaRPr lang="en-AU" dirty="0">
              <a:latin typeface="+mn-lt"/>
              <a:ea typeface="Tahoma" panose="020B0604030504040204" pitchFamily="34" charset="0"/>
              <a:cs typeface="Tahoma" panose="020B0604030504040204" pitchFamily="34" charset="0"/>
            </a:endParaRPr>
          </a:p>
        </p:txBody>
      </p:sp>
      <p:sp>
        <p:nvSpPr>
          <p:cNvPr id="79" name="Text Box 6"/>
          <p:cNvSpPr txBox="1">
            <a:spLocks noChangeArrowheads="1"/>
          </p:cNvSpPr>
          <p:nvPr/>
        </p:nvSpPr>
        <p:spPr bwMode="auto">
          <a:xfrm>
            <a:off x="484584" y="1250680"/>
            <a:ext cx="8341060" cy="1877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6238" indent="-376238">
              <a:defRPr>
                <a:solidFill>
                  <a:schemeClr val="tx1"/>
                </a:solidFill>
                <a:latin typeface="Arial" panose="020B0604020202020204" pitchFamily="34" charset="0"/>
              </a:defRPr>
            </a:lvl1pPr>
            <a:lvl2pPr marL="5667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SzPct val="150000"/>
              <a:buFontTx/>
              <a:buChar char="•"/>
            </a:pPr>
            <a:endParaRPr lang="en-AU" altLang="en-US" sz="200" b="1" dirty="0">
              <a:latin typeface="Times New Roman" panose="02020603050405020304" pitchFamily="18" charset="0"/>
            </a:endParaRPr>
          </a:p>
          <a:p>
            <a:pPr marL="457200" indent="-457200" eaLnBrk="0" hangingPunct="0">
              <a:buSzPct val="150000"/>
              <a:buFont typeface="Arial" panose="020B0604020202020204" pitchFamily="34" charset="0"/>
              <a:buChar char="•"/>
            </a:pPr>
            <a:r>
              <a:rPr lang="en-AU" altLang="en-US" sz="2800" dirty="0">
                <a:latin typeface="+mn-lt"/>
              </a:rPr>
              <a:t>Put a number in </a:t>
            </a:r>
            <a:r>
              <a:rPr lang="en-AU" altLang="en-US" sz="2800" u="sng" dirty="0">
                <a:latin typeface="+mn-lt"/>
              </a:rPr>
              <a:t>every</a:t>
            </a:r>
            <a:r>
              <a:rPr lang="en-AU" altLang="en-US" sz="2800" dirty="0">
                <a:latin typeface="+mn-lt"/>
              </a:rPr>
              <a:t> </a:t>
            </a:r>
            <a:r>
              <a:rPr lang="en-AU" altLang="en-US" sz="2800" dirty="0" smtClean="0">
                <a:latin typeface="+mn-lt"/>
              </a:rPr>
              <a:t>square</a:t>
            </a:r>
          </a:p>
          <a:p>
            <a:pPr marL="457200" indent="-457200" eaLnBrk="0" hangingPunct="0">
              <a:buSzPct val="150000"/>
              <a:buFont typeface="Arial" panose="020B0604020202020204" pitchFamily="34" charset="0"/>
              <a:buChar char="•"/>
            </a:pPr>
            <a:r>
              <a:rPr lang="en-AU" altLang="en-US" sz="2800" dirty="0" smtClean="0">
                <a:latin typeface="+mn-lt"/>
              </a:rPr>
              <a:t>Put the numbers in order of your choice</a:t>
            </a:r>
          </a:p>
          <a:p>
            <a:pPr marL="457200" indent="-457200" eaLnBrk="0" hangingPunct="0">
              <a:buSzPct val="150000"/>
              <a:buFont typeface="Arial" panose="020B0604020202020204" pitchFamily="34" charset="0"/>
              <a:buChar char="•"/>
            </a:pPr>
            <a:r>
              <a:rPr lang="en-AU" altLang="en-US" sz="2800" dirty="0" smtClean="0">
                <a:latin typeface="+mn-lt"/>
              </a:rPr>
              <a:t>1 is for your favourite, 2 is for your second favourite</a:t>
            </a:r>
          </a:p>
          <a:p>
            <a:pPr marL="457200" indent="-457200" eaLnBrk="0" hangingPunct="0">
              <a:buSzPct val="150000"/>
              <a:buFont typeface="Arial" panose="020B0604020202020204" pitchFamily="34" charset="0"/>
              <a:buChar char="•"/>
            </a:pPr>
            <a:r>
              <a:rPr lang="en-AU" altLang="en-US" sz="2800" dirty="0" smtClean="0">
                <a:latin typeface="+mn-lt"/>
              </a:rPr>
              <a:t>Do </a:t>
            </a:r>
            <a:r>
              <a:rPr lang="en-AU" altLang="en-US" sz="2800" dirty="0">
                <a:latin typeface="+mn-lt"/>
              </a:rPr>
              <a:t>not put your name on the ballot </a:t>
            </a:r>
            <a:r>
              <a:rPr lang="en-AU" altLang="en-US" sz="2800" dirty="0" smtClean="0">
                <a:latin typeface="+mn-lt"/>
              </a:rPr>
              <a:t>paper</a:t>
            </a:r>
            <a:endParaRPr lang="en-AU" altLang="en-US" sz="2800" dirty="0">
              <a:latin typeface="+mn-lt"/>
            </a:endParaRPr>
          </a:p>
          <a:p>
            <a:pPr eaLnBrk="0" hangingPunct="0">
              <a:buFontTx/>
              <a:buChar char="•"/>
            </a:pPr>
            <a:endParaRPr lang="en-AU" altLang="en-US" sz="200" b="1" dirty="0">
              <a:latin typeface="Arial Unicode MS" panose="020B0604020202020204" pitchFamily="34" charset="-128"/>
            </a:endParaRPr>
          </a:p>
        </p:txBody>
      </p:sp>
      <p:grpSp>
        <p:nvGrpSpPr>
          <p:cNvPr id="80" name="Group 79"/>
          <p:cNvGrpSpPr/>
          <p:nvPr/>
        </p:nvGrpSpPr>
        <p:grpSpPr>
          <a:xfrm>
            <a:off x="995605" y="3205821"/>
            <a:ext cx="6448729" cy="2653680"/>
            <a:chOff x="277499" y="1380575"/>
            <a:chExt cx="8015817" cy="4052692"/>
          </a:xfrm>
        </p:grpSpPr>
        <p:grpSp>
          <p:nvGrpSpPr>
            <p:cNvPr id="81" name="Group 80"/>
            <p:cNvGrpSpPr/>
            <p:nvPr/>
          </p:nvGrpSpPr>
          <p:grpSpPr>
            <a:xfrm>
              <a:off x="277499" y="1380575"/>
              <a:ext cx="8015817" cy="4052692"/>
              <a:chOff x="277501" y="1380575"/>
              <a:chExt cx="8015818" cy="4052691"/>
            </a:xfrm>
          </p:grpSpPr>
          <p:sp>
            <p:nvSpPr>
              <p:cNvPr id="84" name="Rectangle 5"/>
              <p:cNvSpPr>
                <a:spLocks noChangeArrowheads="1"/>
              </p:cNvSpPr>
              <p:nvPr/>
            </p:nvSpPr>
            <p:spPr bwMode="auto">
              <a:xfrm>
                <a:off x="27750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5" name="Group 84"/>
              <p:cNvGrpSpPr/>
              <p:nvPr/>
            </p:nvGrpSpPr>
            <p:grpSpPr>
              <a:xfrm>
                <a:off x="321820" y="1493704"/>
                <a:ext cx="2381489" cy="3659904"/>
                <a:chOff x="321819" y="1493704"/>
                <a:chExt cx="2381489" cy="3659903"/>
              </a:xfrm>
            </p:grpSpPr>
            <p:grpSp>
              <p:nvGrpSpPr>
                <p:cNvPr id="110" name="Group 109"/>
                <p:cNvGrpSpPr/>
                <p:nvPr/>
              </p:nvGrpSpPr>
              <p:grpSpPr>
                <a:xfrm>
                  <a:off x="321819" y="1493704"/>
                  <a:ext cx="2381489" cy="3659903"/>
                  <a:chOff x="321819" y="1493704"/>
                  <a:chExt cx="2381489" cy="3659903"/>
                </a:xfrm>
              </p:grpSpPr>
              <p:sp>
                <p:nvSpPr>
                  <p:cNvPr id="11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19" name="Text Box 10"/>
                  <p:cNvSpPr txBox="1">
                    <a:spLocks noChangeArrowheads="1"/>
                  </p:cNvSpPr>
                  <p:nvPr/>
                </p:nvSpPr>
                <p:spPr bwMode="auto">
                  <a:xfrm>
                    <a:off x="321819" y="1493704"/>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sp>
                <p:nvSpPr>
                  <p:cNvPr id="120" name="Text Box 11"/>
                  <p:cNvSpPr txBox="1">
                    <a:spLocks noChangeArrowheads="1"/>
                  </p:cNvSpPr>
                  <p:nvPr/>
                </p:nvSpPr>
                <p:spPr bwMode="auto">
                  <a:xfrm>
                    <a:off x="321819" y="2051374"/>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
              <p:nvSpPr>
                <p:cNvPr id="111" name="Text Box 12"/>
                <p:cNvSpPr txBox="1">
                  <a:spLocks noChangeArrowheads="1"/>
                </p:cNvSpPr>
                <p:nvPr/>
              </p:nvSpPr>
              <p:spPr bwMode="auto">
                <a:xfrm>
                  <a:off x="2203372" y="460003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1</a:t>
                  </a:r>
                </a:p>
              </p:txBody>
            </p:sp>
            <p:sp>
              <p:nvSpPr>
                <p:cNvPr id="112" name="Text Box 13"/>
                <p:cNvSpPr txBox="1">
                  <a:spLocks noChangeArrowheads="1"/>
                </p:cNvSpPr>
                <p:nvPr/>
              </p:nvSpPr>
              <p:spPr bwMode="auto">
                <a:xfrm>
                  <a:off x="2199242"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4</a:t>
                  </a:r>
                </a:p>
              </p:txBody>
            </p:sp>
            <p:sp>
              <p:nvSpPr>
                <p:cNvPr id="113" name="Text Box 14"/>
                <p:cNvSpPr txBox="1">
                  <a:spLocks noChangeArrowheads="1"/>
                </p:cNvSpPr>
                <p:nvPr/>
              </p:nvSpPr>
              <p:spPr bwMode="auto">
                <a:xfrm>
                  <a:off x="2203372"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3</a:t>
                  </a:r>
                </a:p>
              </p:txBody>
            </p:sp>
            <p:sp>
              <p:nvSpPr>
                <p:cNvPr id="114" name="Text Box 15"/>
                <p:cNvSpPr txBox="1">
                  <a:spLocks noChangeArrowheads="1"/>
                </p:cNvSpPr>
                <p:nvPr/>
              </p:nvSpPr>
              <p:spPr bwMode="auto">
                <a:xfrm>
                  <a:off x="2203372"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2</a:t>
                  </a:r>
                </a:p>
              </p:txBody>
            </p:sp>
          </p:grpSp>
          <p:sp>
            <p:nvSpPr>
              <p:cNvPr id="86" name="Rectangle 16"/>
              <p:cNvSpPr>
                <a:spLocks noChangeArrowheads="1"/>
              </p:cNvSpPr>
              <p:nvPr/>
            </p:nvSpPr>
            <p:spPr bwMode="auto">
              <a:xfrm>
                <a:off x="302384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87" name="Rectangle 27"/>
              <p:cNvSpPr>
                <a:spLocks noChangeArrowheads="1"/>
              </p:cNvSpPr>
              <p:nvPr/>
            </p:nvSpPr>
            <p:spPr bwMode="auto">
              <a:xfrm>
                <a:off x="5725878" y="1390199"/>
                <a:ext cx="2567441" cy="4043067"/>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8" name="Group 87"/>
              <p:cNvGrpSpPr/>
              <p:nvPr/>
            </p:nvGrpSpPr>
            <p:grpSpPr>
              <a:xfrm>
                <a:off x="3099464" y="1488794"/>
                <a:ext cx="2401929" cy="3600541"/>
                <a:chOff x="253048" y="1516531"/>
                <a:chExt cx="2401929" cy="3600541"/>
              </a:xfrm>
            </p:grpSpPr>
            <p:grpSp>
              <p:nvGrpSpPr>
                <p:cNvPr id="100" name="Group 99"/>
                <p:cNvGrpSpPr/>
                <p:nvPr/>
              </p:nvGrpSpPr>
              <p:grpSpPr>
                <a:xfrm>
                  <a:off x="253048" y="1516531"/>
                  <a:ext cx="2401929" cy="3509857"/>
                  <a:chOff x="253048" y="1516531"/>
                  <a:chExt cx="2401929" cy="3509857"/>
                </a:xfrm>
              </p:grpSpPr>
              <p:sp>
                <p:nvSpPr>
                  <p:cNvPr id="10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09" name="Text Box 10"/>
                  <p:cNvSpPr txBox="1">
                    <a:spLocks noChangeArrowheads="1"/>
                  </p:cNvSpPr>
                  <p:nvPr/>
                </p:nvSpPr>
                <p:spPr bwMode="auto">
                  <a:xfrm>
                    <a:off x="253048" y="1516531"/>
                    <a:ext cx="2381489" cy="56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101" name="Text Box 12"/>
                <p:cNvSpPr txBox="1">
                  <a:spLocks noChangeArrowheads="1"/>
                </p:cNvSpPr>
                <p:nvPr/>
              </p:nvSpPr>
              <p:spPr bwMode="auto">
                <a:xfrm>
                  <a:off x="2203373" y="4600034"/>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102" name="Text Box 13"/>
                <p:cNvSpPr txBox="1">
                  <a:spLocks noChangeArrowheads="1"/>
                </p:cNvSpPr>
                <p:nvPr/>
              </p:nvSpPr>
              <p:spPr bwMode="auto">
                <a:xfrm>
                  <a:off x="2199243"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103" name="Text Box 14"/>
                <p:cNvSpPr txBox="1">
                  <a:spLocks noChangeArrowheads="1"/>
                </p:cNvSpPr>
                <p:nvPr/>
              </p:nvSpPr>
              <p:spPr bwMode="auto">
                <a:xfrm>
                  <a:off x="2203373"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sp>
              <p:nvSpPr>
                <p:cNvPr id="104" name="Text Box 15"/>
                <p:cNvSpPr txBox="1">
                  <a:spLocks noChangeArrowheads="1"/>
                </p:cNvSpPr>
                <p:nvPr/>
              </p:nvSpPr>
              <p:spPr bwMode="auto">
                <a:xfrm>
                  <a:off x="2203373"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grpSp>
          <p:grpSp>
            <p:nvGrpSpPr>
              <p:cNvPr id="89" name="Group 88"/>
              <p:cNvGrpSpPr/>
              <p:nvPr/>
            </p:nvGrpSpPr>
            <p:grpSpPr>
              <a:xfrm>
                <a:off x="5782727" y="1488794"/>
                <a:ext cx="2381489" cy="3641183"/>
                <a:chOff x="281901" y="1475890"/>
                <a:chExt cx="2381489" cy="3641183"/>
              </a:xfrm>
            </p:grpSpPr>
            <p:grpSp>
              <p:nvGrpSpPr>
                <p:cNvPr id="90" name="Group 89"/>
                <p:cNvGrpSpPr/>
                <p:nvPr/>
              </p:nvGrpSpPr>
              <p:grpSpPr>
                <a:xfrm>
                  <a:off x="281901" y="1475890"/>
                  <a:ext cx="2381489" cy="3550498"/>
                  <a:chOff x="281901" y="1475890"/>
                  <a:chExt cx="2381489" cy="3550498"/>
                </a:xfrm>
              </p:grpSpPr>
              <p:sp>
                <p:nvSpPr>
                  <p:cNvPr id="9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99" name="Text Box 10"/>
                  <p:cNvSpPr txBox="1">
                    <a:spLocks noChangeArrowheads="1"/>
                  </p:cNvSpPr>
                  <p:nvPr/>
                </p:nvSpPr>
                <p:spPr bwMode="auto">
                  <a:xfrm>
                    <a:off x="281901" y="1475890"/>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91" name="Text Box 12"/>
                <p:cNvSpPr txBox="1">
                  <a:spLocks noChangeArrowheads="1"/>
                </p:cNvSpPr>
                <p:nvPr/>
              </p:nvSpPr>
              <p:spPr bwMode="auto">
                <a:xfrm>
                  <a:off x="2203372" y="4600034"/>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92" name="Text Box 13"/>
                <p:cNvSpPr txBox="1">
                  <a:spLocks noChangeArrowheads="1"/>
                </p:cNvSpPr>
                <p:nvPr/>
              </p:nvSpPr>
              <p:spPr bwMode="auto">
                <a:xfrm>
                  <a:off x="2199244" y="3731960"/>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93" name="Text Box 14"/>
                <p:cNvSpPr txBox="1">
                  <a:spLocks noChangeArrowheads="1"/>
                </p:cNvSpPr>
                <p:nvPr/>
              </p:nvSpPr>
              <p:spPr bwMode="auto">
                <a:xfrm>
                  <a:off x="2203372" y="2899213"/>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sp>
              <p:nvSpPr>
                <p:cNvPr id="94" name="Text Box 15"/>
                <p:cNvSpPr txBox="1">
                  <a:spLocks noChangeArrowheads="1"/>
                </p:cNvSpPr>
                <p:nvPr/>
              </p:nvSpPr>
              <p:spPr bwMode="auto">
                <a:xfrm>
                  <a:off x="2203372" y="2068648"/>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grpSp>
        </p:grpSp>
        <p:sp>
          <p:nvSpPr>
            <p:cNvPr id="82" name="Text Box 11"/>
            <p:cNvSpPr txBox="1">
              <a:spLocks noChangeArrowheads="1"/>
            </p:cNvSpPr>
            <p:nvPr/>
          </p:nvSpPr>
          <p:spPr bwMode="auto">
            <a:xfrm>
              <a:off x="3118694" y="2064277"/>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sp>
          <p:nvSpPr>
            <p:cNvPr id="83" name="Text Box 11"/>
            <p:cNvSpPr txBox="1">
              <a:spLocks noChangeArrowheads="1"/>
            </p:cNvSpPr>
            <p:nvPr/>
          </p:nvSpPr>
          <p:spPr bwMode="auto">
            <a:xfrm>
              <a:off x="5868144" y="2051375"/>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Tree>
    <p:extLst>
      <p:ext uri="{BB962C8B-B14F-4D97-AF65-F5344CB8AC3E}">
        <p14:creationId xmlns:p14="http://schemas.microsoft.com/office/powerpoint/2010/main" val="3172310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9">
                                            <p:txEl>
                                              <p:pRg st="1" end="1"/>
                                            </p:txEl>
                                          </p:spTgt>
                                        </p:tgtEl>
                                        <p:attrNameLst>
                                          <p:attrName>style.visibility</p:attrName>
                                        </p:attrNameLst>
                                      </p:cBhvr>
                                      <p:to>
                                        <p:strVal val="visible"/>
                                      </p:to>
                                    </p:set>
                                    <p:animEffect transition="in" filter="fade">
                                      <p:cBhvr>
                                        <p:cTn id="14" dur="500"/>
                                        <p:tgtEl>
                                          <p:spTgt spid="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Effect transition="in" filter="fade">
                                      <p:cBhvr>
                                        <p:cTn id="19" dur="500"/>
                                        <p:tgtEl>
                                          <p:spTgt spid="7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9">
                                            <p:txEl>
                                              <p:pRg st="3" end="3"/>
                                            </p:txEl>
                                          </p:spTgt>
                                        </p:tgtEl>
                                        <p:attrNameLst>
                                          <p:attrName>style.visibility</p:attrName>
                                        </p:attrNameLst>
                                      </p:cBhvr>
                                      <p:to>
                                        <p:strVal val="visible"/>
                                      </p:to>
                                    </p:set>
                                    <p:animEffect transition="in" filter="fade">
                                      <p:cBhvr>
                                        <p:cTn id="24" dur="500"/>
                                        <p:tgtEl>
                                          <p:spTgt spid="7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9">
                                            <p:txEl>
                                              <p:pRg st="4" end="4"/>
                                            </p:txEl>
                                          </p:spTgt>
                                        </p:tgtEl>
                                        <p:attrNameLst>
                                          <p:attrName>style.visibility</p:attrName>
                                        </p:attrNameLst>
                                      </p:cBhvr>
                                      <p:to>
                                        <p:strVal val="visible"/>
                                      </p:to>
                                    </p:set>
                                    <p:animEffect transition="in" filter="fade">
                                      <p:cBhvr>
                                        <p:cTn id="29" dur="500"/>
                                        <p:tgtEl>
                                          <p:spTgt spid="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Mock election</a:t>
            </a:r>
            <a:endParaRPr lang="en-AU" dirty="0">
              <a:latin typeface="+mn-lt"/>
              <a:ea typeface="Tahoma" panose="020B0604030504040204" pitchFamily="34" charset="0"/>
              <a:cs typeface="Tahoma" panose="020B0604030504040204" pitchFamily="34" charset="0"/>
            </a:endParaRPr>
          </a:p>
        </p:txBody>
      </p:sp>
      <p:sp>
        <p:nvSpPr>
          <p:cNvPr id="17" name="Content Placeholder 11"/>
          <p:cNvSpPr txBox="1">
            <a:spLocks/>
          </p:cNvSpPr>
          <p:nvPr/>
        </p:nvSpPr>
        <p:spPr>
          <a:xfrm>
            <a:off x="-33392" y="1317488"/>
            <a:ext cx="9177391"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AU" dirty="0" smtClean="0"/>
          </a:p>
          <a:p>
            <a:endParaRPr lang="en-AU" dirty="0" smtClean="0"/>
          </a:p>
          <a:p>
            <a:r>
              <a:rPr lang="en-AU" dirty="0" smtClean="0">
                <a:solidFill>
                  <a:schemeClr val="tx1"/>
                </a:solidFill>
              </a:rPr>
              <a:t>     	</a:t>
            </a:r>
            <a:endParaRPr lang="en-AU" dirty="0">
              <a:solidFill>
                <a:schemeClr val="tx1"/>
              </a:solidFill>
            </a:endParaRPr>
          </a:p>
        </p:txBody>
      </p:sp>
      <p:grpSp>
        <p:nvGrpSpPr>
          <p:cNvPr id="3" name="Group 2"/>
          <p:cNvGrpSpPr/>
          <p:nvPr/>
        </p:nvGrpSpPr>
        <p:grpSpPr>
          <a:xfrm>
            <a:off x="1701483" y="1855213"/>
            <a:ext cx="2376264" cy="1893782"/>
            <a:chOff x="1701483" y="1855213"/>
            <a:chExt cx="2376264" cy="1893782"/>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0139" y="2392234"/>
              <a:ext cx="1239536" cy="1356761"/>
            </a:xfrm>
            <a:prstGeom prst="rect">
              <a:avLst/>
            </a:prstGeom>
          </p:spPr>
        </p:pic>
        <p:sp>
          <p:nvSpPr>
            <p:cNvPr id="2" name="TextBox 1"/>
            <p:cNvSpPr txBox="1"/>
            <p:nvPr/>
          </p:nvSpPr>
          <p:spPr>
            <a:xfrm>
              <a:off x="1701483" y="1855213"/>
              <a:ext cx="2376264" cy="584775"/>
            </a:xfrm>
            <a:prstGeom prst="rect">
              <a:avLst/>
            </a:prstGeom>
            <a:noFill/>
          </p:spPr>
          <p:txBody>
            <a:bodyPr wrap="square" rtlCol="0">
              <a:spAutoFit/>
            </a:bodyPr>
            <a:lstStyle/>
            <a:p>
              <a:r>
                <a:rPr lang="en-AU" sz="3200" dirty="0" smtClean="0"/>
                <a:t>Watermelon</a:t>
              </a:r>
              <a:endParaRPr lang="en-AU" sz="3200" dirty="0"/>
            </a:p>
          </p:txBody>
        </p:sp>
      </p:grpSp>
      <p:grpSp>
        <p:nvGrpSpPr>
          <p:cNvPr id="7" name="Group 6"/>
          <p:cNvGrpSpPr/>
          <p:nvPr/>
        </p:nvGrpSpPr>
        <p:grpSpPr>
          <a:xfrm>
            <a:off x="5454900" y="1855212"/>
            <a:ext cx="2376264" cy="1893783"/>
            <a:chOff x="5454900" y="1855212"/>
            <a:chExt cx="2376264" cy="1893783"/>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0942" y="2427957"/>
              <a:ext cx="1395015" cy="1321038"/>
            </a:xfrm>
            <a:prstGeom prst="rect">
              <a:avLst/>
            </a:prstGeom>
          </p:spPr>
        </p:pic>
        <p:sp>
          <p:nvSpPr>
            <p:cNvPr id="27" name="TextBox 26"/>
            <p:cNvSpPr txBox="1"/>
            <p:nvPr/>
          </p:nvSpPr>
          <p:spPr>
            <a:xfrm>
              <a:off x="5454900" y="1855212"/>
              <a:ext cx="2376264" cy="584775"/>
            </a:xfrm>
            <a:prstGeom prst="rect">
              <a:avLst/>
            </a:prstGeom>
            <a:noFill/>
          </p:spPr>
          <p:txBody>
            <a:bodyPr wrap="square" rtlCol="0">
              <a:spAutoFit/>
            </a:bodyPr>
            <a:lstStyle/>
            <a:p>
              <a:r>
                <a:rPr lang="en-AU" sz="3200" dirty="0" smtClean="0"/>
                <a:t>Apples</a:t>
              </a:r>
              <a:endParaRPr lang="en-AU" sz="3200" dirty="0"/>
            </a:p>
          </p:txBody>
        </p:sp>
      </p:grpSp>
      <p:grpSp>
        <p:nvGrpSpPr>
          <p:cNvPr id="8" name="Group 7"/>
          <p:cNvGrpSpPr/>
          <p:nvPr/>
        </p:nvGrpSpPr>
        <p:grpSpPr>
          <a:xfrm>
            <a:off x="1699876" y="3844096"/>
            <a:ext cx="2376264" cy="2014799"/>
            <a:chOff x="1699876" y="3844096"/>
            <a:chExt cx="2376264" cy="2014799"/>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9555" y="4408131"/>
              <a:ext cx="1080120" cy="1450764"/>
            </a:xfrm>
            <a:prstGeom prst="rect">
              <a:avLst/>
            </a:prstGeom>
          </p:spPr>
        </p:pic>
        <p:sp>
          <p:nvSpPr>
            <p:cNvPr id="28" name="TextBox 27"/>
            <p:cNvSpPr txBox="1"/>
            <p:nvPr/>
          </p:nvSpPr>
          <p:spPr>
            <a:xfrm>
              <a:off x="1699876" y="3844096"/>
              <a:ext cx="2376264" cy="584775"/>
            </a:xfrm>
            <a:prstGeom prst="rect">
              <a:avLst/>
            </a:prstGeom>
            <a:noFill/>
          </p:spPr>
          <p:txBody>
            <a:bodyPr wrap="square" rtlCol="0">
              <a:spAutoFit/>
            </a:bodyPr>
            <a:lstStyle/>
            <a:p>
              <a:r>
                <a:rPr lang="en-AU" sz="3200" dirty="0" smtClean="0"/>
                <a:t>Strawberries</a:t>
              </a:r>
              <a:endParaRPr lang="en-AU" sz="3200" dirty="0"/>
            </a:p>
          </p:txBody>
        </p:sp>
      </p:grpSp>
      <p:grpSp>
        <p:nvGrpSpPr>
          <p:cNvPr id="12" name="Group 11"/>
          <p:cNvGrpSpPr/>
          <p:nvPr/>
        </p:nvGrpSpPr>
        <p:grpSpPr>
          <a:xfrm>
            <a:off x="5248877" y="3883080"/>
            <a:ext cx="2549324" cy="2058465"/>
            <a:chOff x="5248877" y="3883080"/>
            <a:chExt cx="2549324" cy="2058465"/>
          </a:xfrm>
        </p:grpSpPr>
        <p:pic>
          <p:nvPicPr>
            <p:cNvPr id="26" name="Picture 25"/>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t="4688" r="8696"/>
            <a:stretch/>
          </p:blipFill>
          <p:spPr>
            <a:xfrm>
              <a:off x="5248877" y="4302233"/>
              <a:ext cx="1624745" cy="1639312"/>
            </a:xfrm>
            <a:prstGeom prst="rect">
              <a:avLst/>
            </a:prstGeom>
          </p:spPr>
        </p:pic>
        <p:sp>
          <p:nvSpPr>
            <p:cNvPr id="29" name="TextBox 28"/>
            <p:cNvSpPr txBox="1"/>
            <p:nvPr/>
          </p:nvSpPr>
          <p:spPr>
            <a:xfrm>
              <a:off x="5421937" y="3883080"/>
              <a:ext cx="2376264" cy="584775"/>
            </a:xfrm>
            <a:prstGeom prst="rect">
              <a:avLst/>
            </a:prstGeom>
            <a:noFill/>
          </p:spPr>
          <p:txBody>
            <a:bodyPr wrap="square" rtlCol="0">
              <a:spAutoFit/>
            </a:bodyPr>
            <a:lstStyle/>
            <a:p>
              <a:r>
                <a:rPr lang="en-AU" sz="3200" dirty="0" smtClean="0"/>
                <a:t>Bananas</a:t>
              </a:r>
              <a:endParaRPr lang="en-AU" sz="3200" dirty="0"/>
            </a:p>
          </p:txBody>
        </p:sp>
      </p:grpSp>
      <p:sp>
        <p:nvSpPr>
          <p:cNvPr id="31" name="TextBox 30"/>
          <p:cNvSpPr txBox="1"/>
          <p:nvPr/>
        </p:nvSpPr>
        <p:spPr>
          <a:xfrm>
            <a:off x="0" y="1158325"/>
            <a:ext cx="9143999" cy="923330"/>
          </a:xfrm>
          <a:prstGeom prst="rect">
            <a:avLst/>
          </a:prstGeom>
          <a:noFill/>
        </p:spPr>
        <p:txBody>
          <a:bodyPr wrap="square" rtlCol="0">
            <a:spAutoFit/>
          </a:bodyPr>
          <a:lstStyle/>
          <a:p>
            <a:pPr algn="ctr"/>
            <a:r>
              <a:rPr lang="en-AU" sz="3600" b="1" i="1" dirty="0">
                <a:solidFill>
                  <a:srgbClr val="4285F4"/>
                </a:solidFill>
              </a:rPr>
              <a:t>What is your favourite fruit?</a:t>
            </a:r>
          </a:p>
          <a:p>
            <a:pPr algn="ctr"/>
            <a:endParaRPr lang="en-AU" b="1" dirty="0"/>
          </a:p>
        </p:txBody>
      </p:sp>
    </p:spTree>
    <p:extLst>
      <p:ext uri="{BB962C8B-B14F-4D97-AF65-F5344CB8AC3E}">
        <p14:creationId xmlns:p14="http://schemas.microsoft.com/office/powerpoint/2010/main" val="415480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8" name="TextBox 7"/>
          <p:cNvSpPr txBox="1"/>
          <p:nvPr/>
        </p:nvSpPr>
        <p:spPr>
          <a:xfrm>
            <a:off x="179512" y="755993"/>
            <a:ext cx="8856984" cy="584775"/>
          </a:xfrm>
          <a:prstGeom prst="rect">
            <a:avLst/>
          </a:prstGeom>
          <a:noFill/>
        </p:spPr>
        <p:txBody>
          <a:bodyPr wrap="square" rtlCol="0">
            <a:spAutoFit/>
          </a:bodyPr>
          <a:lstStyle/>
          <a:p>
            <a:pPr algn="ctr"/>
            <a:r>
              <a:rPr lang="en-AU" sz="3200" b="1" dirty="0" smtClean="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a:t>
            </a:r>
            <a:endParaRPr lang="en-AU" sz="3200" b="1" dirty="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55576" y="2348880"/>
            <a:ext cx="7879177" cy="1815882"/>
          </a:xfrm>
          <a:prstGeom prst="rect">
            <a:avLst/>
          </a:prstGeom>
          <a:noFill/>
        </p:spPr>
        <p:txBody>
          <a:bodyPr wrap="square" rtlCol="0">
            <a:spAutoFit/>
          </a:bodyPr>
          <a:lstStyle/>
          <a:p>
            <a:pPr algn="ctr">
              <a:spcBef>
                <a:spcPts val="3600"/>
              </a:spcBef>
              <a:spcAft>
                <a:spcPts val="1200"/>
              </a:spcAft>
            </a:pPr>
            <a:r>
              <a:rPr lang="en-AU" sz="2800" dirty="0" smtClean="0">
                <a:solidFill>
                  <a:srgbClr val="5C2018"/>
                </a:solidFill>
                <a:latin typeface="Tahoma" panose="020B0604030504040204" pitchFamily="34" charset="0"/>
                <a:ea typeface="Tahoma" panose="020B0604030504040204" pitchFamily="34" charset="0"/>
                <a:cs typeface="Tahoma" panose="020B0604030504040204" pitchFamily="34" charset="0"/>
              </a:rPr>
              <a:t>For further information </a:t>
            </a:r>
            <a:r>
              <a:rPr lang="en-AU" sz="5400" b="1" dirty="0" smtClean="0">
                <a:solidFill>
                  <a:srgbClr val="5C2018"/>
                </a:solidFill>
                <a:latin typeface="Tahoma" panose="020B0604030504040204" pitchFamily="34" charset="0"/>
                <a:ea typeface="Tahoma" panose="020B0604030504040204" pitchFamily="34" charset="0"/>
                <a:cs typeface="Tahoma" panose="020B0604030504040204" pitchFamily="34" charset="0"/>
              </a:rPr>
              <a:t>ntec.nt.gov.au</a:t>
            </a:r>
            <a:endParaRPr lang="en-AU" sz="7200" b="1" dirty="0" smtClean="0">
              <a:solidFill>
                <a:srgbClr val="5C2018"/>
              </a:solidFill>
              <a:latin typeface="Tahoma" panose="020B0604030504040204" pitchFamily="34" charset="0"/>
              <a:ea typeface="Tahoma" panose="020B0604030504040204" pitchFamily="34" charset="0"/>
              <a:cs typeface="Tahoma" panose="020B0604030504040204" pitchFamily="34" charset="0"/>
            </a:endParaRPr>
          </a:p>
          <a:p>
            <a:pPr algn="ctr">
              <a:spcAft>
                <a:spcPts val="1200"/>
              </a:spcAft>
            </a:pPr>
            <a:endParaRPr lang="en-AU" sz="20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936105" y="4490007"/>
            <a:ext cx="4482461" cy="451517"/>
            <a:chOff x="467545" y="5219023"/>
            <a:chExt cx="4482461" cy="45151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5219023"/>
              <a:ext cx="432048" cy="432048"/>
            </a:xfrm>
            <a:prstGeom prst="rect">
              <a:avLst/>
            </a:prstGeom>
          </p:spPr>
        </p:pic>
        <p:sp>
          <p:nvSpPr>
            <p:cNvPr id="15" name="TextBox 14"/>
            <p:cNvSpPr txBox="1"/>
            <p:nvPr/>
          </p:nvSpPr>
          <p:spPr>
            <a:xfrm>
              <a:off x="917558" y="5301208"/>
              <a:ext cx="4032448" cy="369332"/>
            </a:xfrm>
            <a:prstGeom prst="rect">
              <a:avLst/>
            </a:prstGeom>
            <a:noFill/>
          </p:spPr>
          <p:txBody>
            <a:bodyPr wrap="square" rtlCol="0">
              <a:spAutoFit/>
            </a:bodyPr>
            <a:lstStyle/>
            <a:p>
              <a:r>
                <a:rPr lang="en-AU" dirty="0" smtClean="0">
                  <a:solidFill>
                    <a:srgbClr val="0065BD"/>
                  </a:solidFill>
                </a:rPr>
                <a:t>Facebook.com/NTElectoralcommission</a:t>
              </a:r>
              <a:endParaRPr lang="en-AU" dirty="0">
                <a:solidFill>
                  <a:srgbClr val="0065BD"/>
                </a:solidFill>
              </a:endParaRPr>
            </a:p>
          </p:txBody>
        </p:sp>
      </p:grpSp>
      <p:grpSp>
        <p:nvGrpSpPr>
          <p:cNvPr id="16" name="Group 15"/>
          <p:cNvGrpSpPr/>
          <p:nvPr/>
        </p:nvGrpSpPr>
        <p:grpSpPr>
          <a:xfrm>
            <a:off x="5801112" y="4437112"/>
            <a:ext cx="3811448" cy="495120"/>
            <a:chOff x="5332552" y="5166128"/>
            <a:chExt cx="3811448" cy="495120"/>
          </a:xfrm>
        </p:grpSpPr>
        <p:pic>
          <p:nvPicPr>
            <p:cNvPr id="17" name="Picture 16"/>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2552" y="5166128"/>
              <a:ext cx="495120" cy="495120"/>
            </a:xfrm>
            <a:prstGeom prst="rect">
              <a:avLst/>
            </a:prstGeom>
          </p:spPr>
        </p:pic>
        <p:sp>
          <p:nvSpPr>
            <p:cNvPr id="18" name="TextBox 17"/>
            <p:cNvSpPr txBox="1"/>
            <p:nvPr/>
          </p:nvSpPr>
          <p:spPr>
            <a:xfrm>
              <a:off x="5827672" y="5291916"/>
              <a:ext cx="3316328" cy="369332"/>
            </a:xfrm>
            <a:prstGeom prst="rect">
              <a:avLst/>
            </a:prstGeom>
            <a:noFill/>
          </p:spPr>
          <p:txBody>
            <a:bodyPr wrap="square" rtlCol="0">
              <a:spAutoFit/>
            </a:bodyPr>
            <a:lstStyle/>
            <a:p>
              <a:r>
                <a:rPr lang="en-AU" dirty="0" smtClean="0">
                  <a:solidFill>
                    <a:srgbClr val="0065BD"/>
                  </a:solidFill>
                </a:rPr>
                <a:t>@NTElecComm</a:t>
              </a:r>
              <a:endParaRPr lang="en-AU" dirty="0">
                <a:solidFill>
                  <a:srgbClr val="0065BD"/>
                </a:solidFill>
              </a:endParaRPr>
            </a:p>
          </p:txBody>
        </p:sp>
      </p:grpSp>
    </p:spTree>
    <p:extLst>
      <p:ext uri="{BB962C8B-B14F-4D97-AF65-F5344CB8AC3E}">
        <p14:creationId xmlns:p14="http://schemas.microsoft.com/office/powerpoint/2010/main" val="678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782706"/>
            <a:ext cx="6835492" cy="4556995"/>
          </a:xfrm>
          <a:prstGeom prst="rect">
            <a:avLst/>
          </a:prstGeom>
          <a:ln w="38100">
            <a:solidFill>
              <a:srgbClr val="BC463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695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150" y="3234111"/>
            <a:ext cx="5292080" cy="3111164"/>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Group decision making</a:t>
            </a:r>
            <a:endParaRPr lang="en-AU" dirty="0"/>
          </a:p>
        </p:txBody>
      </p:sp>
      <p:sp>
        <p:nvSpPr>
          <p:cNvPr id="22" name="TextBox 21"/>
          <p:cNvSpPr txBox="1"/>
          <p:nvPr/>
        </p:nvSpPr>
        <p:spPr>
          <a:xfrm>
            <a:off x="595562" y="1348847"/>
            <a:ext cx="8062405" cy="692497"/>
          </a:xfrm>
          <a:prstGeom prst="rect">
            <a:avLst/>
          </a:prstGeom>
          <a:noFill/>
        </p:spPr>
        <p:txBody>
          <a:bodyPr wrap="square" rtlCol="0">
            <a:spAutoFit/>
          </a:bodyPr>
          <a:lstStyle/>
          <a:p>
            <a:pPr algn="ctr"/>
            <a:r>
              <a:rPr lang="en-AU" sz="2100" dirty="0" smtClean="0">
                <a:solidFill>
                  <a:srgbClr val="4285F4"/>
                </a:solidFill>
              </a:rPr>
              <a:t>What is the fairest way to make important decisions for a community?</a:t>
            </a:r>
          </a:p>
          <a:p>
            <a:endParaRPr lang="en-AU" dirty="0"/>
          </a:p>
        </p:txBody>
      </p:sp>
      <p:grpSp>
        <p:nvGrpSpPr>
          <p:cNvPr id="23" name="Group 22"/>
          <p:cNvGrpSpPr/>
          <p:nvPr/>
        </p:nvGrpSpPr>
        <p:grpSpPr>
          <a:xfrm>
            <a:off x="605722" y="1985711"/>
            <a:ext cx="8042084" cy="1752974"/>
            <a:chOff x="644716" y="2343070"/>
            <a:chExt cx="8042084" cy="1752974"/>
          </a:xfrm>
        </p:grpSpPr>
        <p:sp>
          <p:nvSpPr>
            <p:cNvPr id="24" name="TextBox 23"/>
            <p:cNvSpPr txBox="1"/>
            <p:nvPr/>
          </p:nvSpPr>
          <p:spPr>
            <a:xfrm>
              <a:off x="644716" y="2343070"/>
              <a:ext cx="3979048" cy="646331"/>
            </a:xfrm>
            <a:prstGeom prst="rect">
              <a:avLst/>
            </a:prstGeom>
            <a:noFill/>
          </p:spPr>
          <p:txBody>
            <a:bodyPr wrap="square" rtlCol="0">
              <a:spAutoFit/>
            </a:bodyPr>
            <a:lstStyle/>
            <a:p>
              <a:r>
                <a:rPr lang="en-AU" dirty="0" smtClean="0"/>
                <a:t>A. </a:t>
              </a:r>
              <a:r>
                <a:rPr lang="en-AU" dirty="0"/>
                <a:t>One person (the leader) makes decisions for everyone in the community</a:t>
              </a:r>
            </a:p>
          </p:txBody>
        </p:sp>
        <p:sp>
          <p:nvSpPr>
            <p:cNvPr id="25" name="TextBox 24"/>
            <p:cNvSpPr txBox="1"/>
            <p:nvPr/>
          </p:nvSpPr>
          <p:spPr>
            <a:xfrm>
              <a:off x="4691681" y="2343070"/>
              <a:ext cx="3979048" cy="646331"/>
            </a:xfrm>
            <a:prstGeom prst="rect">
              <a:avLst/>
            </a:prstGeom>
            <a:noFill/>
          </p:spPr>
          <p:txBody>
            <a:bodyPr wrap="square" rtlCol="0">
              <a:spAutoFit/>
            </a:bodyPr>
            <a:lstStyle/>
            <a:p>
              <a:r>
                <a:rPr lang="en-AU" dirty="0"/>
                <a:t>B</a:t>
              </a:r>
              <a:r>
                <a:rPr lang="en-AU" dirty="0" smtClean="0"/>
                <a:t>. </a:t>
              </a:r>
              <a:r>
                <a:rPr lang="en-AU" dirty="0"/>
                <a:t>The richest family in the community makes decisions for everybody</a:t>
              </a:r>
            </a:p>
          </p:txBody>
        </p:sp>
        <p:sp>
          <p:nvSpPr>
            <p:cNvPr id="26" name="TextBox 25"/>
            <p:cNvSpPr txBox="1"/>
            <p:nvPr/>
          </p:nvSpPr>
          <p:spPr>
            <a:xfrm>
              <a:off x="683568" y="3449713"/>
              <a:ext cx="3979048" cy="646331"/>
            </a:xfrm>
            <a:prstGeom prst="rect">
              <a:avLst/>
            </a:prstGeom>
            <a:noFill/>
          </p:spPr>
          <p:txBody>
            <a:bodyPr wrap="square" rtlCol="0">
              <a:spAutoFit/>
            </a:bodyPr>
            <a:lstStyle/>
            <a:p>
              <a:r>
                <a:rPr lang="en-AU" dirty="0"/>
                <a:t>C</a:t>
              </a:r>
              <a:r>
                <a:rPr lang="en-AU" dirty="0" smtClean="0"/>
                <a:t>. </a:t>
              </a:r>
              <a:r>
                <a:rPr lang="en-AU" dirty="0"/>
                <a:t>A small group of </a:t>
              </a:r>
              <a:r>
                <a:rPr lang="en-AU" dirty="0" smtClean="0"/>
                <a:t>people (unelected) make all the community’s decisions</a:t>
              </a:r>
              <a:endParaRPr lang="en-AU" dirty="0"/>
            </a:p>
          </p:txBody>
        </p:sp>
        <p:sp>
          <p:nvSpPr>
            <p:cNvPr id="27" name="TextBox 26"/>
            <p:cNvSpPr txBox="1"/>
            <p:nvPr/>
          </p:nvSpPr>
          <p:spPr>
            <a:xfrm>
              <a:off x="4707752" y="3449712"/>
              <a:ext cx="3979048" cy="646331"/>
            </a:xfrm>
            <a:prstGeom prst="rect">
              <a:avLst/>
            </a:prstGeom>
            <a:noFill/>
          </p:spPr>
          <p:txBody>
            <a:bodyPr wrap="square" rtlCol="0">
              <a:spAutoFit/>
            </a:bodyPr>
            <a:lstStyle/>
            <a:p>
              <a:r>
                <a:rPr lang="en-AU" dirty="0" smtClean="0"/>
                <a:t>D. </a:t>
              </a:r>
              <a:r>
                <a:rPr lang="en-AU" dirty="0"/>
                <a:t>Everyone in the community has a say in </a:t>
              </a:r>
              <a:r>
                <a:rPr lang="en-AU" dirty="0" smtClean="0"/>
                <a:t>community decisions</a:t>
              </a:r>
              <a:endParaRPr lang="en-AU" dirty="0"/>
            </a:p>
          </p:txBody>
        </p:sp>
      </p:grpSp>
    </p:spTree>
    <p:extLst>
      <p:ext uri="{BB962C8B-B14F-4D97-AF65-F5344CB8AC3E}">
        <p14:creationId xmlns:p14="http://schemas.microsoft.com/office/powerpoint/2010/main" val="198697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3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Examples of group decision making</a:t>
            </a:r>
            <a:endParaRPr lang="en-AU" dirty="0"/>
          </a:p>
        </p:txBody>
      </p:sp>
      <p:sp>
        <p:nvSpPr>
          <p:cNvPr id="33" name="Content Placeholder 9"/>
          <p:cNvSpPr txBox="1">
            <a:spLocks/>
          </p:cNvSpPr>
          <p:nvPr/>
        </p:nvSpPr>
        <p:spPr>
          <a:xfrm>
            <a:off x="545744" y="1543038"/>
            <a:ext cx="8229600" cy="42757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AU" dirty="0" smtClean="0">
                <a:solidFill>
                  <a:schemeClr val="tx1"/>
                </a:solidFill>
              </a:rPr>
              <a:t>Class vote</a:t>
            </a:r>
          </a:p>
          <a:p>
            <a:pPr marL="514350" indent="-514350" algn="l">
              <a:buFont typeface="+mj-lt"/>
              <a:buAutoNum type="arabicPeriod"/>
            </a:pPr>
            <a:r>
              <a:rPr lang="en-AU" dirty="0" smtClean="0">
                <a:solidFill>
                  <a:schemeClr val="tx1"/>
                </a:solidFill>
              </a:rPr>
              <a:t>Students representative/leadership council</a:t>
            </a:r>
          </a:p>
          <a:p>
            <a:pPr marL="514350" indent="-514350" algn="l">
              <a:buFont typeface="+mj-lt"/>
              <a:buAutoNum type="arabicPeriod"/>
            </a:pPr>
            <a:r>
              <a:rPr lang="en-AU" dirty="0" smtClean="0">
                <a:solidFill>
                  <a:schemeClr val="tx1"/>
                </a:solidFill>
              </a:rPr>
              <a:t>School Council </a:t>
            </a:r>
          </a:p>
          <a:p>
            <a:pPr marL="514350" indent="-514350" algn="l">
              <a:buFont typeface="+mj-lt"/>
              <a:buAutoNum type="arabicPeriod"/>
            </a:pPr>
            <a:r>
              <a:rPr lang="en-AU" dirty="0" smtClean="0">
                <a:solidFill>
                  <a:schemeClr val="tx1"/>
                </a:solidFill>
              </a:rPr>
              <a:t>Committees – for sports clubs, </a:t>
            </a:r>
            <a:br>
              <a:rPr lang="en-AU" dirty="0" smtClean="0">
                <a:solidFill>
                  <a:schemeClr val="tx1"/>
                </a:solidFill>
              </a:rPr>
            </a:br>
            <a:r>
              <a:rPr lang="en-AU" dirty="0" smtClean="0">
                <a:solidFill>
                  <a:schemeClr val="tx1"/>
                </a:solidFill>
              </a:rPr>
              <a:t>child care centres etc.</a:t>
            </a:r>
          </a:p>
          <a:p>
            <a:pPr marL="514350" indent="-514350" algn="l">
              <a:buFont typeface="+mj-lt"/>
              <a:buAutoNum type="arabicPeriod"/>
            </a:pPr>
            <a:r>
              <a:rPr lang="en-AU" dirty="0" smtClean="0">
                <a:solidFill>
                  <a:schemeClr val="tx1"/>
                </a:solidFill>
              </a:rPr>
              <a:t>Local councils, governments </a:t>
            </a:r>
            <a:br>
              <a:rPr lang="en-AU" dirty="0" smtClean="0">
                <a:solidFill>
                  <a:schemeClr val="tx1"/>
                </a:solidFill>
              </a:rPr>
            </a:br>
            <a:r>
              <a:rPr lang="en-AU" dirty="0" smtClean="0">
                <a:solidFill>
                  <a:schemeClr val="tx1"/>
                </a:solidFill>
              </a:rPr>
              <a:t>and parliaments</a:t>
            </a:r>
            <a:endParaRPr lang="en-AU" dirty="0">
              <a:solidFill>
                <a:schemeClr val="tx1"/>
              </a:solidFill>
            </a:endParaRPr>
          </a:p>
        </p:txBody>
      </p:sp>
      <p:pic>
        <p:nvPicPr>
          <p:cNvPr id="39" name="Picture 38"/>
          <p:cNvPicPr>
            <a:picLocks noChangeAspect="1"/>
          </p:cNvPicPr>
          <p:nvPr/>
        </p:nvPicPr>
        <p:blipFill>
          <a:blip r:embed="rId5"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452187" y="3140968"/>
            <a:ext cx="2293912" cy="2293912"/>
          </a:xfrm>
          <a:prstGeom prst="rect">
            <a:avLst/>
          </a:prstGeom>
        </p:spPr>
      </p:pic>
    </p:spTree>
    <p:extLst>
      <p:ext uri="{BB962C8B-B14F-4D97-AF65-F5344CB8AC3E}">
        <p14:creationId xmlns:p14="http://schemas.microsoft.com/office/powerpoint/2010/main" val="333183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199" y="611225"/>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What do we call this type of group decision making?</a:t>
            </a:r>
            <a:endParaRPr lang="en-AU" dirty="0">
              <a:ea typeface="Tahoma" panose="020B0604030504040204" pitchFamily="34" charset="0"/>
              <a:cs typeface="Tahoma" panose="020B0604030504040204" pitchFamily="34" charset="0"/>
            </a:endParaRPr>
          </a:p>
        </p:txBody>
      </p:sp>
      <p:grpSp>
        <p:nvGrpSpPr>
          <p:cNvPr id="22" name="Group 21"/>
          <p:cNvGrpSpPr/>
          <p:nvPr/>
        </p:nvGrpSpPr>
        <p:grpSpPr>
          <a:xfrm>
            <a:off x="620794" y="3122003"/>
            <a:ext cx="7865899" cy="227963"/>
            <a:chOff x="394453" y="3061420"/>
            <a:chExt cx="7865899" cy="227963"/>
          </a:xfrm>
          <a:solidFill>
            <a:schemeClr val="tx1"/>
          </a:solidFill>
        </p:grpSpPr>
        <p:sp>
          <p:nvSpPr>
            <p:cNvPr id="23" name="Minus 22"/>
            <p:cNvSpPr/>
            <p:nvPr/>
          </p:nvSpPr>
          <p:spPr>
            <a:xfrm>
              <a:off x="394453" y="306896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Minus 23"/>
            <p:cNvSpPr/>
            <p:nvPr/>
          </p:nvSpPr>
          <p:spPr>
            <a:xfrm>
              <a:off x="1296091"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Minus 24"/>
            <p:cNvSpPr/>
            <p:nvPr/>
          </p:nvSpPr>
          <p:spPr>
            <a:xfrm>
              <a:off x="2197729" y="306142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Minus 25"/>
            <p:cNvSpPr/>
            <p:nvPr/>
          </p:nvSpPr>
          <p:spPr>
            <a:xfrm>
              <a:off x="3063818"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Minus 26"/>
            <p:cNvSpPr/>
            <p:nvPr/>
          </p:nvSpPr>
          <p:spPr>
            <a:xfrm>
              <a:off x="3965456" y="307335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Minus 27"/>
            <p:cNvSpPr/>
            <p:nvPr/>
          </p:nvSpPr>
          <p:spPr>
            <a:xfrm>
              <a:off x="483154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Minus 28"/>
            <p:cNvSpPr/>
            <p:nvPr/>
          </p:nvSpPr>
          <p:spPr>
            <a:xfrm>
              <a:off x="566208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Minus 29"/>
            <p:cNvSpPr/>
            <p:nvPr/>
          </p:nvSpPr>
          <p:spPr>
            <a:xfrm>
              <a:off x="6492625" y="306347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Minus 30"/>
            <p:cNvSpPr/>
            <p:nvPr/>
          </p:nvSpPr>
          <p:spPr>
            <a:xfrm>
              <a:off x="7323165" y="307101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2" name="Rectangle 31"/>
          <p:cNvSpPr/>
          <p:nvPr/>
        </p:nvSpPr>
        <p:spPr>
          <a:xfrm>
            <a:off x="737375" y="2040791"/>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7601412" y="2062889"/>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y</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4" name="Rectangle 33"/>
          <p:cNvSpPr/>
          <p:nvPr/>
        </p:nvSpPr>
        <p:spPr>
          <a:xfrm>
            <a:off x="4224739" y="2073466"/>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p:cNvGrpSpPr/>
          <p:nvPr/>
        </p:nvGrpSpPr>
        <p:grpSpPr>
          <a:xfrm>
            <a:off x="1538894" y="2040791"/>
            <a:ext cx="6079209" cy="1233003"/>
            <a:chOff x="1169620" y="4125815"/>
            <a:chExt cx="6079209" cy="1233003"/>
          </a:xfrm>
        </p:grpSpPr>
        <p:grpSp>
          <p:nvGrpSpPr>
            <p:cNvPr id="36" name="Group 35"/>
            <p:cNvGrpSpPr/>
            <p:nvPr/>
          </p:nvGrpSpPr>
          <p:grpSpPr>
            <a:xfrm>
              <a:off x="1169620" y="4125815"/>
              <a:ext cx="2674180" cy="1233003"/>
              <a:chOff x="1169620" y="4125815"/>
              <a:chExt cx="2674180" cy="1233003"/>
            </a:xfrm>
          </p:grpSpPr>
          <p:sp>
            <p:nvSpPr>
              <p:cNvPr id="41" name="Rectangle 40"/>
              <p:cNvSpPr/>
              <p:nvPr/>
            </p:nvSpPr>
            <p:spPr>
              <a:xfrm>
                <a:off x="1169620" y="4125815"/>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e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41"/>
              <p:cNvSpPr/>
              <p:nvPr/>
            </p:nvSpPr>
            <p:spPr>
              <a:xfrm>
                <a:off x="2097325" y="4158489"/>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m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3" name="Rectangle 42"/>
              <p:cNvSpPr/>
              <p:nvPr/>
            </p:nvSpPr>
            <p:spPr>
              <a:xfrm>
                <a:off x="2976836" y="4154719"/>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o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p:cNvGrpSpPr/>
            <p:nvPr/>
          </p:nvGrpSpPr>
          <p:grpSpPr>
            <a:xfrm>
              <a:off x="4692541" y="4130666"/>
              <a:ext cx="2556288" cy="1217576"/>
              <a:chOff x="4692541" y="4130666"/>
              <a:chExt cx="2556288" cy="1217576"/>
            </a:xfrm>
          </p:grpSpPr>
          <p:sp>
            <p:nvSpPr>
              <p:cNvPr id="38" name="Rectangle 37"/>
              <p:cNvSpPr/>
              <p:nvPr/>
            </p:nvSpPr>
            <p:spPr>
              <a:xfrm>
                <a:off x="4692541" y="4147913"/>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r</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9" name="Rectangle 38"/>
              <p:cNvSpPr/>
              <p:nvPr/>
            </p:nvSpPr>
            <p:spPr>
              <a:xfrm>
                <a:off x="5563858" y="4138206"/>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a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0" name="Rectangle 39"/>
              <p:cNvSpPr/>
              <p:nvPr/>
            </p:nvSpPr>
            <p:spPr>
              <a:xfrm>
                <a:off x="6381865" y="4130666"/>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c</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44" name="Group 43"/>
          <p:cNvGrpSpPr/>
          <p:nvPr/>
        </p:nvGrpSpPr>
        <p:grpSpPr>
          <a:xfrm>
            <a:off x="608600" y="3915339"/>
            <a:ext cx="7926798" cy="1624007"/>
            <a:chOff x="930119" y="4640399"/>
            <a:chExt cx="6804966" cy="1199411"/>
          </a:xfrm>
        </p:grpSpPr>
        <p:sp>
          <p:nvSpPr>
            <p:cNvPr id="45" name="TextBox 44"/>
            <p:cNvSpPr txBox="1"/>
            <p:nvPr/>
          </p:nvSpPr>
          <p:spPr>
            <a:xfrm>
              <a:off x="3275856" y="4945534"/>
              <a:ext cx="4459229" cy="613733"/>
            </a:xfrm>
            <a:prstGeom prst="rect">
              <a:avLst/>
            </a:prstGeom>
            <a:noFill/>
          </p:spPr>
          <p:txBody>
            <a:bodyPr wrap="square" rtlCol="0">
              <a:spAutoFit/>
            </a:bodyPr>
            <a:lstStyle/>
            <a:p>
              <a:pPr algn="ctr"/>
              <a:r>
                <a:rPr lang="en-AU" sz="2400" b="1" dirty="0" smtClean="0">
                  <a:solidFill>
                    <a:srgbClr val="4285F4"/>
                  </a:solidFill>
                  <a:ea typeface="Tahoma" panose="020B0604030504040204" pitchFamily="34" charset="0"/>
                  <a:cs typeface="Tahoma" panose="020B0604030504040204" pitchFamily="34" charset="0"/>
                </a:rPr>
                <a:t>From the Greek words </a:t>
              </a:r>
              <a:r>
                <a:rPr lang="en-AU" sz="2400" b="1" i="1" dirty="0" smtClean="0">
                  <a:solidFill>
                    <a:srgbClr val="4285F4"/>
                  </a:solidFill>
                  <a:ea typeface="Tahoma" panose="020B0604030504040204" pitchFamily="34" charset="0"/>
                  <a:cs typeface="Tahoma" panose="020B0604030504040204" pitchFamily="34" charset="0"/>
                </a:rPr>
                <a:t>Demos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people</a:t>
              </a:r>
              <a:r>
                <a:rPr lang="en-AU" sz="2400" b="1" dirty="0" smtClean="0">
                  <a:solidFill>
                    <a:srgbClr val="4285F4"/>
                  </a:solidFill>
                  <a:ea typeface="Tahoma" panose="020B0604030504040204" pitchFamily="34" charset="0"/>
                  <a:cs typeface="Tahoma" panose="020B0604030504040204" pitchFamily="34" charset="0"/>
                </a:rPr>
                <a:t> and </a:t>
              </a:r>
              <a:r>
                <a:rPr lang="en-AU" sz="2400" b="1" i="1" dirty="0" err="1" smtClean="0">
                  <a:solidFill>
                    <a:srgbClr val="4285F4"/>
                  </a:solidFill>
                  <a:ea typeface="Tahoma" panose="020B0604030504040204" pitchFamily="34" charset="0"/>
                  <a:cs typeface="Tahoma" panose="020B0604030504040204" pitchFamily="34" charset="0"/>
                </a:rPr>
                <a:t>Kratos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power</a:t>
              </a:r>
              <a:endParaRPr lang="en-AU" sz="2400" b="1" u="sng" dirty="0">
                <a:solidFill>
                  <a:srgbClr val="4285F4"/>
                </a:solidFill>
                <a:ea typeface="Tahoma" panose="020B0604030504040204" pitchFamily="34" charset="0"/>
                <a:cs typeface="Tahoma" panose="020B0604030504040204" pitchFamily="34" charset="0"/>
              </a:endParaRP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9" y="4640399"/>
              <a:ext cx="2273729" cy="1199411"/>
            </a:xfrm>
            <a:prstGeom prst="rect">
              <a:avLst/>
            </a:prstGeom>
          </p:spPr>
        </p:pic>
      </p:grpSp>
    </p:spTree>
    <p:extLst>
      <p:ext uri="{BB962C8B-B14F-4D97-AF65-F5344CB8AC3E}">
        <p14:creationId xmlns:p14="http://schemas.microsoft.com/office/powerpoint/2010/main" val="25611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Democratic elections</a:t>
            </a:r>
            <a:endParaRPr lang="en-AU" dirty="0">
              <a:latin typeface="+mn-lt"/>
              <a:ea typeface="Tahoma" panose="020B0604030504040204" pitchFamily="34" charset="0"/>
              <a:cs typeface="Tahoma" panose="020B0604030504040204" pitchFamily="34" charset="0"/>
            </a:endParaRPr>
          </a:p>
        </p:txBody>
      </p:sp>
      <p:grpSp>
        <p:nvGrpSpPr>
          <p:cNvPr id="22" name="Group 21"/>
          <p:cNvGrpSpPr/>
          <p:nvPr/>
        </p:nvGrpSpPr>
        <p:grpSpPr>
          <a:xfrm>
            <a:off x="837352" y="1428357"/>
            <a:ext cx="7583229" cy="1761895"/>
            <a:chOff x="317715" y="3974519"/>
            <a:chExt cx="7583229" cy="1761895"/>
          </a:xfrm>
        </p:grpSpPr>
        <p:sp>
          <p:nvSpPr>
            <p:cNvPr id="23" name="TextBox 22"/>
            <p:cNvSpPr txBox="1"/>
            <p:nvPr/>
          </p:nvSpPr>
          <p:spPr>
            <a:xfrm>
              <a:off x="317715" y="4133004"/>
              <a:ext cx="5894888" cy="1200329"/>
            </a:xfrm>
            <a:prstGeom prst="rect">
              <a:avLst/>
            </a:prstGeom>
            <a:noFill/>
          </p:spPr>
          <p:txBody>
            <a:bodyPr wrap="square" rtlCol="0">
              <a:spAutoFit/>
            </a:bodyPr>
            <a:lstStyle/>
            <a:p>
              <a:r>
                <a:rPr lang="en-AU" sz="3600" b="1" dirty="0" smtClean="0">
                  <a:solidFill>
                    <a:srgbClr val="4285F4"/>
                  </a:solidFill>
                </a:rPr>
                <a:t>Free, fair and open elections that are held regularly</a:t>
              </a:r>
              <a:endParaRPr lang="en-AU" sz="3600" b="1" dirty="0">
                <a:solidFill>
                  <a:srgbClr val="4285F4"/>
                </a:solidFill>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9049" y="3974519"/>
              <a:ext cx="1761895" cy="1761895"/>
            </a:xfrm>
            <a:prstGeom prst="rect">
              <a:avLst/>
            </a:prstGeom>
          </p:spPr>
        </p:pic>
      </p:grpSp>
      <p:sp>
        <p:nvSpPr>
          <p:cNvPr id="25" name="TextBox 24"/>
          <p:cNvSpPr txBox="1"/>
          <p:nvPr/>
        </p:nvSpPr>
        <p:spPr>
          <a:xfrm>
            <a:off x="4089428" y="4926168"/>
            <a:ext cx="4803051" cy="1200329"/>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Each person is free to vote for whoever they want</a:t>
            </a:r>
            <a:br>
              <a:rPr lang="en-AU" sz="2400" dirty="0" smtClean="0">
                <a:ea typeface="Tahoma" panose="020B0604030504040204" pitchFamily="34" charset="0"/>
                <a:cs typeface="Tahoma" panose="020B0604030504040204" pitchFamily="34" charset="0"/>
              </a:rPr>
            </a:br>
            <a:endParaRPr lang="en-AU" sz="2400" dirty="0">
              <a:ea typeface="Tahoma" panose="020B0604030504040204" pitchFamily="34" charset="0"/>
              <a:cs typeface="Tahoma" panose="020B0604030504040204" pitchFamily="34" charset="0"/>
            </a:endParaRPr>
          </a:p>
        </p:txBody>
      </p:sp>
      <p:sp>
        <p:nvSpPr>
          <p:cNvPr id="26" name="TextBox 25"/>
          <p:cNvSpPr txBox="1"/>
          <p:nvPr/>
        </p:nvSpPr>
        <p:spPr>
          <a:xfrm>
            <a:off x="4089429" y="3368079"/>
            <a:ext cx="4104456" cy="461665"/>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There are rules to stop cheating</a:t>
            </a:r>
            <a:endParaRPr lang="en-AU" sz="2400" dirty="0">
              <a:ea typeface="Tahoma" panose="020B0604030504040204" pitchFamily="34" charset="0"/>
              <a:cs typeface="Tahoma" panose="020B0604030504040204" pitchFamily="34" charset="0"/>
            </a:endParaRPr>
          </a:p>
        </p:txBody>
      </p:sp>
      <p:sp>
        <p:nvSpPr>
          <p:cNvPr id="27" name="TextBox 26"/>
          <p:cNvSpPr txBox="1"/>
          <p:nvPr/>
        </p:nvSpPr>
        <p:spPr>
          <a:xfrm>
            <a:off x="4089429" y="3944255"/>
            <a:ext cx="4025806" cy="461665"/>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Everyone can vote</a:t>
            </a:r>
            <a:endParaRPr lang="en-AU" sz="2400" dirty="0">
              <a:ea typeface="Tahoma" panose="020B0604030504040204" pitchFamily="34" charset="0"/>
              <a:cs typeface="Tahoma" panose="020B0604030504040204" pitchFamily="34" charset="0"/>
            </a:endParaRPr>
          </a:p>
        </p:txBody>
      </p:sp>
      <p:sp>
        <p:nvSpPr>
          <p:cNvPr id="28" name="TextBox 27"/>
          <p:cNvSpPr txBox="1"/>
          <p:nvPr/>
        </p:nvSpPr>
        <p:spPr>
          <a:xfrm>
            <a:off x="4089429" y="4466996"/>
            <a:ext cx="4690864" cy="461665"/>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Elections are held every 3 to 6 years </a:t>
            </a:r>
            <a:endParaRPr lang="en-AU" sz="2400" dirty="0">
              <a:ea typeface="Tahoma" panose="020B0604030504040204" pitchFamily="34" charset="0"/>
              <a:cs typeface="Tahoma" panose="020B0604030504040204" pitchFamily="34" charset="0"/>
            </a:endParaRPr>
          </a:p>
        </p:txBody>
      </p:sp>
      <p:grpSp>
        <p:nvGrpSpPr>
          <p:cNvPr id="29" name="Group 28"/>
          <p:cNvGrpSpPr/>
          <p:nvPr/>
        </p:nvGrpSpPr>
        <p:grpSpPr>
          <a:xfrm>
            <a:off x="971600" y="3390958"/>
            <a:ext cx="4104456" cy="2121333"/>
            <a:chOff x="746979" y="1536819"/>
            <a:chExt cx="4104456" cy="2121333"/>
          </a:xfrm>
        </p:grpSpPr>
        <p:sp>
          <p:nvSpPr>
            <p:cNvPr id="30" name="TextBox 29"/>
            <p:cNvSpPr txBox="1"/>
            <p:nvPr/>
          </p:nvSpPr>
          <p:spPr>
            <a:xfrm>
              <a:off x="746979" y="1536819"/>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FREE</a:t>
              </a:r>
              <a:endParaRPr lang="en-AU" sz="2800" dirty="0">
                <a:ea typeface="Tahoma" panose="020B0604030504040204" pitchFamily="34" charset="0"/>
                <a:cs typeface="Tahoma" panose="020B0604030504040204" pitchFamily="34" charset="0"/>
              </a:endParaRPr>
            </a:p>
          </p:txBody>
        </p:sp>
        <p:sp>
          <p:nvSpPr>
            <p:cNvPr id="31" name="TextBox 30"/>
            <p:cNvSpPr txBox="1"/>
            <p:nvPr/>
          </p:nvSpPr>
          <p:spPr>
            <a:xfrm>
              <a:off x="746979" y="2092931"/>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FAIR</a:t>
              </a:r>
              <a:endParaRPr lang="en-AU" sz="2800" dirty="0">
                <a:ea typeface="Tahoma" panose="020B0604030504040204" pitchFamily="34" charset="0"/>
                <a:cs typeface="Tahoma" panose="020B0604030504040204" pitchFamily="34" charset="0"/>
              </a:endParaRPr>
            </a:p>
          </p:txBody>
        </p:sp>
        <p:sp>
          <p:nvSpPr>
            <p:cNvPr id="32" name="TextBox 31"/>
            <p:cNvSpPr txBox="1"/>
            <p:nvPr/>
          </p:nvSpPr>
          <p:spPr>
            <a:xfrm>
              <a:off x="746979" y="2656873"/>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OPEN</a:t>
              </a:r>
              <a:endParaRPr lang="en-AU" sz="2800" dirty="0">
                <a:ea typeface="Tahoma" panose="020B0604030504040204" pitchFamily="34" charset="0"/>
                <a:cs typeface="Tahoma" panose="020B0604030504040204" pitchFamily="34" charset="0"/>
              </a:endParaRPr>
            </a:p>
          </p:txBody>
        </p:sp>
        <p:sp>
          <p:nvSpPr>
            <p:cNvPr id="33" name="TextBox 32"/>
            <p:cNvSpPr txBox="1"/>
            <p:nvPr/>
          </p:nvSpPr>
          <p:spPr>
            <a:xfrm>
              <a:off x="746979" y="3134932"/>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REGULAR</a:t>
              </a:r>
              <a:endParaRPr lang="en-AU" sz="2800" dirty="0">
                <a:ea typeface="Tahoma" panose="020B0604030504040204" pitchFamily="34" charset="0"/>
                <a:cs typeface="Tahoma" panose="020B0604030504040204" pitchFamily="34" charset="0"/>
              </a:endParaRPr>
            </a:p>
          </p:txBody>
        </p:sp>
      </p:grpSp>
      <p:cxnSp>
        <p:nvCxnSpPr>
          <p:cNvPr id="3" name="Straight Arrow Connector 2"/>
          <p:cNvCxnSpPr/>
          <p:nvPr/>
        </p:nvCxnSpPr>
        <p:spPr>
          <a:xfrm flipV="1">
            <a:off x="1835696" y="3645024"/>
            <a:ext cx="2253732" cy="576064"/>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79712" y="4221088"/>
            <a:ext cx="2109716" cy="576064"/>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55776" y="4725144"/>
            <a:ext cx="1533652" cy="504056"/>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79712" y="3645024"/>
            <a:ext cx="2109716" cy="1656184"/>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621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Who can vote?</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199" y="1320085"/>
            <a:ext cx="8229600" cy="246958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dirty="0" smtClean="0">
                <a:solidFill>
                  <a:schemeClr val="tx1"/>
                </a:solidFill>
              </a:rPr>
              <a:t>You must:</a:t>
            </a:r>
          </a:p>
          <a:p>
            <a:pPr marL="457200" indent="-457200" algn="l">
              <a:buFont typeface="Arial" panose="020B0604020202020204" pitchFamily="34" charset="0"/>
              <a:buChar char="•"/>
            </a:pPr>
            <a:r>
              <a:rPr lang="en-AU" dirty="0" smtClean="0">
                <a:solidFill>
                  <a:schemeClr val="tx1"/>
                </a:solidFill>
              </a:rPr>
              <a:t>be 18 years old or over</a:t>
            </a:r>
          </a:p>
          <a:p>
            <a:pPr marL="457200" indent="-457200" algn="l">
              <a:buFont typeface="Arial" panose="020B0604020202020204" pitchFamily="34" charset="0"/>
              <a:buChar char="•"/>
            </a:pPr>
            <a:r>
              <a:rPr lang="en-AU" dirty="0" smtClean="0">
                <a:solidFill>
                  <a:schemeClr val="tx1"/>
                </a:solidFill>
              </a:rPr>
              <a:t>be an Australian citizen</a:t>
            </a:r>
          </a:p>
          <a:p>
            <a:pPr marL="457200" indent="-457200" algn="l">
              <a:buFont typeface="Arial" panose="020B0604020202020204" pitchFamily="34" charset="0"/>
              <a:buChar char="•"/>
            </a:pPr>
            <a:r>
              <a:rPr lang="en-AU" dirty="0" smtClean="0">
                <a:solidFill>
                  <a:schemeClr val="tx1"/>
                </a:solidFill>
              </a:rPr>
              <a:t>be correctly enrolled – you can enrol at 16 years</a:t>
            </a:r>
          </a:p>
          <a:p>
            <a:endParaRPr lang="en-AU" dirty="0" smtClean="0"/>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 r="2188"/>
          <a:stretch/>
        </p:blipFill>
        <p:spPr>
          <a:xfrm>
            <a:off x="395536" y="3789674"/>
            <a:ext cx="3311491" cy="1904053"/>
          </a:xfrm>
          <a:prstGeom prst="rect">
            <a:avLst/>
          </a:prstGeom>
          <a:ln w="31750">
            <a:solidFill>
              <a:srgbClr val="BC4639"/>
            </a:solidFill>
          </a:ln>
          <a:effectLst>
            <a:outerShdw blurRad="50800" dist="38100" dir="2700000" algn="tl" rotWithShape="0">
              <a:prstClr val="black">
                <a:alpha val="40000"/>
              </a:prstClr>
            </a:outerShdw>
          </a:effectLst>
        </p:spPr>
      </p:pic>
      <p:sp>
        <p:nvSpPr>
          <p:cNvPr id="24" name="TextBox 23"/>
          <p:cNvSpPr txBox="1"/>
          <p:nvPr/>
        </p:nvSpPr>
        <p:spPr>
          <a:xfrm>
            <a:off x="3927798" y="4091624"/>
            <a:ext cx="5040560" cy="1723549"/>
          </a:xfrm>
          <a:prstGeom prst="rect">
            <a:avLst/>
          </a:prstGeom>
          <a:noFill/>
        </p:spPr>
        <p:txBody>
          <a:bodyPr wrap="square" rtlCol="0">
            <a:spAutoFit/>
          </a:bodyPr>
          <a:lstStyle/>
          <a:p>
            <a:pPr algn="ctr"/>
            <a:r>
              <a:rPr lang="en-AU" sz="4400" b="1" dirty="0">
                <a:solidFill>
                  <a:srgbClr val="4285F4"/>
                </a:solidFill>
              </a:rPr>
              <a:t>Voting is </a:t>
            </a:r>
            <a:r>
              <a:rPr lang="en-AU" sz="4400" b="1" u="sng" dirty="0">
                <a:solidFill>
                  <a:srgbClr val="4285F4"/>
                </a:solidFill>
              </a:rPr>
              <a:t>compulsory</a:t>
            </a:r>
            <a:r>
              <a:rPr lang="en-AU" sz="4400" b="1" dirty="0">
                <a:solidFill>
                  <a:srgbClr val="4285F4"/>
                </a:solidFill>
              </a:rPr>
              <a:t> </a:t>
            </a:r>
            <a:endParaRPr lang="en-AU" sz="4400" b="1" dirty="0" smtClean="0">
              <a:solidFill>
                <a:srgbClr val="4285F4"/>
              </a:solidFill>
            </a:endParaRPr>
          </a:p>
          <a:p>
            <a:pPr algn="ctr"/>
            <a:r>
              <a:rPr lang="en-AU" sz="4400" b="1" dirty="0" smtClean="0">
                <a:solidFill>
                  <a:srgbClr val="4285F4"/>
                </a:solidFill>
              </a:rPr>
              <a:t>in </a:t>
            </a:r>
            <a:r>
              <a:rPr lang="en-AU" sz="4400" b="1" dirty="0">
                <a:solidFill>
                  <a:srgbClr val="4285F4"/>
                </a:solidFill>
              </a:rPr>
              <a:t>Australia</a:t>
            </a:r>
          </a:p>
          <a:p>
            <a:endParaRPr lang="en-AU" dirty="0"/>
          </a:p>
        </p:txBody>
      </p:sp>
    </p:spTree>
    <p:extLst>
      <p:ext uri="{BB962C8B-B14F-4D97-AF65-F5344CB8AC3E}">
        <p14:creationId xmlns:p14="http://schemas.microsoft.com/office/powerpoint/2010/main" val="56539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p:cTn id="2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4">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 calcmode="lin" valueType="num">
                                      <p:cBhvr>
                                        <p:cTn id="30"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24">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21" name="Picture 4" descr="newmuralcolour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182" r="-288"/>
          <a:stretch/>
        </p:blipFill>
        <p:spPr bwMode="auto">
          <a:xfrm>
            <a:off x="-180528" y="523640"/>
            <a:ext cx="9505055" cy="36701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29119" y="4526152"/>
            <a:ext cx="7267540" cy="107721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All votes are secret</a:t>
            </a:r>
          </a:p>
          <a:p>
            <a:pPr marL="285750" indent="-285750">
              <a:buFont typeface="Arial" panose="020B0604020202020204" pitchFamily="34" charset="0"/>
              <a:buChar char="•"/>
            </a:pPr>
            <a:r>
              <a:rPr lang="en-AU" sz="3200" dirty="0" smtClean="0"/>
              <a:t>No names on the ballot papers</a:t>
            </a:r>
            <a:endParaRPr lang="en-AU" sz="3200" dirty="0"/>
          </a:p>
        </p:txBody>
      </p:sp>
    </p:spTree>
    <p:extLst>
      <p:ext uri="{BB962C8B-B14F-4D97-AF65-F5344CB8AC3E}">
        <p14:creationId xmlns:p14="http://schemas.microsoft.com/office/powerpoint/2010/main" val="286733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9"/>
          <p:cNvPicPr>
            <a:picLocks noChangeAspect="1"/>
          </p:cNvPicPr>
          <p:nvPr/>
        </p:nvPicPr>
        <p:blipFill rotWithShape="1">
          <a:blip r:embed="rId3">
            <a:extLst>
              <a:ext uri="{28A0092B-C50C-407E-A947-70E740481C1C}">
                <a14:useLocalDpi xmlns:a14="http://schemas.microsoft.com/office/drawing/2010/main" val="0"/>
              </a:ext>
            </a:extLst>
          </a:blip>
          <a:srcRect l="65995" t="21160"/>
          <a:stretch/>
        </p:blipFill>
        <p:spPr>
          <a:xfrm>
            <a:off x="2483768" y="1394673"/>
            <a:ext cx="3716823" cy="4766077"/>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6915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Levels of government</a:t>
            </a:r>
            <a:endParaRPr lang="en-AU"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169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pptx" id="{FE724E00-3959-40B4-AAEF-9BCDC813986B}" vid="{6A6BCA99-6E3A-43FD-8A50-F204D1936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generic</Template>
  <TotalTime>267</TotalTime>
  <Words>2579</Words>
  <Application>Microsoft Office PowerPoint</Application>
  <PresentationFormat>On-screen Show (4:3)</PresentationFormat>
  <Paragraphs>250</Paragraphs>
  <Slides>18</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Arial Unicode MS</vt:lpstr>
      <vt:lpstr>Calibri</vt:lpstr>
      <vt:lpstr>Tahoma</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Parker</dc:creator>
  <cp:lastModifiedBy>Karen Parker</cp:lastModifiedBy>
  <cp:revision>37</cp:revision>
  <cp:lastPrinted>2016-07-18T03:03:11Z</cp:lastPrinted>
  <dcterms:created xsi:type="dcterms:W3CDTF">2018-10-01T06:04:01Z</dcterms:created>
  <dcterms:modified xsi:type="dcterms:W3CDTF">2021-11-15T07:10:02Z</dcterms:modified>
</cp:coreProperties>
</file>