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304" r:id="rId2"/>
    <p:sldId id="286" r:id="rId3"/>
    <p:sldId id="287" r:id="rId4"/>
    <p:sldId id="288" r:id="rId5"/>
    <p:sldId id="289" r:id="rId6"/>
    <p:sldId id="305" r:id="rId7"/>
    <p:sldId id="291" r:id="rId8"/>
    <p:sldId id="292" r:id="rId9"/>
    <p:sldId id="293" r:id="rId10"/>
    <p:sldId id="294" r:id="rId11"/>
    <p:sldId id="295" r:id="rId12"/>
    <p:sldId id="301" r:id="rId13"/>
    <p:sldId id="296" r:id="rId14"/>
    <p:sldId id="297" r:id="rId15"/>
    <p:sldId id="302" r:id="rId16"/>
    <p:sldId id="303" r:id="rId17"/>
    <p:sldId id="300" r:id="rId18"/>
    <p:sldId id="285" r:id="rId19"/>
  </p:sldIdLst>
  <p:sldSz cx="9144000" cy="6858000" type="screen4x3"/>
  <p:notesSz cx="6669088" cy="97758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85F4"/>
    <a:srgbClr val="BC4639"/>
    <a:srgbClr val="5C2018"/>
    <a:srgbClr val="0065BD"/>
    <a:srgbClr val="D4A59A"/>
    <a:srgbClr val="F3E0DC"/>
    <a:srgbClr val="FAE100"/>
    <a:srgbClr val="F9F9F9"/>
    <a:srgbClr val="FED1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2" autoAdjust="0"/>
    <p:restoredTop sz="64651" autoAdjust="0"/>
  </p:normalViewPr>
  <p:slideViewPr>
    <p:cSldViewPr>
      <p:cViewPr varScale="1">
        <p:scale>
          <a:sx n="71" d="100"/>
          <a:sy n="71" d="100"/>
        </p:scale>
        <p:origin x="2652" y="60"/>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9ED-44FF-8C78-0E989E80923B}"/>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C9ED-44FF-8C78-0E989E80923B}"/>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C9ED-44FF-8C78-0E989E80923B}"/>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C9ED-44FF-8C78-0E989E80923B}"/>
              </c:ext>
            </c:extLst>
          </c:dPt>
          <c:cat>
            <c:strRef>
              <c:f>Sheet1!$A$2:$A$5</c:f>
              <c:strCache>
                <c:ptCount val="2"/>
                <c:pt idx="0">
                  <c:v>1st Qtr</c:v>
                </c:pt>
                <c:pt idx="1">
                  <c:v>2nd Qtr</c:v>
                </c:pt>
              </c:strCache>
            </c:strRef>
          </c:cat>
          <c:val>
            <c:numRef>
              <c:f>Sheet1!$B$2:$B$5</c:f>
              <c:numCache>
                <c:formatCode>General</c:formatCode>
                <c:ptCount val="4"/>
                <c:pt idx="0">
                  <c:v>52</c:v>
                </c:pt>
                <c:pt idx="1">
                  <c:v>48</c:v>
                </c:pt>
              </c:numCache>
            </c:numRef>
          </c:val>
          <c:extLst>
            <c:ext xmlns:c16="http://schemas.microsoft.com/office/drawing/2014/chart" uri="{C3380CC4-5D6E-409C-BE32-E72D297353CC}">
              <c16:uniqueId val="{00000008-C9ED-44FF-8C78-0E989E80923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88950"/>
          </a:xfrm>
          <a:prstGeom prst="rect">
            <a:avLst/>
          </a:prstGeom>
        </p:spPr>
        <p:txBody>
          <a:bodyPr vert="horz" lIns="91432" tIns="45715" rIns="91432" bIns="45715" rtlCol="0"/>
          <a:lstStyle>
            <a:lvl1pPr algn="l">
              <a:defRPr sz="1200"/>
            </a:lvl1pPr>
          </a:lstStyle>
          <a:p>
            <a:endParaRPr lang="en-AU"/>
          </a:p>
        </p:txBody>
      </p:sp>
      <p:sp>
        <p:nvSpPr>
          <p:cNvPr id="3" name="Date Placeholder 2"/>
          <p:cNvSpPr>
            <a:spLocks noGrp="1"/>
          </p:cNvSpPr>
          <p:nvPr>
            <p:ph type="dt" sz="quarter" idx="1"/>
          </p:nvPr>
        </p:nvSpPr>
        <p:spPr>
          <a:xfrm>
            <a:off x="3778250" y="0"/>
            <a:ext cx="2889250" cy="488950"/>
          </a:xfrm>
          <a:prstGeom prst="rect">
            <a:avLst/>
          </a:prstGeom>
        </p:spPr>
        <p:txBody>
          <a:bodyPr vert="horz" lIns="91432" tIns="45715" rIns="91432" bIns="45715" rtlCol="0"/>
          <a:lstStyle>
            <a:lvl1pPr algn="r">
              <a:defRPr sz="1200"/>
            </a:lvl1pPr>
          </a:lstStyle>
          <a:p>
            <a:fld id="{9A33E184-0F90-4564-9241-BFF7D78AFDA0}" type="datetimeFigureOut">
              <a:rPr lang="en-AU" smtClean="0"/>
              <a:t>16/11/2021</a:t>
            </a:fld>
            <a:endParaRPr lang="en-AU"/>
          </a:p>
        </p:txBody>
      </p:sp>
      <p:sp>
        <p:nvSpPr>
          <p:cNvPr id="4" name="Footer Placeholder 3"/>
          <p:cNvSpPr>
            <a:spLocks noGrp="1"/>
          </p:cNvSpPr>
          <p:nvPr>
            <p:ph type="ftr" sz="quarter" idx="2"/>
          </p:nvPr>
        </p:nvSpPr>
        <p:spPr>
          <a:xfrm>
            <a:off x="0" y="9285288"/>
            <a:ext cx="2889250" cy="488950"/>
          </a:xfrm>
          <a:prstGeom prst="rect">
            <a:avLst/>
          </a:prstGeom>
        </p:spPr>
        <p:txBody>
          <a:bodyPr vert="horz" lIns="91432" tIns="45715" rIns="91432" bIns="45715" rtlCol="0" anchor="b"/>
          <a:lstStyle>
            <a:lvl1pPr algn="l">
              <a:defRPr sz="1200"/>
            </a:lvl1pPr>
          </a:lstStyle>
          <a:p>
            <a:endParaRPr lang="en-AU"/>
          </a:p>
        </p:txBody>
      </p:sp>
      <p:sp>
        <p:nvSpPr>
          <p:cNvPr id="5" name="Slide Number Placeholder 4"/>
          <p:cNvSpPr>
            <a:spLocks noGrp="1"/>
          </p:cNvSpPr>
          <p:nvPr>
            <p:ph type="sldNum" sz="quarter" idx="3"/>
          </p:nvPr>
        </p:nvSpPr>
        <p:spPr>
          <a:xfrm>
            <a:off x="3778250" y="9285288"/>
            <a:ext cx="2889250" cy="488950"/>
          </a:xfrm>
          <a:prstGeom prst="rect">
            <a:avLst/>
          </a:prstGeom>
        </p:spPr>
        <p:txBody>
          <a:bodyPr vert="horz" lIns="91432" tIns="45715" rIns="91432" bIns="45715" rtlCol="0" anchor="b"/>
          <a:lstStyle>
            <a:lvl1pPr algn="r">
              <a:defRPr sz="1200"/>
            </a:lvl1pPr>
          </a:lstStyle>
          <a:p>
            <a:fld id="{89BAA74E-D377-44F1-B967-B6508B24D896}" type="slidenum">
              <a:rPr lang="en-AU" smtClean="0"/>
              <a:t>‹#›</a:t>
            </a:fld>
            <a:endParaRPr lang="en-AU"/>
          </a:p>
        </p:txBody>
      </p:sp>
    </p:spTree>
    <p:extLst>
      <p:ext uri="{BB962C8B-B14F-4D97-AF65-F5344CB8AC3E}">
        <p14:creationId xmlns:p14="http://schemas.microsoft.com/office/powerpoint/2010/main" val="3062455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88791"/>
          </a:xfrm>
          <a:prstGeom prst="rect">
            <a:avLst/>
          </a:prstGeom>
        </p:spPr>
        <p:txBody>
          <a:bodyPr vert="horz" lIns="91432" tIns="45715" rIns="91432" bIns="45715" rtlCol="0"/>
          <a:lstStyle>
            <a:lvl1pPr algn="l">
              <a:defRPr sz="1200"/>
            </a:lvl1pPr>
          </a:lstStyle>
          <a:p>
            <a:endParaRPr lang="en-AU"/>
          </a:p>
        </p:txBody>
      </p:sp>
      <p:sp>
        <p:nvSpPr>
          <p:cNvPr id="3" name="Date Placeholder 2"/>
          <p:cNvSpPr>
            <a:spLocks noGrp="1"/>
          </p:cNvSpPr>
          <p:nvPr>
            <p:ph type="dt" idx="1"/>
          </p:nvPr>
        </p:nvSpPr>
        <p:spPr>
          <a:xfrm>
            <a:off x="3777608" y="1"/>
            <a:ext cx="2889938" cy="488791"/>
          </a:xfrm>
          <a:prstGeom prst="rect">
            <a:avLst/>
          </a:prstGeom>
        </p:spPr>
        <p:txBody>
          <a:bodyPr vert="horz" lIns="91432" tIns="45715" rIns="91432" bIns="45715" rtlCol="0"/>
          <a:lstStyle>
            <a:lvl1pPr algn="r">
              <a:defRPr sz="1200"/>
            </a:lvl1pPr>
          </a:lstStyle>
          <a:p>
            <a:fld id="{E44CCE21-74D0-4487-9706-946690CBEC3B}" type="datetimeFigureOut">
              <a:rPr lang="en-AU" smtClean="0"/>
              <a:t>16/11/2021</a:t>
            </a:fld>
            <a:endParaRPr lang="en-AU"/>
          </a:p>
        </p:txBody>
      </p:sp>
      <p:sp>
        <p:nvSpPr>
          <p:cNvPr id="4" name="Slide Image Placeholder 3"/>
          <p:cNvSpPr>
            <a:spLocks noGrp="1" noRot="1" noChangeAspect="1"/>
          </p:cNvSpPr>
          <p:nvPr>
            <p:ph type="sldImg" idx="2"/>
          </p:nvPr>
        </p:nvSpPr>
        <p:spPr>
          <a:xfrm>
            <a:off x="892175" y="733425"/>
            <a:ext cx="4884738" cy="3665538"/>
          </a:xfrm>
          <a:prstGeom prst="rect">
            <a:avLst/>
          </a:prstGeom>
          <a:noFill/>
          <a:ln w="12700">
            <a:solidFill>
              <a:prstClr val="black"/>
            </a:solidFill>
          </a:ln>
        </p:spPr>
        <p:txBody>
          <a:bodyPr vert="horz" lIns="91432" tIns="45715" rIns="91432" bIns="45715" rtlCol="0" anchor="ctr"/>
          <a:lstStyle/>
          <a:p>
            <a:endParaRPr lang="en-AU"/>
          </a:p>
        </p:txBody>
      </p:sp>
      <p:sp>
        <p:nvSpPr>
          <p:cNvPr id="5" name="Notes Placeholder 4"/>
          <p:cNvSpPr>
            <a:spLocks noGrp="1"/>
          </p:cNvSpPr>
          <p:nvPr>
            <p:ph type="body" sz="quarter" idx="3"/>
          </p:nvPr>
        </p:nvSpPr>
        <p:spPr>
          <a:xfrm>
            <a:off x="666909" y="4643518"/>
            <a:ext cx="5335270" cy="4399121"/>
          </a:xfrm>
          <a:prstGeom prst="rect">
            <a:avLst/>
          </a:prstGeom>
        </p:spPr>
        <p:txBody>
          <a:bodyPr vert="horz" lIns="91432" tIns="45715" rIns="91432"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285338"/>
            <a:ext cx="2889938" cy="488791"/>
          </a:xfrm>
          <a:prstGeom prst="rect">
            <a:avLst/>
          </a:prstGeom>
        </p:spPr>
        <p:txBody>
          <a:bodyPr vert="horz" lIns="91432" tIns="45715" rIns="91432" bIns="45715" rtlCol="0" anchor="b"/>
          <a:lstStyle>
            <a:lvl1pPr algn="l">
              <a:defRPr sz="1200"/>
            </a:lvl1pPr>
          </a:lstStyle>
          <a:p>
            <a:endParaRPr lang="en-AU"/>
          </a:p>
        </p:txBody>
      </p:sp>
      <p:sp>
        <p:nvSpPr>
          <p:cNvPr id="7" name="Slide Number Placeholder 6"/>
          <p:cNvSpPr>
            <a:spLocks noGrp="1"/>
          </p:cNvSpPr>
          <p:nvPr>
            <p:ph type="sldNum" sz="quarter" idx="5"/>
          </p:nvPr>
        </p:nvSpPr>
        <p:spPr>
          <a:xfrm>
            <a:off x="3777608" y="9285338"/>
            <a:ext cx="2889938" cy="488791"/>
          </a:xfrm>
          <a:prstGeom prst="rect">
            <a:avLst/>
          </a:prstGeom>
        </p:spPr>
        <p:txBody>
          <a:bodyPr vert="horz" lIns="91432" tIns="45715" rIns="91432" bIns="45715" rtlCol="0" anchor="b"/>
          <a:lstStyle>
            <a:lvl1pPr algn="r">
              <a:defRPr sz="1200"/>
            </a:lvl1pPr>
          </a:lstStyle>
          <a:p>
            <a:fld id="{610E4E49-78AF-4A0F-9371-45F7DA06A7E9}" type="slidenum">
              <a:rPr lang="en-AU" smtClean="0"/>
              <a:t>‹#›</a:t>
            </a:fld>
            <a:endParaRPr lang="en-AU"/>
          </a:p>
        </p:txBody>
      </p:sp>
    </p:spTree>
    <p:extLst>
      <p:ext uri="{BB962C8B-B14F-4D97-AF65-F5344CB8AC3E}">
        <p14:creationId xmlns:p14="http://schemas.microsoft.com/office/powerpoint/2010/main" val="866037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10E4E49-78AF-4A0F-9371-45F7DA06A7E9}" type="slidenum">
              <a:rPr lang="en-AU" smtClean="0"/>
              <a:t>1</a:t>
            </a:fld>
            <a:endParaRPr lang="en-AU"/>
          </a:p>
        </p:txBody>
      </p:sp>
    </p:spTree>
    <p:extLst>
      <p:ext uri="{BB962C8B-B14F-4D97-AF65-F5344CB8AC3E}">
        <p14:creationId xmlns:p14="http://schemas.microsoft.com/office/powerpoint/2010/main" val="2702904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Tell students: “The three levels of government make laws and decisions about different things”</a:t>
            </a:r>
          </a:p>
          <a:p>
            <a:r>
              <a:rPr lang="en-AU" b="1" dirty="0" smtClean="0"/>
              <a:t>ACTIVITY</a:t>
            </a:r>
            <a:r>
              <a:rPr lang="en-AU" dirty="0" smtClean="0"/>
              <a:t>: Show</a:t>
            </a:r>
            <a:r>
              <a:rPr lang="en-AU" baseline="0" dirty="0" smtClean="0"/>
              <a:t> the students the pictorial clues and have them tell you some of the responsibilities, or decisions, that the federal level has. Then show the answers. The federal level is the most difficult for students to guess – they are not as everyday as the other responsibilities.</a:t>
            </a:r>
          </a:p>
          <a:p>
            <a:r>
              <a:rPr lang="en-AU" baseline="0" dirty="0" smtClean="0"/>
              <a:t>(Aboriginal affairs in reality is shared by federal and state, but for the NT </a:t>
            </a:r>
            <a:r>
              <a:rPr lang="en-AU" baseline="0" dirty="0" smtClean="0">
                <a:sym typeface="Wingdings" panose="05000000000000000000" pitchFamily="2" charset="2"/>
              </a:rPr>
              <a:t> </a:t>
            </a:r>
            <a:r>
              <a:rPr lang="en-AU" baseline="0" dirty="0" smtClean="0"/>
              <a:t>Aboriginal land rights is very much a federal responsibility with no say from NT Parliament.)</a:t>
            </a:r>
            <a:endParaRPr lang="en-AU" dirty="0" smtClean="0"/>
          </a:p>
        </p:txBody>
      </p:sp>
      <p:sp>
        <p:nvSpPr>
          <p:cNvPr id="4" name="Slide Number Placeholder 3"/>
          <p:cNvSpPr>
            <a:spLocks noGrp="1"/>
          </p:cNvSpPr>
          <p:nvPr>
            <p:ph type="sldNum" sz="quarter" idx="10"/>
          </p:nvPr>
        </p:nvSpPr>
        <p:spPr/>
        <p:txBody>
          <a:bodyPr/>
          <a:lstStyle/>
          <a:p>
            <a:fld id="{610E4E49-78AF-4A0F-9371-45F7DA06A7E9}" type="slidenum">
              <a:rPr lang="en-AU" smtClean="0"/>
              <a:t>10</a:t>
            </a:fld>
            <a:endParaRPr lang="en-AU"/>
          </a:p>
        </p:txBody>
      </p:sp>
    </p:spTree>
    <p:extLst>
      <p:ext uri="{BB962C8B-B14F-4D97-AF65-F5344CB8AC3E}">
        <p14:creationId xmlns:p14="http://schemas.microsoft.com/office/powerpoint/2010/main" val="1067909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ACTIVITY</a:t>
            </a:r>
            <a:r>
              <a:rPr lang="en-AU" dirty="0" smtClean="0"/>
              <a:t>: Show</a:t>
            </a:r>
            <a:r>
              <a:rPr lang="en-AU" baseline="0" dirty="0" smtClean="0"/>
              <a:t> the students the pictorial clues and have them tell you some of the responsibilities, or decisions, that the state or territory level has. </a:t>
            </a:r>
          </a:p>
          <a:p>
            <a:r>
              <a:rPr lang="en-AU" baseline="0" dirty="0" smtClean="0"/>
              <a:t>Then show the answers.</a:t>
            </a:r>
          </a:p>
        </p:txBody>
      </p:sp>
      <p:sp>
        <p:nvSpPr>
          <p:cNvPr id="4" name="Slide Number Placeholder 3"/>
          <p:cNvSpPr>
            <a:spLocks noGrp="1"/>
          </p:cNvSpPr>
          <p:nvPr>
            <p:ph type="sldNum" sz="quarter" idx="10"/>
          </p:nvPr>
        </p:nvSpPr>
        <p:spPr/>
        <p:txBody>
          <a:bodyPr/>
          <a:lstStyle/>
          <a:p>
            <a:fld id="{610E4E49-78AF-4A0F-9371-45F7DA06A7E9}" type="slidenum">
              <a:rPr lang="en-AU" smtClean="0"/>
              <a:t>11</a:t>
            </a:fld>
            <a:endParaRPr lang="en-AU"/>
          </a:p>
        </p:txBody>
      </p:sp>
    </p:spTree>
    <p:extLst>
      <p:ext uri="{BB962C8B-B14F-4D97-AF65-F5344CB8AC3E}">
        <p14:creationId xmlns:p14="http://schemas.microsoft.com/office/powerpoint/2010/main" val="1741303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ACTIVITY</a:t>
            </a:r>
            <a:r>
              <a:rPr lang="en-AU" dirty="0" smtClean="0"/>
              <a:t>: Show</a:t>
            </a:r>
            <a:r>
              <a:rPr lang="en-AU" baseline="0" dirty="0" smtClean="0"/>
              <a:t> the students the pictorial clues and have them tell you some of the responsibilities, or decisions, that </a:t>
            </a:r>
            <a:r>
              <a:rPr lang="en-AU" baseline="0" smtClean="0"/>
              <a:t>the </a:t>
            </a:r>
            <a:r>
              <a:rPr lang="en-AU" baseline="0" dirty="0" smtClean="0"/>
              <a:t>l</a:t>
            </a:r>
            <a:r>
              <a:rPr lang="en-AU" baseline="0" smtClean="0"/>
              <a:t>ocal government level has</a:t>
            </a:r>
            <a:r>
              <a:rPr lang="en-AU" baseline="0" dirty="0" smtClean="0"/>
              <a:t>. </a:t>
            </a:r>
          </a:p>
          <a:p>
            <a:r>
              <a:rPr lang="en-AU" baseline="0" dirty="0" smtClean="0"/>
              <a:t>Then show the answers.</a:t>
            </a:r>
          </a:p>
        </p:txBody>
      </p:sp>
      <p:sp>
        <p:nvSpPr>
          <p:cNvPr id="4" name="Slide Number Placeholder 3"/>
          <p:cNvSpPr>
            <a:spLocks noGrp="1"/>
          </p:cNvSpPr>
          <p:nvPr>
            <p:ph type="sldNum" sz="quarter" idx="10"/>
          </p:nvPr>
        </p:nvSpPr>
        <p:spPr/>
        <p:txBody>
          <a:bodyPr/>
          <a:lstStyle/>
          <a:p>
            <a:fld id="{610E4E49-78AF-4A0F-9371-45F7DA06A7E9}" type="slidenum">
              <a:rPr lang="en-AU" smtClean="0"/>
              <a:t>12</a:t>
            </a:fld>
            <a:endParaRPr lang="en-AU"/>
          </a:p>
        </p:txBody>
      </p:sp>
    </p:spTree>
    <p:extLst>
      <p:ext uri="{BB962C8B-B14F-4D97-AF65-F5344CB8AC3E}">
        <p14:creationId xmlns:p14="http://schemas.microsoft.com/office/powerpoint/2010/main" val="3769834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Tell</a:t>
            </a:r>
            <a:r>
              <a:rPr lang="en-AU" baseline="0" dirty="0" smtClean="0"/>
              <a:t> students: “There are a few different ways to vote and count votes, and we will discuss 2 of these.”</a:t>
            </a:r>
          </a:p>
          <a:p>
            <a:r>
              <a:rPr lang="en-AU" baseline="0" dirty="0" smtClean="0"/>
              <a:t>Use the horse racing picture to explain ‘first past the post’: the first horse past the finish line wins, it doesn’t matter how fast or slow the race was.</a:t>
            </a:r>
          </a:p>
          <a:p>
            <a:r>
              <a:rPr lang="en-AU" baseline="0" dirty="0" smtClean="0"/>
              <a:t>Ask students: “If we are talking about an election, and using election words, who wins a first past the post election?” If they need help, say “the person with the most……?” Confirm that the person with the most votes wins. It doesn’t matter how many votes they get, as long as they get more than everyone else.</a:t>
            </a:r>
          </a:p>
          <a:p>
            <a:r>
              <a:rPr lang="en-AU" baseline="0" dirty="0" smtClean="0"/>
              <a:t>Tell students: “This is NOT the system of voting we use in Australia for our government and council elections. We use the preferential system, where the voter needs to put everyone on their voting paper in an order, using numbers. What number would you put next to the person you want to choose?” </a:t>
            </a:r>
          </a:p>
          <a:p>
            <a:r>
              <a:rPr lang="en-AU" baseline="0" dirty="0" smtClean="0"/>
              <a:t>Tell students: “You </a:t>
            </a:r>
            <a:r>
              <a:rPr lang="en-AU" u="sng" baseline="0" dirty="0" smtClean="0"/>
              <a:t>must</a:t>
            </a:r>
            <a:r>
              <a:rPr lang="en-AU" baseline="0" dirty="0" smtClean="0"/>
              <a:t> put a number next to </a:t>
            </a:r>
            <a:r>
              <a:rPr lang="en-AU" u="sng" baseline="0" dirty="0" smtClean="0"/>
              <a:t>every</a:t>
            </a:r>
            <a:r>
              <a:rPr lang="en-AU" baseline="0" dirty="0" smtClean="0"/>
              <a:t> person on your ballot paper. You must put everyone in order. If you don’t number every box, we can’t count your vote.”</a:t>
            </a:r>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13</a:t>
            </a:fld>
            <a:endParaRPr lang="en-AU"/>
          </a:p>
        </p:txBody>
      </p:sp>
    </p:spTree>
    <p:extLst>
      <p:ext uri="{BB962C8B-B14F-4D97-AF65-F5344CB8AC3E}">
        <p14:creationId xmlns:p14="http://schemas.microsoft.com/office/powerpoint/2010/main" val="1065328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Ask</a:t>
            </a:r>
            <a:r>
              <a:rPr lang="en-AU" baseline="0" dirty="0" smtClean="0"/>
              <a:t> students: “If this was a first past the post election, and the person with the most votes wins, who wins this election?”</a:t>
            </a:r>
          </a:p>
          <a:p>
            <a:r>
              <a:rPr lang="en-AU" baseline="0" dirty="0" smtClean="0"/>
              <a:t>“Yes, Lee wins this election, Lee got more votes than anyone else, Lee is now the representative for those 100 people that voted.”</a:t>
            </a:r>
          </a:p>
          <a:p>
            <a:r>
              <a:rPr lang="en-AU" baseline="0" dirty="0" smtClean="0"/>
              <a:t>Point out that A LOT of people did not vote for Lee. Click to show the sentence in blue.</a:t>
            </a:r>
          </a:p>
          <a:p>
            <a:r>
              <a:rPr lang="en-AU" baseline="0" dirty="0" smtClean="0"/>
              <a:t>Tell students: </a:t>
            </a:r>
            <a:r>
              <a:rPr lang="en-AU" sz="1200" kern="1200" dirty="0" smtClean="0">
                <a:solidFill>
                  <a:schemeClr val="tx1"/>
                </a:solidFill>
                <a:effectLst/>
                <a:latin typeface="+mn-lt"/>
                <a:ea typeface="+mn-ea"/>
                <a:cs typeface="+mn-cs"/>
              </a:rPr>
              <a:t>“A lot of people didn’t vote for Lee, more than half the voters chose someone else, and yet Lee is their representative.” </a:t>
            </a:r>
            <a:r>
              <a:rPr lang="en-AU" baseline="0" dirty="0" smtClean="0"/>
              <a:t>“In Australia, this is the reason we do not use first past the post voting for government and council elections.”</a:t>
            </a:r>
          </a:p>
          <a:p>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14</a:t>
            </a:fld>
            <a:endParaRPr lang="en-AU"/>
          </a:p>
        </p:txBody>
      </p:sp>
    </p:spTree>
    <p:extLst>
      <p:ext uri="{BB962C8B-B14F-4D97-AF65-F5344CB8AC3E}">
        <p14:creationId xmlns:p14="http://schemas.microsoft.com/office/powerpoint/2010/main" val="790198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Tell</a:t>
            </a:r>
            <a:r>
              <a:rPr lang="en-AU" baseline="0" dirty="0" smtClean="0"/>
              <a:t> students: “We use preferential voting for government elections. To win a preferential election, you must get </a:t>
            </a:r>
            <a:r>
              <a:rPr lang="en-AU" i="1" baseline="0" dirty="0" smtClean="0"/>
              <a:t>more than half </a:t>
            </a:r>
            <a:r>
              <a:rPr lang="en-AU" baseline="0" dirty="0" smtClean="0"/>
              <a:t>the votes, this means the winner must get 50% + 1 of the votes. Perhaps give 1 or 2 examples, like if we have 200 people voting, what is the absolute majority someone needs to win.</a:t>
            </a:r>
          </a:p>
          <a:p>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15</a:t>
            </a:fld>
            <a:endParaRPr lang="en-AU"/>
          </a:p>
        </p:txBody>
      </p:sp>
    </p:spTree>
    <p:extLst>
      <p:ext uri="{BB962C8B-B14F-4D97-AF65-F5344CB8AC3E}">
        <p14:creationId xmlns:p14="http://schemas.microsoft.com/office/powerpoint/2010/main" val="1217646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Tell students: These are your instructions for how to vote. </a:t>
            </a:r>
          </a:p>
          <a:p>
            <a:r>
              <a:rPr lang="en-AU" sz="1200" kern="1200" dirty="0" smtClean="0">
                <a:solidFill>
                  <a:schemeClr val="tx1"/>
                </a:solidFill>
                <a:effectLst/>
                <a:latin typeface="+mn-lt"/>
                <a:ea typeface="+mn-ea"/>
                <a:cs typeface="+mn-cs"/>
              </a:rPr>
              <a:t>Show picture: For preferential elections, we use numbers to vote, like this…</a:t>
            </a:r>
          </a:p>
          <a:p>
            <a:r>
              <a:rPr lang="en-AU" sz="1200" kern="1200" dirty="0" smtClean="0">
                <a:solidFill>
                  <a:schemeClr val="tx1"/>
                </a:solidFill>
                <a:effectLst/>
                <a:latin typeface="+mn-lt"/>
                <a:ea typeface="+mn-ea"/>
                <a:cs typeface="+mn-cs"/>
              </a:rPr>
              <a:t>Ask students: Can you see any ticks? Crosses? Empty squares? Coloured in squares? You cannot vote this way.</a:t>
            </a:r>
          </a:p>
          <a:p>
            <a:r>
              <a:rPr lang="en-AU" sz="1200" kern="1200" dirty="0" smtClean="0">
                <a:solidFill>
                  <a:schemeClr val="tx1"/>
                </a:solidFill>
                <a:effectLst/>
                <a:latin typeface="+mn-lt"/>
                <a:ea typeface="+mn-ea"/>
                <a:cs typeface="+mn-cs"/>
              </a:rPr>
              <a:t>Click to get 1st </a:t>
            </a:r>
            <a:r>
              <a:rPr lang="en-AU" sz="1200" kern="1200" dirty="0" smtClean="0">
                <a:solidFill>
                  <a:schemeClr val="tx1"/>
                </a:solidFill>
                <a:effectLst/>
                <a:latin typeface="+mn-lt"/>
                <a:ea typeface="+mn-ea"/>
                <a:cs typeface="+mn-cs"/>
              </a:rPr>
              <a:t>dot point: You must write a number in the square next to every person on the voting paper, don’t leave one out.</a:t>
            </a:r>
          </a:p>
          <a:p>
            <a:r>
              <a:rPr lang="en-AU" sz="1200" kern="1200" dirty="0" smtClean="0">
                <a:solidFill>
                  <a:schemeClr val="tx1"/>
                </a:solidFill>
                <a:effectLst/>
                <a:latin typeface="+mn-lt"/>
                <a:ea typeface="+mn-ea"/>
                <a:cs typeface="+mn-cs"/>
              </a:rPr>
              <a:t>2nd dot point: The numbers should be </a:t>
            </a:r>
            <a:r>
              <a:rPr lang="en-AU" sz="1200" i="1" kern="1200" dirty="0" smtClean="0">
                <a:solidFill>
                  <a:schemeClr val="tx1"/>
                </a:solidFill>
                <a:effectLst/>
                <a:latin typeface="+mn-lt"/>
                <a:ea typeface="+mn-ea"/>
                <a:cs typeface="+mn-cs"/>
              </a:rPr>
              <a:t>in order, </a:t>
            </a:r>
            <a:r>
              <a:rPr lang="en-AU" sz="1200" kern="1200" dirty="0" smtClean="0">
                <a:solidFill>
                  <a:schemeClr val="tx1"/>
                </a:solidFill>
                <a:effectLst/>
                <a:latin typeface="+mn-lt"/>
                <a:ea typeface="+mn-ea"/>
                <a:cs typeface="+mn-cs"/>
              </a:rPr>
              <a:t>so the order of your choice. </a:t>
            </a:r>
          </a:p>
          <a:p>
            <a:r>
              <a:rPr lang="en-AU" sz="1200" kern="1200" dirty="0" smtClean="0">
                <a:solidFill>
                  <a:schemeClr val="tx1"/>
                </a:solidFill>
                <a:effectLst/>
                <a:latin typeface="+mn-lt"/>
                <a:ea typeface="+mn-ea"/>
                <a:cs typeface="+mn-cs"/>
              </a:rPr>
              <a:t>3rd dot point: Write number 1 next to your favourite person, your first choice, the one you want to make decisions in government. Write number 2 next to your second choice, write number 3 next to your third choice, and you keep going until you have written a number next to every person on your paper.</a:t>
            </a:r>
          </a:p>
          <a:p>
            <a:r>
              <a:rPr lang="en-AU" sz="1200" kern="1200" dirty="0" smtClean="0">
                <a:solidFill>
                  <a:schemeClr val="tx1"/>
                </a:solidFill>
                <a:effectLst/>
                <a:latin typeface="+mn-lt"/>
                <a:ea typeface="+mn-ea"/>
                <a:cs typeface="+mn-cs"/>
              </a:rPr>
              <a:t>4th dot point: don’t forget, you don’t need to write your name on the paper, you only have to write the numbers. </a:t>
            </a:r>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16</a:t>
            </a:fld>
            <a:endParaRPr lang="en-AU"/>
          </a:p>
        </p:txBody>
      </p:sp>
    </p:spTree>
    <p:extLst>
      <p:ext uri="{BB962C8B-B14F-4D97-AF65-F5344CB8AC3E}">
        <p14:creationId xmlns:p14="http://schemas.microsoft.com/office/powerpoint/2010/main" val="2999796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MOCK ELECTION ACTIVITY – </a:t>
            </a:r>
            <a:r>
              <a:rPr lang="en-AU" b="0" dirty="0" smtClean="0"/>
              <a:t>tell students it is now time to vote!</a:t>
            </a:r>
          </a:p>
          <a:p>
            <a:r>
              <a:rPr lang="en-AU" dirty="0" smtClean="0"/>
              <a:t>Set the scene: “Let’s pretend</a:t>
            </a:r>
            <a:r>
              <a:rPr lang="en-AU" baseline="0" dirty="0" smtClean="0"/>
              <a:t> that the NT Government is going to give your school a sum of money to build something big, what they build will be students’ choice. Here are your choices….” Read out each one as you click them onto the screen.</a:t>
            </a:r>
          </a:p>
          <a:p>
            <a:r>
              <a:rPr lang="en-AU" baseline="0" dirty="0" smtClean="0"/>
              <a:t>Tell students: “You will be given information about each one, so that you can make an informed vote. We will need 4 volunteers, one for each option.” </a:t>
            </a:r>
          </a:p>
          <a:p>
            <a:r>
              <a:rPr lang="en-AU" baseline="0" dirty="0" smtClean="0"/>
              <a:t>Teachers to choose students who are confident readers and will read out loud enough for everyone to hear. Those students who may add a little drama are also good!</a:t>
            </a:r>
          </a:p>
          <a:p>
            <a:r>
              <a:rPr lang="en-AU" baseline="0" dirty="0" smtClean="0"/>
              <a:t>Provide students with </a:t>
            </a:r>
            <a:r>
              <a:rPr lang="en-AU" u="sng" baseline="0" dirty="0" smtClean="0"/>
              <a:t>prompt cards</a:t>
            </a:r>
            <a:r>
              <a:rPr lang="en-AU" u="none" baseline="0" dirty="0" smtClean="0"/>
              <a:t> (available on our website) </a:t>
            </a:r>
            <a:r>
              <a:rPr lang="en-AU" baseline="0" dirty="0" smtClean="0"/>
              <a:t>to read out, help where required.</a:t>
            </a:r>
          </a:p>
          <a:p>
            <a:r>
              <a:rPr lang="en-AU" baseline="0" dirty="0" smtClean="0"/>
              <a:t>Before handing out </a:t>
            </a:r>
            <a:r>
              <a:rPr lang="en-AU" u="sng" baseline="0" dirty="0" smtClean="0"/>
              <a:t>ballot papers </a:t>
            </a:r>
            <a:r>
              <a:rPr lang="en-AU" baseline="0" dirty="0" smtClean="0"/>
              <a:t>(available on our website) reiterate voting instructions: “when you receive your ballot paper go to the voting screens. Don’t crowd, let everyone have a free vote. Number the ballot paper in the order of your choice with #1 being your favourite and first choice, and #4 the one you don’t really like. Then put your ballot paper in the ballot box here” (have a designated voting area and put your ballot box away from here to help clear students away). </a:t>
            </a:r>
          </a:p>
          <a:p>
            <a:r>
              <a:rPr lang="en-AU" baseline="0" dirty="0" smtClean="0"/>
              <a:t>Refer to </a:t>
            </a:r>
            <a:r>
              <a:rPr lang="en-AU" u="sng" baseline="0" dirty="0" smtClean="0"/>
              <a:t>Teachers instructions for vote and count</a:t>
            </a:r>
            <a:r>
              <a:rPr lang="en-AU" u="none" baseline="0" dirty="0" smtClean="0"/>
              <a:t> for tips in conducting the election and for how to count votes in a preferential election.</a:t>
            </a:r>
            <a:endParaRPr lang="en-AU" dirty="0" smtClean="0"/>
          </a:p>
          <a:p>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17</a:t>
            </a:fld>
            <a:endParaRPr lang="en-AU"/>
          </a:p>
        </p:txBody>
      </p:sp>
    </p:spTree>
    <p:extLst>
      <p:ext uri="{BB962C8B-B14F-4D97-AF65-F5344CB8AC3E}">
        <p14:creationId xmlns:p14="http://schemas.microsoft.com/office/powerpoint/2010/main" val="2750239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10E4E49-78AF-4A0F-9371-45F7DA06A7E9}" type="slidenum">
              <a:rPr lang="en-AU" smtClean="0"/>
              <a:t>18</a:t>
            </a:fld>
            <a:endParaRPr lang="en-AU"/>
          </a:p>
        </p:txBody>
      </p:sp>
    </p:spTree>
    <p:extLst>
      <p:ext uri="{BB962C8B-B14F-4D97-AF65-F5344CB8AC3E}">
        <p14:creationId xmlns:p14="http://schemas.microsoft.com/office/powerpoint/2010/main" val="4128624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Ask students: “Have you ever voted before, in any kind of election, ever?” Get a range of answers from the class. Hopefully you’ll cover the</a:t>
            </a:r>
            <a:r>
              <a:rPr lang="en-AU" baseline="0" dirty="0" smtClean="0"/>
              <a:t> following examples…</a:t>
            </a:r>
          </a:p>
          <a:p>
            <a:r>
              <a:rPr lang="en-AU" baseline="0" dirty="0" smtClean="0"/>
              <a:t>On each click, show typical examples: class vote, student representative/house captains’ election, or maybe even a family vote. </a:t>
            </a:r>
          </a:p>
          <a:p>
            <a:r>
              <a:rPr lang="en-AU" baseline="0" dirty="0" smtClean="0"/>
              <a:t>Tell students: “Voting is a way for everyone to have their say about something, and for everyone to be involved in decision making”</a:t>
            </a:r>
            <a:endParaRPr lang="en-AU" dirty="0" smtClean="0"/>
          </a:p>
          <a:p>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2</a:t>
            </a:fld>
            <a:endParaRPr lang="en-AU"/>
          </a:p>
        </p:txBody>
      </p:sp>
    </p:spTree>
    <p:extLst>
      <p:ext uri="{BB962C8B-B14F-4D97-AF65-F5344CB8AC3E}">
        <p14:creationId xmlns:p14="http://schemas.microsoft.com/office/powerpoint/2010/main" val="2135509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Tell students: “In Australia,</a:t>
            </a:r>
            <a:r>
              <a:rPr lang="en-AU" baseline="0" dirty="0" smtClean="0"/>
              <a:t> we vote for the big decision makers, so those people in parliament making laws, and decision makers in government and councils.”</a:t>
            </a:r>
          </a:p>
          <a:p>
            <a:r>
              <a:rPr lang="en-AU" baseline="0" dirty="0" smtClean="0"/>
              <a:t>Ask students: “Because we live in a country where we vote for the people who make our laws and decisions, it means we live in a certain kind of country, or under a certain system, that lets the people have a say on who their leaders are.” “What do we call this type of system?”</a:t>
            </a:r>
          </a:p>
          <a:p>
            <a:r>
              <a:rPr lang="en-AU" baseline="0" dirty="0" smtClean="0"/>
              <a:t>On each click you can give clues, ‘D’, ‘y’, ‘c’ if they need it.</a:t>
            </a:r>
          </a:p>
          <a:p>
            <a:r>
              <a:rPr lang="en-AU" baseline="0" dirty="0" smtClean="0"/>
              <a:t>Explain Australia is a democracy, but not all countries are, and sometimes people in those countries want to be able to have a say.</a:t>
            </a:r>
          </a:p>
          <a:p>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3</a:t>
            </a:fld>
            <a:endParaRPr lang="en-AU"/>
          </a:p>
        </p:txBody>
      </p:sp>
    </p:spTree>
    <p:extLst>
      <p:ext uri="{BB962C8B-B14F-4D97-AF65-F5344CB8AC3E}">
        <p14:creationId xmlns:p14="http://schemas.microsoft.com/office/powerpoint/2010/main" val="2694230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Ask</a:t>
            </a:r>
            <a:r>
              <a:rPr lang="en-AU" baseline="0" dirty="0" smtClean="0"/>
              <a:t> students: “What is the actual definition of democracy? You are going to tell me”</a:t>
            </a:r>
          </a:p>
          <a:p>
            <a:r>
              <a:rPr lang="en-AU" baseline="0" dirty="0" smtClean="0"/>
              <a:t>Explain that we are talking about a system of government, so the way a country is controlled and a system of how decisions and laws are made. Tell students they have multiple choice.</a:t>
            </a:r>
          </a:p>
          <a:p>
            <a:r>
              <a:rPr lang="en-AU" baseline="0" dirty="0" smtClean="0"/>
              <a:t>Allow students time to read each one, or read over each one individually for them. Ask them which one defines democracy. (You may want to explain that each one is a system that exists in different countries around the world.)</a:t>
            </a:r>
          </a:p>
          <a:p>
            <a:r>
              <a:rPr lang="en-AU" baseline="0" dirty="0" smtClean="0"/>
              <a:t>Correct answer is B. Ask students what the most important word in the definition is (it’s PEOPLE!).</a:t>
            </a:r>
          </a:p>
          <a:p>
            <a:r>
              <a:rPr lang="en-AU" baseline="0" dirty="0" smtClean="0"/>
              <a:t>Show/explain the ancient Greek origins of the word democracy </a:t>
            </a:r>
            <a:r>
              <a:rPr lang="en-AU" baseline="0" dirty="0" smtClean="0">
                <a:sym typeface="Wingdings" panose="05000000000000000000" pitchFamily="2" charset="2"/>
              </a:rPr>
              <a:t> demos </a:t>
            </a:r>
            <a:r>
              <a:rPr lang="en-AU" baseline="0" dirty="0" err="1" smtClean="0">
                <a:sym typeface="Wingdings" panose="05000000000000000000" pitchFamily="2" charset="2"/>
              </a:rPr>
              <a:t>kratos</a:t>
            </a:r>
            <a:endParaRPr lang="en-AU" dirty="0" smtClean="0"/>
          </a:p>
          <a:p>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4</a:t>
            </a:fld>
            <a:endParaRPr lang="en-AU"/>
          </a:p>
        </p:txBody>
      </p:sp>
    </p:spTree>
    <p:extLst>
      <p:ext uri="{BB962C8B-B14F-4D97-AF65-F5344CB8AC3E}">
        <p14:creationId xmlns:p14="http://schemas.microsoft.com/office/powerpoint/2010/main" val="841212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Explain to students that democracy is not just being able to vote and have a say, there is more to it. Bring up the four main elements of democracy</a:t>
            </a:r>
            <a:r>
              <a:rPr lang="en-AU" baseline="0" dirty="0" smtClean="0"/>
              <a:t> on the left of slide. </a:t>
            </a:r>
          </a:p>
          <a:p>
            <a:r>
              <a:rPr lang="en-AU" b="1" baseline="0" dirty="0" smtClean="0"/>
              <a:t>ACTIVITY</a:t>
            </a:r>
            <a:r>
              <a:rPr lang="en-AU" baseline="0" dirty="0" smtClean="0"/>
              <a:t>: Tell students that you will bring up a definition on the right side and they have to match it with the correct feature from the left side. Arrows will appear on clicks matching the definition to the feature.</a:t>
            </a:r>
            <a:endParaRPr lang="en-AU" dirty="0" smtClean="0"/>
          </a:p>
          <a:p>
            <a:r>
              <a:rPr lang="en-AU" dirty="0" smtClean="0"/>
              <a:t>On</a:t>
            </a:r>
            <a:r>
              <a:rPr lang="en-AU" baseline="0" dirty="0" smtClean="0"/>
              <a:t> final click, tell students that today, we are just going to focus on free, fair, open and contested elections that are held regularly (next slide will go through these definitions).</a:t>
            </a:r>
          </a:p>
          <a:p>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5</a:t>
            </a:fld>
            <a:endParaRPr lang="en-AU"/>
          </a:p>
        </p:txBody>
      </p:sp>
    </p:spTree>
    <p:extLst>
      <p:ext uri="{BB962C8B-B14F-4D97-AF65-F5344CB8AC3E}">
        <p14:creationId xmlns:p14="http://schemas.microsoft.com/office/powerpoint/2010/main" val="810853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Tell students we will now go through the definitions of each of these key words: </a:t>
            </a:r>
            <a:r>
              <a:rPr lang="en-AU" baseline="0" dirty="0" smtClean="0"/>
              <a:t>free, fair, open, contested and regular. </a:t>
            </a:r>
          </a:p>
          <a:p>
            <a:r>
              <a:rPr lang="en-AU" b="1" baseline="0" dirty="0" smtClean="0"/>
              <a:t>ACTIVITY</a:t>
            </a:r>
            <a:r>
              <a:rPr lang="en-AU" baseline="0" dirty="0" smtClean="0"/>
              <a:t>: Once again a definition will come up on the right hand side that students need to match to the correct word on the left.</a:t>
            </a:r>
          </a:p>
          <a:p>
            <a:r>
              <a:rPr lang="en-AU" baseline="0" dirty="0" smtClean="0"/>
              <a:t>Answers: 1. open 2. fair 3. </a:t>
            </a:r>
            <a:r>
              <a:rPr lang="en-AU" baseline="0" dirty="0" smtClean="0"/>
              <a:t>contested 4</a:t>
            </a:r>
            <a:r>
              <a:rPr lang="en-AU" baseline="0" dirty="0" smtClean="0"/>
              <a:t>. regular 5. free.</a:t>
            </a:r>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6</a:t>
            </a:fld>
            <a:endParaRPr lang="en-AU"/>
          </a:p>
        </p:txBody>
      </p:sp>
    </p:spTree>
    <p:extLst>
      <p:ext uri="{BB962C8B-B14F-4D97-AF65-F5344CB8AC3E}">
        <p14:creationId xmlns:p14="http://schemas.microsoft.com/office/powerpoint/2010/main" val="1108217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Ask</a:t>
            </a:r>
            <a:r>
              <a:rPr lang="en-AU" baseline="0" dirty="0" smtClean="0"/>
              <a:t> students: “Who can vote in government elections in Australia?” They usually know the age criteria, but may have trouble with citizenship. Give clues if they need it.</a:t>
            </a:r>
          </a:p>
          <a:p>
            <a:r>
              <a:rPr lang="en-AU" baseline="0" dirty="0" smtClean="0"/>
              <a:t>Tell students that the third criteria is very important. You must be enrolled to vote first, this is like registering to vote, you need to give your name and address details. It’s important to register your address because when you vote, you are voting for a representative who will be the voice for the area where you live. When you change your address, you need to update your enrolment.</a:t>
            </a:r>
          </a:p>
          <a:p>
            <a:r>
              <a:rPr lang="en-AU" baseline="0" dirty="0" smtClean="0"/>
              <a:t>Bring up the last click “voting is compulsory.” Ask students what this means? Explain that for all Australian citizens who are 18 years or over, they MUST vote by law. Discuss the penalties ($20 fine for federal elections, $25 fine for NT parliamentary elections, $50 fine for NT council elections. If you have a good reason for no voting, you do not have to pay the fine.) Students are often surprised at the low amounts, I usually add “the fine is not a punishment for doing something bad, or criminal, it is more of an incentive to go and vote”.</a:t>
            </a:r>
            <a:endParaRPr lang="en-AU" dirty="0" smtClean="0"/>
          </a:p>
          <a:p>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7</a:t>
            </a:fld>
            <a:endParaRPr lang="en-AU"/>
          </a:p>
        </p:txBody>
      </p:sp>
    </p:spTree>
    <p:extLst>
      <p:ext uri="{BB962C8B-B14F-4D97-AF65-F5344CB8AC3E}">
        <p14:creationId xmlns:p14="http://schemas.microsoft.com/office/powerpoint/2010/main" val="452228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Ask students:</a:t>
            </a:r>
            <a:r>
              <a:rPr lang="en-AU" baseline="0" dirty="0" smtClean="0"/>
              <a:t> “Who has been to a voting centre before, maybe with your parents?”</a:t>
            </a:r>
          </a:p>
          <a:p>
            <a:r>
              <a:rPr lang="en-AU" baseline="0" dirty="0" smtClean="0"/>
              <a:t>Tell students what happens in a voting centre: “First you need to get you name ticked off from the list of voters (point to the line), then you are given the correct ballot paper for where you live, because you are voting for a decision maker to represent your area (point to ballot paper being given to voter), then you go to these things (point to line of voting screens) to make your vote.”</a:t>
            </a:r>
          </a:p>
          <a:p>
            <a:r>
              <a:rPr lang="en-AU" baseline="0" dirty="0" smtClean="0"/>
              <a:t>Ask students: “Why do people go to a voting screen, a private area, to make their vote?” </a:t>
            </a:r>
          </a:p>
          <a:p>
            <a:r>
              <a:rPr lang="en-AU" baseline="0" dirty="0" smtClean="0"/>
              <a:t>Elicit answer and elaborate: “It’s very important that people are free to choose who they want to vote for. If no one can see who you vote for, then you can’t be bullied or threatened to vote for certain people.” Give further examples.</a:t>
            </a:r>
          </a:p>
          <a:p>
            <a:r>
              <a:rPr lang="en-AU" baseline="0" dirty="0" smtClean="0"/>
              <a:t>“Once you have voted, you must put your ballot paper in the ballot box” (Point to ballot box) Tell students that ballot means vote, so you have a voting paper and a voting box.</a:t>
            </a:r>
          </a:p>
          <a:p>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8</a:t>
            </a:fld>
            <a:endParaRPr lang="en-AU"/>
          </a:p>
        </p:txBody>
      </p:sp>
    </p:spTree>
    <p:extLst>
      <p:ext uri="{BB962C8B-B14F-4D97-AF65-F5344CB8AC3E}">
        <p14:creationId xmlns:p14="http://schemas.microsoft.com/office/powerpoint/2010/main" val="1993347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Tell</a:t>
            </a:r>
            <a:r>
              <a:rPr lang="en-AU" baseline="0" dirty="0" smtClean="0"/>
              <a:t> students: “We know that in a democracy, it’s the people who vote for our decision makers, so the people in government. But, in Australia, there are three levels of government, and we vote for the decisions makers at all three levels.” </a:t>
            </a:r>
          </a:p>
          <a:p>
            <a:r>
              <a:rPr lang="en-AU" baseline="0" dirty="0" smtClean="0"/>
              <a:t>Ask students: “What are the three levels of government in Australia?”</a:t>
            </a:r>
          </a:p>
          <a:p>
            <a:r>
              <a:rPr lang="en-AU" baseline="0" dirty="0" smtClean="0"/>
              <a:t>Go through each level once students have provided answers, they may give them in a different order.</a:t>
            </a:r>
          </a:p>
          <a:p>
            <a:r>
              <a:rPr lang="en-AU" baseline="0" dirty="0" smtClean="0"/>
              <a:t>Elaborations:</a:t>
            </a:r>
          </a:p>
          <a:p>
            <a:r>
              <a:rPr lang="en-AU" baseline="0" dirty="0" smtClean="0"/>
              <a:t>Federal - They make decisions for all over Australia, and people from all over Australia vote for their representatives there. Where are they based? How many NT representatives are there at the federal level? (2 in upper house, 2 in lower house = 4)</a:t>
            </a:r>
          </a:p>
          <a:p>
            <a:r>
              <a:rPr lang="en-AU" baseline="0" dirty="0" smtClean="0"/>
              <a:t>State/Territory – The Territory parliament just makes laws for the NT, and people from all over the NT vote for their representative in this parliament. How many state and territory parliaments are there in Australia? (6 state, 2 territory = 8) You may like to ask how many territories are there in Australia. (Good trivia question!) There are 10, but only 2 have their own parliaments and make laws for themselves like states. (Some other territories are Christmas Island, Cocos Island, Norfolk Island, Pitcairn Island.)</a:t>
            </a:r>
          </a:p>
          <a:p>
            <a:r>
              <a:rPr lang="en-AU" baseline="0" dirty="0" smtClean="0"/>
              <a:t>Local councils – local governments make decisions that affect their local areas. Do you know the name of your local council? How many local councils are there in Australia? (Bit of a joke question, but there are about 560. We have 17 in the NT.)</a:t>
            </a:r>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9</a:t>
            </a:fld>
            <a:endParaRPr lang="en-AU"/>
          </a:p>
        </p:txBody>
      </p:sp>
    </p:spTree>
    <p:extLst>
      <p:ext uri="{BB962C8B-B14F-4D97-AF65-F5344CB8AC3E}">
        <p14:creationId xmlns:p14="http://schemas.microsoft.com/office/powerpoint/2010/main" val="2612028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55F5FD82-F59C-4A4D-BF55-DE1146D56A9B}" type="datetimeFigureOut">
              <a:rPr lang="en-AU" smtClean="0"/>
              <a:t>16/11/2021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39584066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5F5FD82-F59C-4A4D-BF55-DE1146D56A9B}" type="datetimeFigureOut">
              <a:rPr lang="en-AU" smtClean="0"/>
              <a:t>16/11/2021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39997257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5F5FD82-F59C-4A4D-BF55-DE1146D56A9B}" type="datetimeFigureOut">
              <a:rPr lang="en-AU" smtClean="0"/>
              <a:t>16/11/2021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7611572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5F5FD82-F59C-4A4D-BF55-DE1146D56A9B}" type="datetimeFigureOut">
              <a:rPr lang="en-AU" smtClean="0"/>
              <a:t>16/11/2021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20747450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F5FD82-F59C-4A4D-BF55-DE1146D56A9B}" type="datetimeFigureOut">
              <a:rPr lang="en-AU" smtClean="0"/>
              <a:t>16/11/2021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37525331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55F5FD82-F59C-4A4D-BF55-DE1146D56A9B}" type="datetimeFigureOut">
              <a:rPr lang="en-AU" smtClean="0"/>
              <a:t>16/11/2021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16158626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55F5FD82-F59C-4A4D-BF55-DE1146D56A9B}" type="datetimeFigureOut">
              <a:rPr lang="en-AU" smtClean="0"/>
              <a:t>16/11/2021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42213637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55F5FD82-F59C-4A4D-BF55-DE1146D56A9B}" type="datetimeFigureOut">
              <a:rPr lang="en-AU" smtClean="0"/>
              <a:t>16/11/2021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13460790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F5FD82-F59C-4A4D-BF55-DE1146D56A9B}" type="datetimeFigureOut">
              <a:rPr lang="en-AU" smtClean="0"/>
              <a:t>16/11/2021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34723784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5F5FD82-F59C-4A4D-BF55-DE1146D56A9B}" type="datetimeFigureOut">
              <a:rPr lang="en-AU" smtClean="0"/>
              <a:t>16/11/2021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28783482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5F5FD82-F59C-4A4D-BF55-DE1146D56A9B}" type="datetimeFigureOut">
              <a:rPr lang="en-AU" smtClean="0"/>
              <a:t>16/11/2021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11845204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F5FD82-F59C-4A4D-BF55-DE1146D56A9B}" type="datetimeFigureOut">
              <a:rPr lang="en-AU" smtClean="0"/>
              <a:t>16/11/2021</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D593D0-B641-4605-892F-C235573AE75E}" type="slidenum">
              <a:rPr lang="en-AU" smtClean="0"/>
              <a:t>‹#›</a:t>
            </a:fld>
            <a:endParaRPr lang="en-AU"/>
          </a:p>
        </p:txBody>
      </p:sp>
    </p:spTree>
    <p:extLst>
      <p:ext uri="{BB962C8B-B14F-4D97-AF65-F5344CB8AC3E}">
        <p14:creationId xmlns:p14="http://schemas.microsoft.com/office/powerpoint/2010/main" val="2686426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15.jpeg"/><Relationship Id="rId12"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png"/><Relationship Id="rId15" Type="http://schemas.openxmlformats.org/officeDocument/2006/relationships/image" Target="../media/image12.jpg"/><Relationship Id="rId10" Type="http://schemas.openxmlformats.org/officeDocument/2006/relationships/image" Target="../media/image18.jpeg"/><Relationship Id="rId4" Type="http://schemas.openxmlformats.org/officeDocument/2006/relationships/image" Target="../media/image3.png"/><Relationship Id="rId9" Type="http://schemas.openxmlformats.org/officeDocument/2006/relationships/image" Target="../media/image17.png"/><Relationship Id="rId14" Type="http://schemas.openxmlformats.org/officeDocument/2006/relationships/image" Target="../media/image22.jpeg"/></Relationships>
</file>

<file path=ppt/slides/_rels/slide11.xml.rels><?xml version="1.0" encoding="UTF-8" standalone="yes"?>
<Relationships xmlns="http://schemas.openxmlformats.org/package/2006/relationships"><Relationship Id="rId8" Type="http://schemas.openxmlformats.org/officeDocument/2006/relationships/image" Target="../media/image25.jpg"/><Relationship Id="rId13" Type="http://schemas.openxmlformats.org/officeDocument/2006/relationships/image" Target="../media/image30.jpg"/><Relationship Id="rId3" Type="http://schemas.openxmlformats.org/officeDocument/2006/relationships/image" Target="../media/image2.png"/><Relationship Id="rId7" Type="http://schemas.openxmlformats.org/officeDocument/2006/relationships/image" Target="../media/image24.jpeg"/><Relationship Id="rId12" Type="http://schemas.openxmlformats.org/officeDocument/2006/relationships/image" Target="../media/image29.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3.jpg"/><Relationship Id="rId11" Type="http://schemas.openxmlformats.org/officeDocument/2006/relationships/image" Target="../media/image28.jpg"/><Relationship Id="rId5" Type="http://schemas.openxmlformats.org/officeDocument/2006/relationships/image" Target="../media/image12.jpg"/><Relationship Id="rId15" Type="http://schemas.openxmlformats.org/officeDocument/2006/relationships/image" Target="../media/image32.png"/><Relationship Id="rId10" Type="http://schemas.openxmlformats.org/officeDocument/2006/relationships/image" Target="../media/image27.jpeg"/><Relationship Id="rId4" Type="http://schemas.openxmlformats.org/officeDocument/2006/relationships/image" Target="../media/image3.png"/><Relationship Id="rId9" Type="http://schemas.openxmlformats.org/officeDocument/2006/relationships/image" Target="../media/image26.jpg"/><Relationship Id="rId1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jpg"/><Relationship Id="rId3" Type="http://schemas.openxmlformats.org/officeDocument/2006/relationships/image" Target="../media/image2.png"/><Relationship Id="rId7" Type="http://schemas.openxmlformats.org/officeDocument/2006/relationships/image" Target="../media/image35.jpg"/><Relationship Id="rId12" Type="http://schemas.openxmlformats.org/officeDocument/2006/relationships/image" Target="../media/image40.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33.jpeg"/><Relationship Id="rId15" Type="http://schemas.openxmlformats.org/officeDocument/2006/relationships/image" Target="../media/image12.jpg"/><Relationship Id="rId10" Type="http://schemas.openxmlformats.org/officeDocument/2006/relationships/image" Target="../media/image38.jpeg"/><Relationship Id="rId4" Type="http://schemas.openxmlformats.org/officeDocument/2006/relationships/image" Target="../media/image3.png"/><Relationship Id="rId9" Type="http://schemas.openxmlformats.org/officeDocument/2006/relationships/image" Target="../media/image37.jpeg"/><Relationship Id="rId14" Type="http://schemas.openxmlformats.org/officeDocument/2006/relationships/image" Target="../media/image42.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45.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2.png"/><Relationship Id="rId7" Type="http://schemas.openxmlformats.org/officeDocument/2006/relationships/image" Target="../media/image48.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jpg"/><Relationship Id="rId4" Type="http://schemas.openxmlformats.org/officeDocument/2006/relationships/image" Target="../media/image3.png"/><Relationship Id="rId9" Type="http://schemas.openxmlformats.org/officeDocument/2006/relationships/image" Target="../media/image50.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2.jpg"/><Relationship Id="rId5" Type="http://schemas.openxmlformats.org/officeDocument/2006/relationships/image" Target="../media/image51.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19762"/>
            <a:ext cx="9144001" cy="5565621"/>
          </a:xfrm>
          <a:prstGeom prst="rect">
            <a:avLst/>
          </a:prstGeom>
        </p:spPr>
      </p:pic>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Tree>
    <p:extLst>
      <p:ext uri="{BB962C8B-B14F-4D97-AF65-F5344CB8AC3E}">
        <p14:creationId xmlns:p14="http://schemas.microsoft.com/office/powerpoint/2010/main" val="2180147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ea typeface="Tahoma" panose="020B0604030504040204" pitchFamily="34" charset="0"/>
                <a:cs typeface="Tahoma" panose="020B0604030504040204" pitchFamily="34" charset="0"/>
              </a:rPr>
              <a:t>Government responsibilities</a:t>
            </a:r>
            <a:endParaRPr lang="en-AU" dirty="0">
              <a:ea typeface="Tahoma" panose="020B0604030504040204" pitchFamily="34" charset="0"/>
              <a:cs typeface="Tahoma" panose="020B0604030504040204" pitchFamily="34" charset="0"/>
            </a:endParaRPr>
          </a:p>
        </p:txBody>
      </p:sp>
      <p:sp>
        <p:nvSpPr>
          <p:cNvPr id="18" name="Content Placeholder 2"/>
          <p:cNvSpPr txBox="1">
            <a:spLocks/>
          </p:cNvSpPr>
          <p:nvPr/>
        </p:nvSpPr>
        <p:spPr>
          <a:xfrm>
            <a:off x="457200" y="1451964"/>
            <a:ext cx="8229600" cy="5073380"/>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160000"/>
              </a:lnSpc>
            </a:pPr>
            <a:r>
              <a:rPr lang="en-AU" sz="2800" dirty="0" smtClean="0"/>
              <a:t>		</a:t>
            </a:r>
          </a:p>
          <a:p>
            <a:pPr algn="l">
              <a:lnSpc>
                <a:spcPct val="160000"/>
              </a:lnSpc>
            </a:pPr>
            <a:r>
              <a:rPr lang="en-AU" sz="2800" dirty="0" smtClean="0"/>
              <a:t>		</a:t>
            </a:r>
            <a:r>
              <a:rPr lang="en-AU" sz="3800" dirty="0" smtClean="0">
                <a:solidFill>
                  <a:schemeClr val="tx1"/>
                </a:solidFill>
              </a:rPr>
              <a:t>Aboriginal Affairs</a:t>
            </a:r>
          </a:p>
          <a:p>
            <a:pPr algn="l">
              <a:lnSpc>
                <a:spcPct val="160000"/>
              </a:lnSpc>
            </a:pPr>
            <a:r>
              <a:rPr lang="en-AU" sz="2800" dirty="0" smtClean="0"/>
              <a:t>		</a:t>
            </a:r>
            <a:r>
              <a:rPr lang="en-AU" sz="3800" dirty="0" smtClean="0">
                <a:solidFill>
                  <a:schemeClr val="tx1"/>
                </a:solidFill>
              </a:rPr>
              <a:t>Airports and air safety</a:t>
            </a:r>
          </a:p>
          <a:p>
            <a:pPr algn="l">
              <a:lnSpc>
                <a:spcPct val="160000"/>
              </a:lnSpc>
            </a:pPr>
            <a:r>
              <a:rPr lang="en-AU" sz="3800" dirty="0" smtClean="0">
                <a:solidFill>
                  <a:schemeClr val="tx1"/>
                </a:solidFill>
              </a:rPr>
              <a:t>		Communications – phones, post, TV, radio, internet </a:t>
            </a:r>
          </a:p>
          <a:p>
            <a:pPr algn="l">
              <a:lnSpc>
                <a:spcPct val="160000"/>
              </a:lnSpc>
            </a:pPr>
            <a:r>
              <a:rPr lang="en-AU" sz="3800" dirty="0" smtClean="0">
                <a:solidFill>
                  <a:schemeClr val="tx1"/>
                </a:solidFill>
              </a:rPr>
              <a:t>		Defence</a:t>
            </a:r>
          </a:p>
          <a:p>
            <a:pPr algn="l">
              <a:lnSpc>
                <a:spcPct val="160000"/>
              </a:lnSpc>
            </a:pPr>
            <a:r>
              <a:rPr lang="en-AU" sz="3800" dirty="0" smtClean="0">
                <a:solidFill>
                  <a:schemeClr val="tx1"/>
                </a:solidFill>
              </a:rPr>
              <a:t>		Foreign affairs and trade</a:t>
            </a:r>
          </a:p>
          <a:p>
            <a:pPr algn="l">
              <a:lnSpc>
                <a:spcPct val="160000"/>
              </a:lnSpc>
            </a:pPr>
            <a:r>
              <a:rPr lang="en-AU" sz="3800" dirty="0" smtClean="0">
                <a:solidFill>
                  <a:schemeClr val="tx1"/>
                </a:solidFill>
              </a:rPr>
              <a:t>		Immigration and customs/border security</a:t>
            </a:r>
          </a:p>
          <a:p>
            <a:pPr algn="l">
              <a:lnSpc>
                <a:spcPct val="160000"/>
              </a:lnSpc>
            </a:pPr>
            <a:r>
              <a:rPr lang="en-AU" sz="3800" dirty="0" smtClean="0">
                <a:solidFill>
                  <a:schemeClr val="tx1"/>
                </a:solidFill>
              </a:rPr>
              <a:t>		Money/currency</a:t>
            </a:r>
          </a:p>
          <a:p>
            <a:pPr algn="l">
              <a:lnSpc>
                <a:spcPct val="160000"/>
              </a:lnSpc>
            </a:pPr>
            <a:r>
              <a:rPr lang="en-AU" sz="3800" dirty="0" smtClean="0">
                <a:solidFill>
                  <a:schemeClr val="tx1"/>
                </a:solidFill>
              </a:rPr>
              <a:t>		Passports</a:t>
            </a:r>
          </a:p>
          <a:p>
            <a:pPr algn="l">
              <a:lnSpc>
                <a:spcPct val="160000"/>
              </a:lnSpc>
            </a:pPr>
            <a:r>
              <a:rPr lang="en-AU" sz="3800" dirty="0">
                <a:solidFill>
                  <a:schemeClr val="tx1"/>
                </a:solidFill>
              </a:rPr>
              <a:t>	</a:t>
            </a:r>
            <a:r>
              <a:rPr lang="en-AU" sz="3800" dirty="0" smtClean="0">
                <a:solidFill>
                  <a:schemeClr val="tx1"/>
                </a:solidFill>
              </a:rPr>
              <a:t>	</a:t>
            </a:r>
            <a:r>
              <a:rPr lang="en-AU" sz="3800" dirty="0">
                <a:solidFill>
                  <a:schemeClr val="tx1"/>
                </a:solidFill>
              </a:rPr>
              <a:t>Taxes (like income tax, GST) and income support (Centrelink)</a:t>
            </a:r>
          </a:p>
          <a:p>
            <a:pPr algn="l">
              <a:lnSpc>
                <a:spcPct val="160000"/>
              </a:lnSpc>
            </a:pPr>
            <a:endParaRPr lang="en-AU" sz="3800" dirty="0" smtClean="0">
              <a:solidFill>
                <a:schemeClr val="tx1"/>
              </a:solidFill>
            </a:endParaRPr>
          </a:p>
          <a:p>
            <a:r>
              <a:rPr lang="en-AU" sz="2800" dirty="0" smtClean="0"/>
              <a:t>		</a:t>
            </a:r>
            <a:endParaRPr lang="en-AU" sz="2800" dirty="0"/>
          </a:p>
        </p:txBody>
      </p:sp>
      <p:grpSp>
        <p:nvGrpSpPr>
          <p:cNvPr id="2" name="Group 1"/>
          <p:cNvGrpSpPr/>
          <p:nvPr/>
        </p:nvGrpSpPr>
        <p:grpSpPr>
          <a:xfrm>
            <a:off x="241548" y="1792063"/>
            <a:ext cx="1997509" cy="3935758"/>
            <a:chOff x="241548" y="1792063"/>
            <a:chExt cx="1997509" cy="3935758"/>
          </a:xfrm>
        </p:grpSpPr>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627" y="1842071"/>
              <a:ext cx="736577" cy="491052"/>
            </a:xfrm>
            <a:prstGeom prst="rect">
              <a:avLst/>
            </a:prstGeom>
          </p:spPr>
        </p:pic>
        <p:pic>
          <p:nvPicPr>
            <p:cNvPr id="26" name="Picture 25"/>
            <p:cNvPicPr>
              <a:picLocks noChangeAspect="1"/>
            </p:cNvPicPr>
            <p:nvPr/>
          </p:nvPicPr>
          <p:blipFill rotWithShape="1">
            <a:blip r:embed="rId6" cstate="print">
              <a:extLst>
                <a:ext uri="{28A0092B-C50C-407E-A947-70E740481C1C}">
                  <a14:useLocalDpi xmlns:a14="http://schemas.microsoft.com/office/drawing/2010/main" val="0"/>
                </a:ext>
              </a:extLst>
            </a:blip>
            <a:srcRect b="7070"/>
            <a:stretch/>
          </p:blipFill>
          <p:spPr>
            <a:xfrm>
              <a:off x="241548" y="5125588"/>
              <a:ext cx="860745" cy="602233"/>
            </a:xfrm>
            <a:prstGeom prst="rect">
              <a:avLst/>
            </a:prstGeom>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9416" y="4458274"/>
              <a:ext cx="949641" cy="474820"/>
            </a:xfrm>
            <a:prstGeom prst="rect">
              <a:avLst/>
            </a:prstGeom>
          </p:spPr>
        </p:pic>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5761" y="4276856"/>
              <a:ext cx="736577" cy="736577"/>
            </a:xfrm>
            <a:prstGeom prst="rect">
              <a:avLst/>
            </a:prstGeom>
          </p:spPr>
        </p:pic>
        <p:pic>
          <p:nvPicPr>
            <p:cNvPr id="29" name="Pictur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10134" y="1792063"/>
              <a:ext cx="928923" cy="674617"/>
            </a:xfrm>
            <a:prstGeom prst="rect">
              <a:avLst/>
            </a:prstGeom>
          </p:spPr>
        </p:pic>
        <p:pic>
          <p:nvPicPr>
            <p:cNvPr id="30" name="Picture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9358" y="2547195"/>
              <a:ext cx="566936" cy="784261"/>
            </a:xfrm>
            <a:prstGeom prst="rect">
              <a:avLst/>
            </a:prstGeom>
          </p:spPr>
        </p:pic>
        <p:pic>
          <p:nvPicPr>
            <p:cNvPr id="31" name="Picture 3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53659" y="2778595"/>
              <a:ext cx="914400" cy="512064"/>
            </a:xfrm>
            <a:prstGeom prst="rect">
              <a:avLst/>
            </a:prstGeom>
          </p:spPr>
        </p:pic>
        <p:pic>
          <p:nvPicPr>
            <p:cNvPr id="32" name="Picture 3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9563" y="3521937"/>
              <a:ext cx="682730" cy="674697"/>
            </a:xfrm>
            <a:prstGeom prst="rect">
              <a:avLst/>
            </a:prstGeom>
          </p:spPr>
        </p:pic>
        <p:pic>
          <p:nvPicPr>
            <p:cNvPr id="33" name="Picture 3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03587" y="5150659"/>
              <a:ext cx="760853" cy="552559"/>
            </a:xfrm>
            <a:prstGeom prst="rect">
              <a:avLst/>
            </a:prstGeom>
          </p:spPr>
        </p:pic>
        <p:pic>
          <p:nvPicPr>
            <p:cNvPr id="34" name="Picture 33"/>
            <p:cNvPicPr>
              <a:picLocks noChangeAspect="1"/>
            </p:cNvPicPr>
            <p:nvPr/>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3030" t="7570" r="3031" b="9267"/>
            <a:stretch/>
          </p:blipFill>
          <p:spPr>
            <a:xfrm>
              <a:off x="1421855" y="3626905"/>
              <a:ext cx="664462" cy="629855"/>
            </a:xfrm>
            <a:prstGeom prst="rect">
              <a:avLst/>
            </a:prstGeom>
          </p:spPr>
        </p:pic>
      </p:grpSp>
      <p:pic>
        <p:nvPicPr>
          <p:cNvPr id="35" name="Content Placeholder 9"/>
          <p:cNvPicPr>
            <a:picLocks noChangeAspect="1"/>
          </p:cNvPicPr>
          <p:nvPr/>
        </p:nvPicPr>
        <p:blipFill rotWithShape="1">
          <a:blip r:embed="rId15" cstate="print">
            <a:extLst>
              <a:ext uri="{28A0092B-C50C-407E-A947-70E740481C1C}">
                <a14:useLocalDpi xmlns:a14="http://schemas.microsoft.com/office/drawing/2010/main" val="0"/>
              </a:ext>
            </a:extLst>
          </a:blip>
          <a:srcRect l="65995" t="44268" b="-1"/>
          <a:stretch/>
        </p:blipFill>
        <p:spPr>
          <a:xfrm>
            <a:off x="7413226" y="1390450"/>
            <a:ext cx="1278365" cy="1158796"/>
          </a:xfrm>
          <a:prstGeom prst="rect">
            <a:avLst/>
          </a:prstGeom>
        </p:spPr>
      </p:pic>
      <p:sp>
        <p:nvSpPr>
          <p:cNvPr id="36" name="TextBox 35"/>
          <p:cNvSpPr txBox="1"/>
          <p:nvPr/>
        </p:nvSpPr>
        <p:spPr>
          <a:xfrm>
            <a:off x="1947029" y="1209886"/>
            <a:ext cx="5289267" cy="738664"/>
          </a:xfrm>
          <a:prstGeom prst="rect">
            <a:avLst/>
          </a:prstGeom>
          <a:noFill/>
        </p:spPr>
        <p:txBody>
          <a:bodyPr wrap="square" rtlCol="0">
            <a:spAutoFit/>
          </a:bodyPr>
          <a:lstStyle/>
          <a:p>
            <a:r>
              <a:rPr lang="en-AU" sz="2400" b="1" dirty="0">
                <a:solidFill>
                  <a:srgbClr val="4285F4"/>
                </a:solidFill>
              </a:rPr>
              <a:t>AUSTRALIAN FEDERAL GOVERNMENT</a:t>
            </a:r>
          </a:p>
          <a:p>
            <a:endParaRPr lang="en-AU" dirty="0"/>
          </a:p>
        </p:txBody>
      </p:sp>
    </p:spTree>
    <p:extLst>
      <p:ext uri="{BB962C8B-B14F-4D97-AF65-F5344CB8AC3E}">
        <p14:creationId xmlns:p14="http://schemas.microsoft.com/office/powerpoint/2010/main" val="3830651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ea typeface="Tahoma" panose="020B0604030504040204" pitchFamily="34" charset="0"/>
                <a:cs typeface="Tahoma" panose="020B0604030504040204" pitchFamily="34" charset="0"/>
              </a:rPr>
              <a:t>Government responsibilities</a:t>
            </a:r>
            <a:endParaRPr lang="en-AU" dirty="0">
              <a:ea typeface="Tahoma" panose="020B0604030504040204" pitchFamily="34" charset="0"/>
              <a:cs typeface="Tahoma" panose="020B0604030504040204" pitchFamily="34" charset="0"/>
            </a:endParaRPr>
          </a:p>
        </p:txBody>
      </p:sp>
      <p:sp>
        <p:nvSpPr>
          <p:cNvPr id="18" name="Content Placeholder 2"/>
          <p:cNvSpPr txBox="1">
            <a:spLocks/>
          </p:cNvSpPr>
          <p:nvPr/>
        </p:nvSpPr>
        <p:spPr>
          <a:xfrm>
            <a:off x="457200" y="1451964"/>
            <a:ext cx="8229600" cy="5073380"/>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160000"/>
              </a:lnSpc>
            </a:pPr>
            <a:r>
              <a:rPr lang="en-AU" sz="2800" dirty="0" smtClean="0"/>
              <a:t>		</a:t>
            </a:r>
          </a:p>
          <a:p>
            <a:pPr algn="l">
              <a:lnSpc>
                <a:spcPct val="160000"/>
              </a:lnSpc>
            </a:pPr>
            <a:r>
              <a:rPr lang="en-AU" sz="2800" dirty="0" smtClean="0"/>
              <a:t>		</a:t>
            </a:r>
            <a:r>
              <a:rPr lang="en-AU" sz="3800" dirty="0" smtClean="0">
                <a:solidFill>
                  <a:schemeClr val="tx1"/>
                </a:solidFill>
              </a:rPr>
              <a:t>Arts and Museums</a:t>
            </a:r>
          </a:p>
          <a:p>
            <a:pPr algn="l">
              <a:lnSpc>
                <a:spcPct val="160000"/>
              </a:lnSpc>
            </a:pPr>
            <a:r>
              <a:rPr lang="en-AU" sz="3800" dirty="0" smtClean="0">
                <a:solidFill>
                  <a:schemeClr val="tx1"/>
                </a:solidFill>
              </a:rPr>
              <a:t>		Courts and Prisons</a:t>
            </a:r>
          </a:p>
          <a:p>
            <a:pPr algn="l">
              <a:lnSpc>
                <a:spcPct val="160000"/>
              </a:lnSpc>
            </a:pPr>
            <a:r>
              <a:rPr lang="en-AU" sz="3800" dirty="0" smtClean="0">
                <a:solidFill>
                  <a:schemeClr val="tx1"/>
                </a:solidFill>
              </a:rPr>
              <a:t>		Education/schools</a:t>
            </a:r>
          </a:p>
          <a:p>
            <a:pPr algn="l">
              <a:lnSpc>
                <a:spcPct val="160000"/>
              </a:lnSpc>
            </a:pPr>
            <a:r>
              <a:rPr lang="en-AU" sz="3800" dirty="0" smtClean="0">
                <a:solidFill>
                  <a:schemeClr val="tx1"/>
                </a:solidFill>
              </a:rPr>
              <a:t>		Health/hospitals</a:t>
            </a:r>
          </a:p>
          <a:p>
            <a:pPr algn="l">
              <a:lnSpc>
                <a:spcPct val="160000"/>
              </a:lnSpc>
            </a:pPr>
            <a:r>
              <a:rPr lang="en-AU" sz="3800" dirty="0" smtClean="0">
                <a:solidFill>
                  <a:schemeClr val="tx1"/>
                </a:solidFill>
              </a:rPr>
              <a:t>		Housing </a:t>
            </a:r>
          </a:p>
          <a:p>
            <a:pPr algn="l">
              <a:lnSpc>
                <a:spcPct val="160000"/>
              </a:lnSpc>
            </a:pPr>
            <a:r>
              <a:rPr lang="en-AU" sz="3800" dirty="0" smtClean="0">
                <a:solidFill>
                  <a:schemeClr val="tx1"/>
                </a:solidFill>
              </a:rPr>
              <a:t>		Police, Fire and Emergency Services</a:t>
            </a:r>
          </a:p>
          <a:p>
            <a:pPr algn="l">
              <a:lnSpc>
                <a:spcPct val="160000"/>
              </a:lnSpc>
            </a:pPr>
            <a:r>
              <a:rPr lang="en-AU" sz="3800" dirty="0" smtClean="0">
                <a:solidFill>
                  <a:schemeClr val="tx1"/>
                </a:solidFill>
              </a:rPr>
              <a:t>		Power and Water</a:t>
            </a:r>
          </a:p>
          <a:p>
            <a:pPr algn="l">
              <a:lnSpc>
                <a:spcPct val="160000"/>
              </a:lnSpc>
            </a:pPr>
            <a:r>
              <a:rPr lang="en-AU" sz="3800" dirty="0" smtClean="0">
                <a:solidFill>
                  <a:schemeClr val="tx1"/>
                </a:solidFill>
              </a:rPr>
              <a:t>		Transport including traffic rules, public transport, taxis</a:t>
            </a:r>
          </a:p>
          <a:p>
            <a:pPr algn="l">
              <a:lnSpc>
                <a:spcPct val="160000"/>
              </a:lnSpc>
            </a:pPr>
            <a:r>
              <a:rPr lang="en-AU" sz="3800" dirty="0" smtClean="0">
                <a:solidFill>
                  <a:schemeClr val="tx1"/>
                </a:solidFill>
              </a:rPr>
              <a:t>		Roads (main) and railways</a:t>
            </a:r>
          </a:p>
          <a:p>
            <a:r>
              <a:rPr lang="en-AU" sz="2800" dirty="0" smtClean="0"/>
              <a:t>		</a:t>
            </a:r>
            <a:endParaRPr lang="en-AU" sz="2800" dirty="0"/>
          </a:p>
        </p:txBody>
      </p:sp>
      <p:sp>
        <p:nvSpPr>
          <p:cNvPr id="24" name="TextBox 23"/>
          <p:cNvSpPr txBox="1"/>
          <p:nvPr/>
        </p:nvSpPr>
        <p:spPr>
          <a:xfrm>
            <a:off x="2098353" y="1207769"/>
            <a:ext cx="4495844" cy="738664"/>
          </a:xfrm>
          <a:prstGeom prst="rect">
            <a:avLst/>
          </a:prstGeom>
          <a:noFill/>
        </p:spPr>
        <p:txBody>
          <a:bodyPr wrap="square" rtlCol="0">
            <a:spAutoFit/>
          </a:bodyPr>
          <a:lstStyle/>
          <a:p>
            <a:r>
              <a:rPr lang="en-AU" sz="2400" b="1" dirty="0" smtClean="0">
                <a:solidFill>
                  <a:srgbClr val="4285F4"/>
                </a:solidFill>
              </a:rPr>
              <a:t>STATE/TERRITORY GOVERNMENT</a:t>
            </a:r>
            <a:endParaRPr lang="en-AU" sz="2400" b="1" dirty="0">
              <a:solidFill>
                <a:srgbClr val="4285F4"/>
              </a:solidFill>
            </a:endParaRPr>
          </a:p>
          <a:p>
            <a:endParaRPr lang="en-AU" dirty="0"/>
          </a:p>
        </p:txBody>
      </p:sp>
      <p:pic>
        <p:nvPicPr>
          <p:cNvPr id="25" name="Picture 24"/>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33951" t="44720" r="33951" b="1825"/>
          <a:stretch/>
        </p:blipFill>
        <p:spPr>
          <a:xfrm>
            <a:off x="7508879" y="1407358"/>
            <a:ext cx="1224137" cy="1127494"/>
          </a:xfrm>
          <a:prstGeom prst="rect">
            <a:avLst/>
          </a:prstGeom>
        </p:spPr>
      </p:pic>
      <p:grpSp>
        <p:nvGrpSpPr>
          <p:cNvPr id="26" name="Group 25"/>
          <p:cNvGrpSpPr/>
          <p:nvPr/>
        </p:nvGrpSpPr>
        <p:grpSpPr>
          <a:xfrm>
            <a:off x="146062" y="1877121"/>
            <a:ext cx="2076891" cy="3936842"/>
            <a:chOff x="146062" y="1877121"/>
            <a:chExt cx="2076891" cy="3936842"/>
          </a:xfrm>
        </p:grpSpPr>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39616" y="4406715"/>
              <a:ext cx="598891" cy="598891"/>
            </a:xfrm>
            <a:prstGeom prst="rect">
              <a:avLst/>
            </a:prstGeom>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84831" y="5111857"/>
              <a:ext cx="713522" cy="702106"/>
            </a:xfrm>
            <a:prstGeom prst="rect">
              <a:avLst/>
            </a:prstGeom>
          </p:spPr>
        </p:pic>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6062" y="5247620"/>
              <a:ext cx="1023156" cy="524612"/>
            </a:xfrm>
            <a:prstGeom prst="rect">
              <a:avLst/>
            </a:prstGeom>
          </p:spPr>
        </p:pic>
        <p:pic>
          <p:nvPicPr>
            <p:cNvPr id="30" name="Picture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9950" y="1879443"/>
              <a:ext cx="928923" cy="587769"/>
            </a:xfrm>
            <a:prstGeom prst="rect">
              <a:avLst/>
            </a:prstGeom>
          </p:spPr>
        </p:pic>
        <p:pic>
          <p:nvPicPr>
            <p:cNvPr id="31" name="Picture 3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19380" y="1877121"/>
              <a:ext cx="672273" cy="618491"/>
            </a:xfrm>
            <a:prstGeom prst="rect">
              <a:avLst/>
            </a:prstGeom>
          </p:spPr>
        </p:pic>
        <p:pic>
          <p:nvPicPr>
            <p:cNvPr id="32" name="Picture 3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76197" y="2719883"/>
              <a:ext cx="725913" cy="692077"/>
            </a:xfrm>
            <a:prstGeom prst="rect">
              <a:avLst/>
            </a:prstGeom>
          </p:spPr>
        </p:pic>
        <p:pic>
          <p:nvPicPr>
            <p:cNvPr id="33" name="Picture 32"/>
            <p:cNvPicPr>
              <a:picLocks noChangeAspect="1"/>
            </p:cNvPicPr>
            <p:nvPr/>
          </p:nvPicPr>
          <p:blipFill rotWithShape="1">
            <a:blip r:embed="rId12" cstate="print">
              <a:extLst>
                <a:ext uri="{28A0092B-C50C-407E-A947-70E740481C1C}">
                  <a14:useLocalDpi xmlns:a14="http://schemas.microsoft.com/office/drawing/2010/main" val="0"/>
                </a:ext>
              </a:extLst>
            </a:blip>
            <a:srcRect t="10971"/>
            <a:stretch/>
          </p:blipFill>
          <p:spPr>
            <a:xfrm>
              <a:off x="241587" y="4452939"/>
              <a:ext cx="736555" cy="602503"/>
            </a:xfrm>
            <a:prstGeom prst="rect">
              <a:avLst/>
            </a:prstGeom>
          </p:spPr>
        </p:pic>
        <p:pic>
          <p:nvPicPr>
            <p:cNvPr id="34" name="Picture 33"/>
            <p:cNvPicPr>
              <a:picLocks noChangeAspect="1"/>
            </p:cNvPicPr>
            <p:nvPr/>
          </p:nvPicPr>
          <p:blipFill rotWithShape="1">
            <a:blip r:embed="rId13" cstate="print">
              <a:extLst>
                <a:ext uri="{28A0092B-C50C-407E-A947-70E740481C1C}">
                  <a14:useLocalDpi xmlns:a14="http://schemas.microsoft.com/office/drawing/2010/main" val="0"/>
                </a:ext>
              </a:extLst>
            </a:blip>
            <a:srcRect b="17499"/>
            <a:stretch/>
          </p:blipFill>
          <p:spPr>
            <a:xfrm>
              <a:off x="168468" y="3640272"/>
              <a:ext cx="1103573" cy="567433"/>
            </a:xfrm>
            <a:prstGeom prst="rect">
              <a:avLst/>
            </a:prstGeom>
          </p:spPr>
        </p:pic>
        <p:pic>
          <p:nvPicPr>
            <p:cNvPr id="35" name="Picture 3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41587" y="2705117"/>
              <a:ext cx="1018997" cy="718393"/>
            </a:xfrm>
            <a:prstGeom prst="rect">
              <a:avLst/>
            </a:prstGeom>
          </p:spPr>
        </p:pic>
        <p:pic>
          <p:nvPicPr>
            <p:cNvPr id="36" name="Picture 3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307553" y="3540079"/>
              <a:ext cx="915400" cy="691872"/>
            </a:xfrm>
            <a:prstGeom prst="rect">
              <a:avLst/>
            </a:prstGeom>
          </p:spPr>
        </p:pic>
      </p:grpSp>
    </p:spTree>
    <p:extLst>
      <p:ext uri="{BB962C8B-B14F-4D97-AF65-F5344CB8AC3E}">
        <p14:creationId xmlns:p14="http://schemas.microsoft.com/office/powerpoint/2010/main" val="2050062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ea typeface="Tahoma" panose="020B0604030504040204" pitchFamily="34" charset="0"/>
                <a:cs typeface="Tahoma" panose="020B0604030504040204" pitchFamily="34" charset="0"/>
              </a:rPr>
              <a:t>Government responsibilities</a:t>
            </a:r>
            <a:endParaRPr lang="en-AU" dirty="0">
              <a:ea typeface="Tahoma" panose="020B0604030504040204" pitchFamily="34" charset="0"/>
              <a:cs typeface="Tahoma" panose="020B0604030504040204" pitchFamily="34" charset="0"/>
            </a:endParaRPr>
          </a:p>
        </p:txBody>
      </p:sp>
      <p:sp>
        <p:nvSpPr>
          <p:cNvPr id="17" name="Content Placeholder 2"/>
          <p:cNvSpPr txBox="1">
            <a:spLocks/>
          </p:cNvSpPr>
          <p:nvPr/>
        </p:nvSpPr>
        <p:spPr>
          <a:xfrm>
            <a:off x="457200" y="1451964"/>
            <a:ext cx="8229600" cy="4490930"/>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160000"/>
              </a:lnSpc>
            </a:pPr>
            <a:r>
              <a:rPr lang="en-AU" sz="2800" dirty="0" smtClean="0"/>
              <a:t>		</a:t>
            </a:r>
          </a:p>
          <a:p>
            <a:pPr algn="l">
              <a:lnSpc>
                <a:spcPct val="160000"/>
              </a:lnSpc>
            </a:pPr>
            <a:r>
              <a:rPr lang="en-AU" sz="2800" dirty="0" smtClean="0"/>
              <a:t>		</a:t>
            </a:r>
            <a:r>
              <a:rPr lang="en-AU" sz="3800" dirty="0" smtClean="0">
                <a:solidFill>
                  <a:schemeClr val="tx1"/>
                </a:solidFill>
              </a:rPr>
              <a:t>Footpaths and cycle paths</a:t>
            </a:r>
          </a:p>
          <a:p>
            <a:pPr algn="l">
              <a:lnSpc>
                <a:spcPct val="160000"/>
              </a:lnSpc>
            </a:pPr>
            <a:r>
              <a:rPr lang="en-AU" sz="3800" dirty="0" smtClean="0">
                <a:solidFill>
                  <a:schemeClr val="tx1"/>
                </a:solidFill>
              </a:rPr>
              <a:t>		Libraries (most)</a:t>
            </a:r>
          </a:p>
          <a:p>
            <a:pPr algn="l">
              <a:lnSpc>
                <a:spcPct val="160000"/>
              </a:lnSpc>
            </a:pPr>
            <a:r>
              <a:rPr lang="en-AU" sz="3800" dirty="0" smtClean="0">
                <a:solidFill>
                  <a:schemeClr val="tx1"/>
                </a:solidFill>
              </a:rPr>
              <a:t>		Local roads		</a:t>
            </a:r>
          </a:p>
          <a:p>
            <a:pPr algn="l">
              <a:lnSpc>
                <a:spcPct val="160000"/>
              </a:lnSpc>
            </a:pPr>
            <a:r>
              <a:rPr lang="en-AU" sz="3800" dirty="0" smtClean="0">
                <a:solidFill>
                  <a:schemeClr val="tx1"/>
                </a:solidFill>
              </a:rPr>
              <a:t>		Parking </a:t>
            </a:r>
          </a:p>
          <a:p>
            <a:pPr algn="l">
              <a:lnSpc>
                <a:spcPct val="160000"/>
              </a:lnSpc>
            </a:pPr>
            <a:r>
              <a:rPr lang="en-AU" sz="3800" dirty="0" smtClean="0">
                <a:solidFill>
                  <a:schemeClr val="tx1"/>
                </a:solidFill>
              </a:rPr>
              <a:t>		Parks and ovals</a:t>
            </a:r>
          </a:p>
          <a:p>
            <a:pPr algn="l">
              <a:lnSpc>
                <a:spcPct val="160000"/>
              </a:lnSpc>
            </a:pPr>
            <a:r>
              <a:rPr lang="en-AU" sz="3800" dirty="0" smtClean="0">
                <a:solidFill>
                  <a:schemeClr val="tx1"/>
                </a:solidFill>
              </a:rPr>
              <a:t>		Playgrounds</a:t>
            </a:r>
          </a:p>
          <a:p>
            <a:pPr algn="l">
              <a:lnSpc>
                <a:spcPct val="160000"/>
              </a:lnSpc>
            </a:pPr>
            <a:r>
              <a:rPr lang="en-AU" sz="3800" dirty="0" smtClean="0">
                <a:solidFill>
                  <a:schemeClr val="tx1"/>
                </a:solidFill>
              </a:rPr>
              <a:t>		Pet and animal control</a:t>
            </a:r>
          </a:p>
          <a:p>
            <a:pPr algn="l">
              <a:lnSpc>
                <a:spcPct val="160000"/>
              </a:lnSpc>
            </a:pPr>
            <a:r>
              <a:rPr lang="en-AU" sz="3800" dirty="0" smtClean="0">
                <a:solidFill>
                  <a:schemeClr val="tx1"/>
                </a:solidFill>
              </a:rPr>
              <a:t>		Rubbish and recycling collection</a:t>
            </a:r>
          </a:p>
          <a:p>
            <a:pPr algn="l">
              <a:lnSpc>
                <a:spcPct val="160000"/>
              </a:lnSpc>
            </a:pPr>
            <a:r>
              <a:rPr lang="en-AU" sz="3800" dirty="0" smtClean="0">
                <a:solidFill>
                  <a:schemeClr val="tx1"/>
                </a:solidFill>
              </a:rPr>
              <a:t>		Swimming pools</a:t>
            </a:r>
            <a:r>
              <a:rPr lang="en-AU" sz="2800" dirty="0" smtClean="0"/>
              <a:t>		</a:t>
            </a:r>
            <a:endParaRPr lang="en-AU" sz="2800" dirty="0"/>
          </a:p>
        </p:txBody>
      </p:sp>
      <p:grpSp>
        <p:nvGrpSpPr>
          <p:cNvPr id="23" name="Group 22"/>
          <p:cNvGrpSpPr/>
          <p:nvPr/>
        </p:nvGrpSpPr>
        <p:grpSpPr>
          <a:xfrm>
            <a:off x="231458" y="1575509"/>
            <a:ext cx="2023550" cy="4285889"/>
            <a:chOff x="231458" y="1575509"/>
            <a:chExt cx="2023550" cy="4285889"/>
          </a:xfrm>
        </p:grpSpPr>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6313" y="4318973"/>
              <a:ext cx="814992" cy="706778"/>
            </a:xfrm>
            <a:prstGeom prst="rect">
              <a:avLst/>
            </a:prstGeom>
          </p:spPr>
        </p:pic>
        <p:pic>
          <p:nvPicPr>
            <p:cNvPr id="25" name="Picture 24"/>
            <p:cNvPicPr>
              <a:picLocks noChangeAspect="1"/>
            </p:cNvPicPr>
            <p:nvPr/>
          </p:nvPicPr>
          <p:blipFill rotWithShape="1">
            <a:blip r:embed="rId6" cstate="print">
              <a:extLst>
                <a:ext uri="{28A0092B-C50C-407E-A947-70E740481C1C}">
                  <a14:useLocalDpi xmlns:a14="http://schemas.microsoft.com/office/drawing/2010/main" val="0"/>
                </a:ext>
              </a:extLst>
            </a:blip>
            <a:srcRect l="12290" t="25729"/>
            <a:stretch/>
          </p:blipFill>
          <p:spPr>
            <a:xfrm>
              <a:off x="1339026" y="5098677"/>
              <a:ext cx="892493" cy="755736"/>
            </a:xfrm>
            <a:prstGeom prst="rect">
              <a:avLst/>
            </a:prstGeom>
          </p:spPr>
        </p:pic>
        <p:pic>
          <p:nvPicPr>
            <p:cNvPr id="26" name="Picture 25"/>
            <p:cNvPicPr>
              <a:picLocks noChangeAspect="1"/>
            </p:cNvPicPr>
            <p:nvPr/>
          </p:nvPicPr>
          <p:blipFill rotWithShape="1">
            <a:blip r:embed="rId7" cstate="print">
              <a:extLst>
                <a:ext uri="{28A0092B-C50C-407E-A947-70E740481C1C}">
                  <a14:useLocalDpi xmlns:a14="http://schemas.microsoft.com/office/drawing/2010/main" val="0"/>
                </a:ext>
              </a:extLst>
            </a:blip>
            <a:srcRect b="10021"/>
            <a:stretch/>
          </p:blipFill>
          <p:spPr>
            <a:xfrm>
              <a:off x="231458" y="5142548"/>
              <a:ext cx="848327" cy="718850"/>
            </a:xfrm>
            <a:prstGeom prst="rect">
              <a:avLst/>
            </a:prstGeom>
          </p:spPr>
        </p:pic>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1199" y="1575509"/>
              <a:ext cx="958694" cy="958694"/>
            </a:xfrm>
            <a:prstGeom prst="rect">
              <a:avLst/>
            </a:prstGeom>
          </p:spPr>
        </p:pic>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74132" y="1817384"/>
              <a:ext cx="980876" cy="704237"/>
            </a:xfrm>
            <a:prstGeom prst="rect">
              <a:avLst/>
            </a:prstGeom>
          </p:spPr>
        </p:pic>
        <p:pic>
          <p:nvPicPr>
            <p:cNvPr id="29" name="Picture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93115" y="2719883"/>
              <a:ext cx="692077" cy="692077"/>
            </a:xfrm>
            <a:prstGeom prst="rect">
              <a:avLst/>
            </a:prstGeom>
          </p:spPr>
        </p:pic>
        <p:pic>
          <p:nvPicPr>
            <p:cNvPr id="30" name="Picture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6472" y="4355593"/>
              <a:ext cx="635128" cy="699850"/>
            </a:xfrm>
            <a:prstGeom prst="rect">
              <a:avLst/>
            </a:prstGeom>
          </p:spPr>
        </p:pic>
        <p:pic>
          <p:nvPicPr>
            <p:cNvPr id="31" name="Picture 30"/>
            <p:cNvPicPr>
              <a:picLocks noChangeAspect="1"/>
            </p:cNvPicPr>
            <p:nvPr/>
          </p:nvPicPr>
          <p:blipFill rotWithShape="1">
            <a:blip r:embed="rId12" cstate="print">
              <a:extLst>
                <a:ext uri="{28A0092B-C50C-407E-A947-70E740481C1C}">
                  <a14:useLocalDpi xmlns:a14="http://schemas.microsoft.com/office/drawing/2010/main" val="0"/>
                </a:ext>
              </a:extLst>
            </a:blip>
            <a:srcRect b="6344"/>
            <a:stretch/>
          </p:blipFill>
          <p:spPr>
            <a:xfrm>
              <a:off x="231458" y="3615688"/>
              <a:ext cx="998435" cy="675345"/>
            </a:xfrm>
            <a:prstGeom prst="rect">
              <a:avLst/>
            </a:prstGeom>
          </p:spPr>
        </p:pic>
        <p:pic>
          <p:nvPicPr>
            <p:cNvPr id="32" name="Picture 3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2951" y="2633588"/>
              <a:ext cx="782880" cy="833158"/>
            </a:xfrm>
            <a:prstGeom prst="rect">
              <a:avLst/>
            </a:prstGeom>
          </p:spPr>
        </p:pic>
        <p:pic>
          <p:nvPicPr>
            <p:cNvPr id="33" name="Picture 3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07553" y="3575852"/>
              <a:ext cx="915400" cy="620326"/>
            </a:xfrm>
            <a:prstGeom prst="rect">
              <a:avLst/>
            </a:prstGeom>
          </p:spPr>
        </p:pic>
      </p:grpSp>
      <p:sp>
        <p:nvSpPr>
          <p:cNvPr id="35" name="TextBox 34"/>
          <p:cNvSpPr txBox="1"/>
          <p:nvPr/>
        </p:nvSpPr>
        <p:spPr>
          <a:xfrm>
            <a:off x="2098353" y="1207769"/>
            <a:ext cx="4495844" cy="738664"/>
          </a:xfrm>
          <a:prstGeom prst="rect">
            <a:avLst/>
          </a:prstGeom>
          <a:noFill/>
        </p:spPr>
        <p:txBody>
          <a:bodyPr wrap="square" rtlCol="0">
            <a:spAutoFit/>
          </a:bodyPr>
          <a:lstStyle/>
          <a:p>
            <a:pPr algn="ctr"/>
            <a:r>
              <a:rPr lang="en-AU" sz="2400" b="1" dirty="0" smtClean="0">
                <a:solidFill>
                  <a:srgbClr val="4285F4"/>
                </a:solidFill>
              </a:rPr>
              <a:t>LOCAL COUNCILS</a:t>
            </a:r>
            <a:endParaRPr lang="en-AU" sz="2400" b="1" dirty="0">
              <a:solidFill>
                <a:srgbClr val="4285F4"/>
              </a:solidFill>
            </a:endParaRPr>
          </a:p>
          <a:p>
            <a:endParaRPr lang="en-AU" b="1" dirty="0">
              <a:solidFill>
                <a:srgbClr val="4285F4"/>
              </a:solidFill>
            </a:endParaRPr>
          </a:p>
        </p:txBody>
      </p:sp>
      <p:pic>
        <p:nvPicPr>
          <p:cNvPr id="36" name="Picture 35"/>
          <p:cNvPicPr>
            <a:picLocks noChangeAspect="1"/>
          </p:cNvPicPr>
          <p:nvPr/>
        </p:nvPicPr>
        <p:blipFill rotWithShape="1">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t="43369" r="65204" b="-1"/>
          <a:stretch/>
        </p:blipFill>
        <p:spPr>
          <a:xfrm>
            <a:off x="7357454" y="1368925"/>
            <a:ext cx="1325789" cy="1193397"/>
          </a:xfrm>
          <a:prstGeom prst="rect">
            <a:avLst/>
          </a:prstGeom>
        </p:spPr>
      </p:pic>
    </p:spTree>
    <p:extLst>
      <p:ext uri="{BB962C8B-B14F-4D97-AF65-F5344CB8AC3E}">
        <p14:creationId xmlns:p14="http://schemas.microsoft.com/office/powerpoint/2010/main" val="571894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2" name="Text Box 5"/>
          <p:cNvSpPr txBox="1">
            <a:spLocks noChangeArrowheads="1"/>
          </p:cNvSpPr>
          <p:nvPr/>
        </p:nvSpPr>
        <p:spPr bwMode="auto">
          <a:xfrm>
            <a:off x="705644" y="2057763"/>
            <a:ext cx="7696200" cy="30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65175" indent="-765175">
              <a:defRPr>
                <a:solidFill>
                  <a:schemeClr val="tx1"/>
                </a:solidFill>
                <a:latin typeface="Arial" panose="020B0604020202020204" pitchFamily="34" charset="0"/>
              </a:defRPr>
            </a:lvl1pPr>
            <a:lvl2pPr marL="955675">
              <a:defRPr>
                <a:solidFill>
                  <a:schemeClr val="tx1"/>
                </a:solidFill>
                <a:latin typeface="Arial" panose="020B0604020202020204" pitchFamily="34" charset="0"/>
              </a:defRPr>
            </a:lvl2pPr>
            <a:lvl3pPr marL="1146175">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buClr>
                <a:srgbClr val="990033"/>
              </a:buClr>
              <a:buFont typeface="Wingdings" panose="05000000000000000000" pitchFamily="2" charset="2"/>
              <a:buChar char="§"/>
            </a:pPr>
            <a:r>
              <a:rPr lang="en-AU" altLang="en-US" sz="4000" dirty="0">
                <a:latin typeface="+mn-lt"/>
              </a:rPr>
              <a:t>First </a:t>
            </a:r>
            <a:r>
              <a:rPr lang="en-AU" altLang="en-US" sz="4000" dirty="0" smtClean="0">
                <a:latin typeface="+mn-lt"/>
              </a:rPr>
              <a:t>past </a:t>
            </a:r>
            <a:r>
              <a:rPr lang="en-AU" altLang="en-US" sz="4000" dirty="0">
                <a:latin typeface="+mn-lt"/>
              </a:rPr>
              <a:t>the p</a:t>
            </a:r>
            <a:r>
              <a:rPr lang="en-AU" altLang="en-US" sz="4000" dirty="0" smtClean="0">
                <a:latin typeface="+mn-lt"/>
              </a:rPr>
              <a:t>ost </a:t>
            </a:r>
          </a:p>
          <a:p>
            <a:pPr marL="0" indent="0" eaLnBrk="0" hangingPunct="0">
              <a:buClr>
                <a:srgbClr val="990033"/>
              </a:buClr>
            </a:pPr>
            <a:endParaRPr lang="en-AU" altLang="en-US" sz="4000" dirty="0" smtClean="0">
              <a:latin typeface="+mn-lt"/>
            </a:endParaRPr>
          </a:p>
          <a:p>
            <a:pPr eaLnBrk="0" hangingPunct="0">
              <a:buClr>
                <a:srgbClr val="990033"/>
              </a:buClr>
              <a:buFont typeface="Wingdings" panose="05000000000000000000" pitchFamily="2" charset="2"/>
              <a:buChar char="§"/>
            </a:pPr>
            <a:endParaRPr lang="en-AU" altLang="en-US" sz="4000" dirty="0">
              <a:latin typeface="+mn-lt"/>
            </a:endParaRPr>
          </a:p>
          <a:p>
            <a:pPr eaLnBrk="0" hangingPunct="0">
              <a:buClr>
                <a:srgbClr val="990033"/>
              </a:buClr>
              <a:buFont typeface="Wingdings" panose="05000000000000000000" pitchFamily="2" charset="2"/>
              <a:buChar char="§"/>
            </a:pPr>
            <a:r>
              <a:rPr lang="en-AU" altLang="en-US" sz="4000" dirty="0" smtClean="0">
                <a:latin typeface="+mn-lt"/>
              </a:rPr>
              <a:t>Preferential</a:t>
            </a:r>
            <a:endParaRPr lang="en-AU" altLang="en-US" sz="4000" dirty="0">
              <a:latin typeface="+mn-lt"/>
            </a:endParaRPr>
          </a:p>
          <a:p>
            <a:pPr eaLnBrk="0" hangingPunct="0">
              <a:buClr>
                <a:srgbClr val="990033"/>
              </a:buClr>
              <a:buFont typeface="Wingdings" panose="05000000000000000000" pitchFamily="2" charset="2"/>
              <a:buChar char="§"/>
            </a:pPr>
            <a:endParaRPr lang="en-AU" altLang="en-US" sz="3200" b="1" dirty="0">
              <a:latin typeface="Arial Unicode MS" panose="020B0604020202020204" pitchFamily="34" charset="-128"/>
            </a:endParaRPr>
          </a:p>
          <a:p>
            <a:pPr eaLnBrk="0" hangingPunct="0">
              <a:buClr>
                <a:srgbClr val="990033"/>
              </a:buClr>
              <a:buFont typeface="Wingdings" panose="05000000000000000000" pitchFamily="2" charset="2"/>
              <a:buChar char="§"/>
            </a:pPr>
            <a:endParaRPr lang="en-AU" altLang="en-US" sz="200" dirty="0">
              <a:solidFill>
                <a:schemeClr val="accent2"/>
              </a:solidFill>
              <a:latin typeface="Arial Unicode MS" panose="020B0604020202020204" pitchFamily="34" charset="-128"/>
            </a:endParaRPr>
          </a:p>
        </p:txBody>
      </p:sp>
      <p:sp>
        <p:nvSpPr>
          <p:cNvPr id="18"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ea typeface="Tahoma" panose="020B0604030504040204" pitchFamily="34" charset="0"/>
                <a:cs typeface="Tahoma" panose="020B0604030504040204" pitchFamily="34" charset="0"/>
              </a:rPr>
              <a:t>Voting systems</a:t>
            </a:r>
            <a:endParaRPr lang="en-AU" dirty="0">
              <a:ea typeface="Tahoma" panose="020B0604030504040204" pitchFamily="34" charset="0"/>
              <a:cs typeface="Tahoma" panose="020B0604030504040204" pitchFamily="34" charset="0"/>
            </a:endParaRPr>
          </a:p>
        </p:txBody>
      </p:sp>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9551" y="1499837"/>
            <a:ext cx="2320043" cy="1629377"/>
          </a:xfrm>
          <a:prstGeom prst="rect">
            <a:avLst/>
          </a:prstGeom>
          <a:ln w="31750">
            <a:solidFill>
              <a:srgbClr val="BC4639"/>
            </a:solidFill>
          </a:ln>
          <a:effectLst>
            <a:outerShdw blurRad="50800" dist="38100" dir="2700000" algn="tl" rotWithShape="0">
              <a:prstClr val="black">
                <a:alpha val="40000"/>
              </a:prstClr>
            </a:outerShdw>
          </a:effectLst>
        </p:spPr>
      </p:pic>
      <p:grpSp>
        <p:nvGrpSpPr>
          <p:cNvPr id="25" name="Group 24"/>
          <p:cNvGrpSpPr/>
          <p:nvPr/>
        </p:nvGrpSpPr>
        <p:grpSpPr>
          <a:xfrm>
            <a:off x="3995936" y="3295777"/>
            <a:ext cx="4217046" cy="2646054"/>
            <a:chOff x="4283968" y="3172767"/>
            <a:chExt cx="4217046" cy="2646054"/>
          </a:xfrm>
        </p:grpSpPr>
        <p:sp>
          <p:nvSpPr>
            <p:cNvPr id="26" name="Cloud Callout 25"/>
            <p:cNvSpPr/>
            <p:nvPr/>
          </p:nvSpPr>
          <p:spPr>
            <a:xfrm>
              <a:off x="6156175" y="3343545"/>
              <a:ext cx="2344839" cy="1309591"/>
            </a:xfrm>
            <a:prstGeom prst="cloudCallout">
              <a:avLst>
                <a:gd name="adj1" fmla="val -79282"/>
                <a:gd name="adj2" fmla="val -35536"/>
              </a:avLst>
            </a:prstGeom>
            <a:solidFill>
              <a:schemeClr val="bg1"/>
            </a:solidFill>
            <a:ln>
              <a:solidFill>
                <a:srgbClr val="4285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n w="0"/>
                <a:solidFill>
                  <a:schemeClr val="tx1"/>
                </a:solidFill>
                <a:effectLst>
                  <a:outerShdw blurRad="38100" dist="19050" dir="2700000" algn="tl" rotWithShape="0">
                    <a:schemeClr val="dk1">
                      <a:alpha val="40000"/>
                    </a:schemeClr>
                  </a:outerShdw>
                </a:effectLst>
              </a:endParaRPr>
            </a:p>
          </p:txBody>
        </p:sp>
        <p:pic>
          <p:nvPicPr>
            <p:cNvPr id="27" name="Picture 26"/>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83968" y="3172767"/>
              <a:ext cx="1872208" cy="2646054"/>
            </a:xfrm>
            <a:prstGeom prst="rect">
              <a:avLst/>
            </a:prstGeom>
          </p:spPr>
        </p:pic>
        <p:sp>
          <p:nvSpPr>
            <p:cNvPr id="28" name="TextBox 27"/>
            <p:cNvSpPr txBox="1"/>
            <p:nvPr/>
          </p:nvSpPr>
          <p:spPr>
            <a:xfrm>
              <a:off x="6496175" y="3634953"/>
              <a:ext cx="1944216" cy="646331"/>
            </a:xfrm>
            <a:prstGeom prst="rect">
              <a:avLst/>
            </a:prstGeom>
            <a:noFill/>
          </p:spPr>
          <p:txBody>
            <a:bodyPr wrap="square" rtlCol="0">
              <a:spAutoFit/>
            </a:bodyPr>
            <a:lstStyle/>
            <a:p>
              <a:r>
                <a:rPr lang="en-AU" b="1" dirty="0" smtClean="0">
                  <a:solidFill>
                    <a:srgbClr val="4285F4"/>
                  </a:solidFill>
                </a:rPr>
                <a:t>Hmm, what order do I want?</a:t>
              </a:r>
              <a:endParaRPr lang="en-AU" b="1" dirty="0">
                <a:solidFill>
                  <a:srgbClr val="4285F4"/>
                </a:solidFill>
              </a:endParaRPr>
            </a:p>
          </p:txBody>
        </p:sp>
      </p:grpSp>
    </p:spTree>
    <p:extLst>
      <p:ext uri="{BB962C8B-B14F-4D97-AF65-F5344CB8AC3E}">
        <p14:creationId xmlns:p14="http://schemas.microsoft.com/office/powerpoint/2010/main" val="3219435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6" name="Title 1"/>
          <p:cNvSpPr txBox="1">
            <a:spLocks/>
          </p:cNvSpPr>
          <p:nvPr/>
        </p:nvSpPr>
        <p:spPr>
          <a:xfrm>
            <a:off x="539552" y="246523"/>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ea typeface="Tahoma" panose="020B0604030504040204" pitchFamily="34" charset="0"/>
                <a:cs typeface="Tahoma" panose="020B0604030504040204" pitchFamily="34" charset="0"/>
              </a:rPr>
              <a:t>First past the post</a:t>
            </a:r>
            <a:endParaRPr lang="en-AU" dirty="0">
              <a:ea typeface="Tahoma" panose="020B0604030504040204" pitchFamily="34" charset="0"/>
              <a:cs typeface="Tahoma" panose="020B0604030504040204" pitchFamily="34" charset="0"/>
            </a:endParaRPr>
          </a:p>
        </p:txBody>
      </p:sp>
      <p:graphicFrame>
        <p:nvGraphicFramePr>
          <p:cNvPr id="22" name="Object 7"/>
          <p:cNvGraphicFramePr>
            <a:graphicFrameLocks noChangeAspect="1"/>
          </p:cNvGraphicFramePr>
          <p:nvPr>
            <p:extLst>
              <p:ext uri="{D42A27DB-BD31-4B8C-83A1-F6EECF244321}">
                <p14:modId xmlns:p14="http://schemas.microsoft.com/office/powerpoint/2010/main" val="1031814878"/>
              </p:ext>
            </p:extLst>
          </p:nvPr>
        </p:nvGraphicFramePr>
        <p:xfrm>
          <a:off x="7683860" y="1857385"/>
          <a:ext cx="1033448" cy="2317291"/>
        </p:xfrm>
        <a:graphic>
          <a:graphicData uri="http://schemas.openxmlformats.org/presentationml/2006/ole">
            <mc:AlternateContent xmlns:mc="http://schemas.openxmlformats.org/markup-compatibility/2006">
              <mc:Choice xmlns:v="urn:schemas-microsoft-com:vml" Requires="v">
                <p:oleObj spid="_x0000_s1057" name="Clip" r:id="rId6" imgW="2765160" imgH="6043320" progId="MS_ClipArt_Gallery.2">
                  <p:embed/>
                </p:oleObj>
              </mc:Choice>
              <mc:Fallback>
                <p:oleObj name="Clip" r:id="rId6" imgW="2765160" imgH="6043320" progId="MS_ClipArt_Gallery.2">
                  <p:embed/>
                  <p:pic>
                    <p:nvPicPr>
                      <p:cNvPr id="19"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3860" y="1857385"/>
                        <a:ext cx="1033448" cy="2317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3" name="Group 22"/>
          <p:cNvGrpSpPr/>
          <p:nvPr/>
        </p:nvGrpSpPr>
        <p:grpSpPr>
          <a:xfrm>
            <a:off x="785470" y="1397063"/>
            <a:ext cx="2654957" cy="4238566"/>
            <a:chOff x="1313799" y="1417638"/>
            <a:chExt cx="2654957" cy="4238566"/>
          </a:xfrm>
          <a:solidFill>
            <a:srgbClr val="CCECFF"/>
          </a:solidFill>
        </p:grpSpPr>
        <p:sp>
          <p:nvSpPr>
            <p:cNvPr id="24" name="Rectangle 8"/>
            <p:cNvSpPr>
              <a:spLocks noChangeArrowheads="1"/>
            </p:cNvSpPr>
            <p:nvPr/>
          </p:nvSpPr>
          <p:spPr bwMode="auto">
            <a:xfrm>
              <a:off x="1313799" y="1417638"/>
              <a:ext cx="2654957" cy="4238566"/>
            </a:xfrm>
            <a:prstGeom prst="rect">
              <a:avLst/>
            </a:prstGeom>
            <a:grpFill/>
            <a:ln w="2222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2400">
                <a:latin typeface="Arial Unicode MS" panose="020B0604020202020204" pitchFamily="34" charset="-128"/>
              </a:endParaRPr>
            </a:p>
          </p:txBody>
        </p:sp>
        <p:sp>
          <p:nvSpPr>
            <p:cNvPr id="25" name="Rectangle 9"/>
            <p:cNvSpPr>
              <a:spLocks noChangeArrowheads="1"/>
            </p:cNvSpPr>
            <p:nvPr/>
          </p:nvSpPr>
          <p:spPr bwMode="auto">
            <a:xfrm>
              <a:off x="3261847" y="3940107"/>
              <a:ext cx="530991" cy="427418"/>
            </a:xfrm>
            <a:prstGeom prst="rect">
              <a:avLst/>
            </a:prstGeom>
            <a:grp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6" name="Rectangle 10"/>
            <p:cNvSpPr>
              <a:spLocks noChangeArrowheads="1"/>
            </p:cNvSpPr>
            <p:nvPr/>
          </p:nvSpPr>
          <p:spPr bwMode="auto">
            <a:xfrm>
              <a:off x="3276249" y="3093813"/>
              <a:ext cx="530991" cy="427418"/>
            </a:xfrm>
            <a:prstGeom prst="rect">
              <a:avLst/>
            </a:prstGeom>
            <a:grp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7" name="Rectangle 11"/>
            <p:cNvSpPr>
              <a:spLocks noChangeArrowheads="1"/>
            </p:cNvSpPr>
            <p:nvPr/>
          </p:nvSpPr>
          <p:spPr bwMode="auto">
            <a:xfrm>
              <a:off x="3266049" y="2330725"/>
              <a:ext cx="530991" cy="427418"/>
            </a:xfrm>
            <a:prstGeom prst="rect">
              <a:avLst/>
            </a:prstGeom>
            <a:grp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AU" dirty="0" smtClean="0"/>
                <a:t>1</a:t>
              </a:r>
              <a:endParaRPr lang="en-AU" dirty="0"/>
            </a:p>
          </p:txBody>
        </p:sp>
        <p:sp>
          <p:nvSpPr>
            <p:cNvPr id="28" name="Rectangle 12"/>
            <p:cNvSpPr>
              <a:spLocks noChangeArrowheads="1"/>
            </p:cNvSpPr>
            <p:nvPr/>
          </p:nvSpPr>
          <p:spPr bwMode="auto">
            <a:xfrm>
              <a:off x="3276249" y="4776703"/>
              <a:ext cx="530991" cy="427418"/>
            </a:xfrm>
            <a:prstGeom prst="rect">
              <a:avLst/>
            </a:prstGeom>
            <a:grp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2400" b="1">
                <a:latin typeface="Arial Unicode MS" panose="020B0604020202020204" pitchFamily="34" charset="-128"/>
              </a:endParaRPr>
            </a:p>
          </p:txBody>
        </p:sp>
        <p:sp>
          <p:nvSpPr>
            <p:cNvPr id="29" name="Text Box 13"/>
            <p:cNvSpPr txBox="1">
              <a:spLocks noChangeArrowheads="1"/>
            </p:cNvSpPr>
            <p:nvPr/>
          </p:nvSpPr>
          <p:spPr bwMode="auto">
            <a:xfrm>
              <a:off x="1392605" y="1654843"/>
              <a:ext cx="2458996" cy="427418"/>
            </a:xfrm>
            <a:prstGeom prst="rect">
              <a:avLst/>
            </a:prstGeom>
            <a:grp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AU" altLang="en-US" sz="2400" dirty="0">
                  <a:latin typeface="Arial Unicode MS" panose="020B0604020202020204" pitchFamily="34" charset="-128"/>
                </a:rPr>
                <a:t>BALLOT PAPER</a:t>
              </a:r>
            </a:p>
          </p:txBody>
        </p:sp>
        <p:sp>
          <p:nvSpPr>
            <p:cNvPr id="30" name="Text Box 14"/>
            <p:cNvSpPr txBox="1">
              <a:spLocks noChangeArrowheads="1"/>
            </p:cNvSpPr>
            <p:nvPr/>
          </p:nvSpPr>
          <p:spPr bwMode="auto">
            <a:xfrm>
              <a:off x="1411780" y="2295363"/>
              <a:ext cx="1544012" cy="3046988"/>
            </a:xfrm>
            <a:prstGeom prst="rect">
              <a:avLst/>
            </a:prstGeom>
            <a:grp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AU" altLang="en-US" sz="2800" b="1" dirty="0" smtClean="0">
                  <a:latin typeface="Arial Unicode MS" panose="020B0604020202020204" pitchFamily="34" charset="-128"/>
                </a:rPr>
                <a:t>SAM</a:t>
              </a:r>
              <a:endParaRPr lang="en-AU" altLang="en-US" sz="2800" b="1" dirty="0">
                <a:latin typeface="Arial Unicode MS" panose="020B0604020202020204" pitchFamily="34" charset="-128"/>
              </a:endParaRPr>
            </a:p>
            <a:p>
              <a:pPr eaLnBrk="0" hangingPunct="0"/>
              <a:endParaRPr lang="en-AU" altLang="en-US" sz="2400" dirty="0">
                <a:latin typeface="Arial Unicode MS" panose="020B0604020202020204" pitchFamily="34" charset="-128"/>
              </a:endParaRPr>
            </a:p>
            <a:p>
              <a:pPr eaLnBrk="0" hangingPunct="0"/>
              <a:r>
                <a:rPr lang="en-AU" altLang="en-US" sz="2800" b="1" dirty="0" smtClean="0">
                  <a:latin typeface="Arial Unicode MS" panose="020B0604020202020204" pitchFamily="34" charset="-128"/>
                </a:rPr>
                <a:t>MAYA</a:t>
              </a:r>
              <a:endParaRPr lang="en-AU" altLang="en-US" sz="2800" b="1" dirty="0">
                <a:latin typeface="Arial Unicode MS" panose="020B0604020202020204" pitchFamily="34" charset="-128"/>
              </a:endParaRPr>
            </a:p>
            <a:p>
              <a:pPr eaLnBrk="0" hangingPunct="0"/>
              <a:r>
                <a:rPr lang="en-AU" altLang="en-US" sz="2800" b="1" dirty="0">
                  <a:latin typeface="Arial Unicode MS" panose="020B0604020202020204" pitchFamily="34" charset="-128"/>
                </a:rPr>
                <a:t/>
              </a:r>
              <a:br>
                <a:rPr lang="en-AU" altLang="en-US" sz="2800" b="1" dirty="0">
                  <a:latin typeface="Arial Unicode MS" panose="020B0604020202020204" pitchFamily="34" charset="-128"/>
                </a:rPr>
              </a:br>
              <a:r>
                <a:rPr lang="en-AU" altLang="en-US" sz="2800" b="1" dirty="0" smtClean="0">
                  <a:latin typeface="Arial Unicode MS" panose="020B0604020202020204" pitchFamily="34" charset="-128"/>
                </a:rPr>
                <a:t>CARINA</a:t>
              </a:r>
            </a:p>
            <a:p>
              <a:pPr eaLnBrk="0" hangingPunct="0"/>
              <a:endParaRPr lang="en-AU" altLang="en-US" sz="2800" b="1" dirty="0">
                <a:latin typeface="Arial Unicode MS" panose="020B0604020202020204" pitchFamily="34" charset="-128"/>
              </a:endParaRPr>
            </a:p>
            <a:p>
              <a:pPr eaLnBrk="0" hangingPunct="0"/>
              <a:r>
                <a:rPr lang="en-AU" altLang="en-US" sz="2800" b="1" dirty="0" smtClean="0">
                  <a:latin typeface="Arial Unicode MS" panose="020B0604020202020204" pitchFamily="34" charset="-128"/>
                </a:rPr>
                <a:t>LEE</a:t>
              </a:r>
              <a:endParaRPr lang="en-AU" altLang="en-US" sz="2800" b="1" dirty="0">
                <a:latin typeface="Arial Unicode MS" panose="020B0604020202020204" pitchFamily="34" charset="-128"/>
              </a:endParaRPr>
            </a:p>
          </p:txBody>
        </p:sp>
      </p:grpSp>
      <p:sp>
        <p:nvSpPr>
          <p:cNvPr id="31" name="Text Box 6"/>
          <p:cNvSpPr txBox="1">
            <a:spLocks noChangeArrowheads="1"/>
          </p:cNvSpPr>
          <p:nvPr/>
        </p:nvSpPr>
        <p:spPr bwMode="auto">
          <a:xfrm>
            <a:off x="3674641" y="4558411"/>
            <a:ext cx="425183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AU" altLang="en-US" sz="3200" b="1" dirty="0">
                <a:solidFill>
                  <a:srgbClr val="4285F4"/>
                </a:solidFill>
                <a:latin typeface="Calibri" panose="020F0502020204030204" pitchFamily="34" charset="0"/>
                <a:cs typeface="Calibri" panose="020F0502020204030204" pitchFamily="34" charset="0"/>
              </a:rPr>
              <a:t>65 voters out of 100 </a:t>
            </a:r>
            <a:r>
              <a:rPr lang="en-AU" altLang="en-US" sz="3200" b="1" dirty="0" smtClean="0">
                <a:solidFill>
                  <a:srgbClr val="4285F4"/>
                </a:solidFill>
                <a:latin typeface="Calibri" panose="020F0502020204030204" pitchFamily="34" charset="0"/>
                <a:cs typeface="Calibri" panose="020F0502020204030204" pitchFamily="34" charset="0"/>
              </a:rPr>
              <a:t>did </a:t>
            </a:r>
            <a:r>
              <a:rPr lang="en-AU" altLang="en-US" sz="3200" b="1" dirty="0">
                <a:solidFill>
                  <a:srgbClr val="4285F4"/>
                </a:solidFill>
                <a:latin typeface="Calibri" panose="020F0502020204030204" pitchFamily="34" charset="0"/>
                <a:cs typeface="Calibri" panose="020F0502020204030204" pitchFamily="34" charset="0"/>
              </a:rPr>
              <a:t>not want </a:t>
            </a:r>
            <a:r>
              <a:rPr lang="en-AU" altLang="en-US" sz="3200" b="1" dirty="0" smtClean="0">
                <a:solidFill>
                  <a:srgbClr val="4285F4"/>
                </a:solidFill>
                <a:latin typeface="Calibri" panose="020F0502020204030204" pitchFamily="34" charset="0"/>
                <a:cs typeface="Calibri" panose="020F0502020204030204" pitchFamily="34" charset="0"/>
              </a:rPr>
              <a:t>Lee to win</a:t>
            </a:r>
            <a:endParaRPr lang="en-AU" altLang="en-US" sz="3200" b="1" dirty="0">
              <a:solidFill>
                <a:srgbClr val="4285F4"/>
              </a:solidFill>
              <a:latin typeface="Calibri" panose="020F0502020204030204" pitchFamily="34" charset="0"/>
              <a:cs typeface="Calibri" panose="020F0502020204030204" pitchFamily="34" charset="0"/>
            </a:endParaRPr>
          </a:p>
        </p:txBody>
      </p:sp>
      <p:sp>
        <p:nvSpPr>
          <p:cNvPr id="32" name="TextBox 31"/>
          <p:cNvSpPr txBox="1"/>
          <p:nvPr/>
        </p:nvSpPr>
        <p:spPr>
          <a:xfrm>
            <a:off x="4175956" y="1489829"/>
            <a:ext cx="3384376" cy="2985433"/>
          </a:xfrm>
          <a:prstGeom prst="rect">
            <a:avLst/>
          </a:prstGeom>
          <a:noFill/>
        </p:spPr>
        <p:txBody>
          <a:bodyPr wrap="square" rtlCol="0">
            <a:spAutoFit/>
          </a:bodyPr>
          <a:lstStyle/>
          <a:p>
            <a:r>
              <a:rPr lang="en-AU" sz="3800" dirty="0" smtClean="0"/>
              <a:t>SAM		 30</a:t>
            </a:r>
          </a:p>
          <a:p>
            <a:r>
              <a:rPr lang="en-AU" sz="3800" dirty="0" smtClean="0"/>
              <a:t>MAYA	 25</a:t>
            </a:r>
          </a:p>
          <a:p>
            <a:r>
              <a:rPr lang="en-AU" sz="3800" dirty="0" smtClean="0"/>
              <a:t>CARINA	 10	</a:t>
            </a:r>
          </a:p>
          <a:p>
            <a:r>
              <a:rPr lang="en-AU" sz="3800" dirty="0" smtClean="0"/>
              <a:t>LEE  		 35</a:t>
            </a:r>
            <a:r>
              <a:rPr lang="en-AU" sz="3600" dirty="0" smtClean="0"/>
              <a:t>	</a:t>
            </a:r>
          </a:p>
          <a:p>
            <a:r>
              <a:rPr lang="en-AU" sz="3600" b="1" dirty="0" smtClean="0"/>
              <a:t>TOTAL	 100</a:t>
            </a:r>
            <a:endParaRPr lang="en-AU" sz="3600" b="1" dirty="0"/>
          </a:p>
        </p:txBody>
      </p:sp>
    </p:spTree>
    <p:extLst>
      <p:ext uri="{BB962C8B-B14F-4D97-AF65-F5344CB8AC3E}">
        <p14:creationId xmlns:p14="http://schemas.microsoft.com/office/powerpoint/2010/main" val="2107381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2" name="Rectangle 11"/>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9"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latin typeface="+mn-lt"/>
                <a:ea typeface="Tahoma" panose="020B0604030504040204" pitchFamily="34" charset="0"/>
                <a:cs typeface="Tahoma" panose="020B0604030504040204" pitchFamily="34" charset="0"/>
              </a:rPr>
              <a:t>Who wins a preferential election?</a:t>
            </a:r>
            <a:endParaRPr lang="en-AU" dirty="0">
              <a:latin typeface="+mn-lt"/>
              <a:ea typeface="Tahoma" panose="020B0604030504040204" pitchFamily="34" charset="0"/>
              <a:cs typeface="Tahoma" panose="020B0604030504040204" pitchFamily="34" charset="0"/>
            </a:endParaRPr>
          </a:p>
        </p:txBody>
      </p:sp>
      <p:sp>
        <p:nvSpPr>
          <p:cNvPr id="20" name="Text Box 5"/>
          <p:cNvSpPr txBox="1">
            <a:spLocks noChangeArrowheads="1"/>
          </p:cNvSpPr>
          <p:nvPr/>
        </p:nvSpPr>
        <p:spPr bwMode="auto">
          <a:xfrm>
            <a:off x="304800" y="1692655"/>
            <a:ext cx="8497888" cy="1200329"/>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AU" altLang="en-US" sz="3600" dirty="0" smtClean="0"/>
              <a:t>The </a:t>
            </a:r>
            <a:r>
              <a:rPr lang="en-AU" altLang="en-US" sz="3600" dirty="0"/>
              <a:t>winner must get </a:t>
            </a:r>
            <a:r>
              <a:rPr lang="en-AU" altLang="en-US" sz="3600" b="1" dirty="0">
                <a:solidFill>
                  <a:srgbClr val="4285F4"/>
                </a:solidFill>
              </a:rPr>
              <a:t>more than half</a:t>
            </a:r>
            <a:r>
              <a:rPr lang="en-AU" altLang="en-US" sz="3600" dirty="0">
                <a:solidFill>
                  <a:srgbClr val="4285F4"/>
                </a:solidFill>
              </a:rPr>
              <a:t> </a:t>
            </a:r>
            <a:r>
              <a:rPr lang="en-AU" altLang="en-US" sz="3600" dirty="0"/>
              <a:t>of </a:t>
            </a:r>
            <a:r>
              <a:rPr lang="en-AU" altLang="en-US" sz="3600" dirty="0" smtClean="0"/>
              <a:t>all the votes counted.</a:t>
            </a:r>
            <a:endParaRPr lang="en-AU" altLang="en-US" sz="3600" dirty="0"/>
          </a:p>
        </p:txBody>
      </p:sp>
      <p:grpSp>
        <p:nvGrpSpPr>
          <p:cNvPr id="21" name="Group 20"/>
          <p:cNvGrpSpPr/>
          <p:nvPr/>
        </p:nvGrpSpPr>
        <p:grpSpPr>
          <a:xfrm>
            <a:off x="611560" y="3102256"/>
            <a:ext cx="7843411" cy="2673856"/>
            <a:chOff x="611560" y="3102256"/>
            <a:chExt cx="7843411" cy="2673856"/>
          </a:xfrm>
        </p:grpSpPr>
        <p:sp>
          <p:nvSpPr>
            <p:cNvPr id="24" name="Text Box 5"/>
            <p:cNvSpPr txBox="1">
              <a:spLocks noChangeArrowheads="1"/>
            </p:cNvSpPr>
            <p:nvPr/>
          </p:nvSpPr>
          <p:spPr bwMode="auto">
            <a:xfrm>
              <a:off x="3059832" y="3655141"/>
              <a:ext cx="5395139" cy="10156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AU" altLang="en-US" sz="6000" b="1" dirty="0" smtClean="0">
                  <a:solidFill>
                    <a:srgbClr val="4285F4"/>
                  </a:solidFill>
                </a:rPr>
                <a:t>50% + 1</a:t>
              </a:r>
              <a:endParaRPr lang="en-AU" altLang="en-US" sz="6000" dirty="0">
                <a:solidFill>
                  <a:srgbClr val="4285F4"/>
                </a:solidFill>
              </a:endParaRPr>
            </a:p>
          </p:txBody>
        </p:sp>
        <p:graphicFrame>
          <p:nvGraphicFramePr>
            <p:cNvPr id="25" name="Chart 24"/>
            <p:cNvGraphicFramePr/>
            <p:nvPr>
              <p:extLst/>
            </p:nvPr>
          </p:nvGraphicFramePr>
          <p:xfrm>
            <a:off x="611560" y="3102256"/>
            <a:ext cx="3042858" cy="2673856"/>
          </p:xfrm>
          <a:graphic>
            <a:graphicData uri="http://schemas.openxmlformats.org/drawingml/2006/chart">
              <c:chart xmlns:c="http://schemas.openxmlformats.org/drawingml/2006/chart" xmlns:r="http://schemas.openxmlformats.org/officeDocument/2006/relationships" r:id="rId5"/>
            </a:graphicData>
          </a:graphic>
        </p:graphicFrame>
      </p:grpSp>
    </p:spTree>
    <p:extLst>
      <p:ext uri="{BB962C8B-B14F-4D97-AF65-F5344CB8AC3E}">
        <p14:creationId xmlns:p14="http://schemas.microsoft.com/office/powerpoint/2010/main" val="46477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p:cTn id="7"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3" name="TextBox 72"/>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74" name="Rectangle 73"/>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5" name="Rectangle 74"/>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6" name="Picture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77" name="Picture 7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78" name="Title 1"/>
          <p:cNvSpPr txBox="1">
            <a:spLocks/>
          </p:cNvSpPr>
          <p:nvPr/>
        </p:nvSpPr>
        <p:spPr>
          <a:xfrm>
            <a:off x="0" y="274638"/>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latin typeface="+mn-lt"/>
                <a:ea typeface="Tahoma" panose="020B0604030504040204" pitchFamily="34" charset="0"/>
                <a:cs typeface="Tahoma" panose="020B0604030504040204" pitchFamily="34" charset="0"/>
              </a:rPr>
              <a:t>How to vote in a preferential election</a:t>
            </a:r>
            <a:endParaRPr lang="en-AU" dirty="0">
              <a:latin typeface="+mn-lt"/>
              <a:ea typeface="Tahoma" panose="020B0604030504040204" pitchFamily="34" charset="0"/>
              <a:cs typeface="Tahoma" panose="020B0604030504040204" pitchFamily="34" charset="0"/>
            </a:endParaRPr>
          </a:p>
        </p:txBody>
      </p:sp>
      <p:sp>
        <p:nvSpPr>
          <p:cNvPr id="79" name="Text Box 6"/>
          <p:cNvSpPr txBox="1">
            <a:spLocks noChangeArrowheads="1"/>
          </p:cNvSpPr>
          <p:nvPr/>
        </p:nvSpPr>
        <p:spPr bwMode="auto">
          <a:xfrm>
            <a:off x="484584" y="1250680"/>
            <a:ext cx="8341060" cy="1877437"/>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76238" indent="-376238">
              <a:defRPr>
                <a:solidFill>
                  <a:schemeClr val="tx1"/>
                </a:solidFill>
                <a:latin typeface="Arial" panose="020B0604020202020204" pitchFamily="34" charset="0"/>
              </a:defRPr>
            </a:lvl1pPr>
            <a:lvl2pPr marL="566738">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buSzPct val="150000"/>
              <a:buFontTx/>
              <a:buChar char="•"/>
            </a:pPr>
            <a:endParaRPr lang="en-AU" altLang="en-US" sz="200" b="1" dirty="0">
              <a:latin typeface="Times New Roman" panose="02020603050405020304" pitchFamily="18" charset="0"/>
            </a:endParaRPr>
          </a:p>
          <a:p>
            <a:pPr marL="457200" indent="-457200" eaLnBrk="0" hangingPunct="0">
              <a:buSzPct val="150000"/>
              <a:buFont typeface="Arial" panose="020B0604020202020204" pitchFamily="34" charset="0"/>
              <a:buChar char="•"/>
            </a:pPr>
            <a:r>
              <a:rPr lang="en-AU" altLang="en-US" sz="2800" dirty="0">
                <a:latin typeface="+mn-lt"/>
              </a:rPr>
              <a:t>Put a number in </a:t>
            </a:r>
            <a:r>
              <a:rPr lang="en-AU" altLang="en-US" sz="2800" u="sng" dirty="0">
                <a:latin typeface="+mn-lt"/>
              </a:rPr>
              <a:t>every</a:t>
            </a:r>
            <a:r>
              <a:rPr lang="en-AU" altLang="en-US" sz="2800" dirty="0">
                <a:latin typeface="+mn-lt"/>
              </a:rPr>
              <a:t> </a:t>
            </a:r>
            <a:r>
              <a:rPr lang="en-AU" altLang="en-US" sz="2800" dirty="0" smtClean="0">
                <a:latin typeface="+mn-lt"/>
              </a:rPr>
              <a:t>square</a:t>
            </a:r>
          </a:p>
          <a:p>
            <a:pPr marL="457200" indent="-457200" eaLnBrk="0" hangingPunct="0">
              <a:buSzPct val="150000"/>
              <a:buFont typeface="Arial" panose="020B0604020202020204" pitchFamily="34" charset="0"/>
              <a:buChar char="•"/>
            </a:pPr>
            <a:r>
              <a:rPr lang="en-AU" altLang="en-US" sz="2800" dirty="0" smtClean="0">
                <a:latin typeface="+mn-lt"/>
              </a:rPr>
              <a:t>Put the numbers in order of your choice</a:t>
            </a:r>
          </a:p>
          <a:p>
            <a:pPr marL="457200" indent="-457200" eaLnBrk="0" hangingPunct="0">
              <a:buSzPct val="150000"/>
              <a:buFont typeface="Arial" panose="020B0604020202020204" pitchFamily="34" charset="0"/>
              <a:buChar char="•"/>
            </a:pPr>
            <a:r>
              <a:rPr lang="en-AU" altLang="en-US" sz="2800" dirty="0" smtClean="0">
                <a:latin typeface="+mn-lt"/>
              </a:rPr>
              <a:t>1 is for your favourite, 2 is for your second favourite</a:t>
            </a:r>
          </a:p>
          <a:p>
            <a:pPr marL="457200" indent="-457200" eaLnBrk="0" hangingPunct="0">
              <a:buSzPct val="150000"/>
              <a:buFont typeface="Arial" panose="020B0604020202020204" pitchFamily="34" charset="0"/>
              <a:buChar char="•"/>
            </a:pPr>
            <a:r>
              <a:rPr lang="en-AU" altLang="en-US" sz="2800" dirty="0" smtClean="0">
                <a:latin typeface="+mn-lt"/>
              </a:rPr>
              <a:t>Do </a:t>
            </a:r>
            <a:r>
              <a:rPr lang="en-AU" altLang="en-US" sz="2800" dirty="0">
                <a:latin typeface="+mn-lt"/>
              </a:rPr>
              <a:t>not put your name on the ballot </a:t>
            </a:r>
            <a:r>
              <a:rPr lang="en-AU" altLang="en-US" sz="2800" dirty="0" smtClean="0">
                <a:latin typeface="+mn-lt"/>
              </a:rPr>
              <a:t>paper</a:t>
            </a:r>
            <a:endParaRPr lang="en-AU" altLang="en-US" sz="2800" dirty="0">
              <a:latin typeface="+mn-lt"/>
            </a:endParaRPr>
          </a:p>
          <a:p>
            <a:pPr eaLnBrk="0" hangingPunct="0">
              <a:buFontTx/>
              <a:buChar char="•"/>
            </a:pPr>
            <a:endParaRPr lang="en-AU" altLang="en-US" sz="200" b="1" dirty="0">
              <a:latin typeface="Arial Unicode MS" panose="020B0604020202020204" pitchFamily="34" charset="-128"/>
            </a:endParaRPr>
          </a:p>
        </p:txBody>
      </p:sp>
      <p:grpSp>
        <p:nvGrpSpPr>
          <p:cNvPr id="80" name="Group 79"/>
          <p:cNvGrpSpPr/>
          <p:nvPr/>
        </p:nvGrpSpPr>
        <p:grpSpPr>
          <a:xfrm>
            <a:off x="995605" y="3205821"/>
            <a:ext cx="6448729" cy="2653680"/>
            <a:chOff x="277499" y="1380575"/>
            <a:chExt cx="8015817" cy="4052692"/>
          </a:xfrm>
        </p:grpSpPr>
        <p:grpSp>
          <p:nvGrpSpPr>
            <p:cNvPr id="81" name="Group 80"/>
            <p:cNvGrpSpPr/>
            <p:nvPr/>
          </p:nvGrpSpPr>
          <p:grpSpPr>
            <a:xfrm>
              <a:off x="277499" y="1380575"/>
              <a:ext cx="8015817" cy="4052692"/>
              <a:chOff x="277501" y="1380575"/>
              <a:chExt cx="8015818" cy="4052691"/>
            </a:xfrm>
          </p:grpSpPr>
          <p:sp>
            <p:nvSpPr>
              <p:cNvPr id="84" name="Rectangle 5"/>
              <p:cNvSpPr>
                <a:spLocks noChangeArrowheads="1"/>
              </p:cNvSpPr>
              <p:nvPr/>
            </p:nvSpPr>
            <p:spPr bwMode="auto">
              <a:xfrm>
                <a:off x="277501" y="1380575"/>
                <a:ext cx="2567440" cy="4052691"/>
              </a:xfrm>
              <a:prstGeom prst="rect">
                <a:avLst/>
              </a:prstGeom>
              <a:solidFill>
                <a:srgbClr val="4285F4">
                  <a:alpha val="29000"/>
                </a:srgbClr>
              </a:solidFill>
              <a:ln w="2222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2400">
                  <a:latin typeface="Arial Unicode MS" panose="020B0604020202020204" pitchFamily="34" charset="-128"/>
                </a:endParaRPr>
              </a:p>
            </p:txBody>
          </p:sp>
          <p:grpSp>
            <p:nvGrpSpPr>
              <p:cNvPr id="85" name="Group 84"/>
              <p:cNvGrpSpPr/>
              <p:nvPr/>
            </p:nvGrpSpPr>
            <p:grpSpPr>
              <a:xfrm>
                <a:off x="321820" y="1493704"/>
                <a:ext cx="2381489" cy="3659904"/>
                <a:chOff x="321819" y="1493704"/>
                <a:chExt cx="2381489" cy="3659903"/>
              </a:xfrm>
            </p:grpSpPr>
            <p:grpSp>
              <p:nvGrpSpPr>
                <p:cNvPr id="110" name="Group 109"/>
                <p:cNvGrpSpPr/>
                <p:nvPr/>
              </p:nvGrpSpPr>
              <p:grpSpPr>
                <a:xfrm>
                  <a:off x="321819" y="1493704"/>
                  <a:ext cx="2381489" cy="3659903"/>
                  <a:chOff x="321819" y="1493704"/>
                  <a:chExt cx="2381489" cy="3659903"/>
                </a:xfrm>
              </p:grpSpPr>
              <p:sp>
                <p:nvSpPr>
                  <p:cNvPr id="115" name="Rectangle 6"/>
                  <p:cNvSpPr>
                    <a:spLocks noChangeArrowheads="1"/>
                  </p:cNvSpPr>
                  <p:nvPr/>
                </p:nvSpPr>
                <p:spPr bwMode="auto">
                  <a:xfrm>
                    <a:off x="2141489" y="3755264"/>
                    <a:ext cx="513488" cy="408675"/>
                  </a:xfrm>
                  <a:prstGeom prst="rect">
                    <a:avLst/>
                  </a:prstGeom>
                  <a:solidFill>
                    <a:srgbClr val="F8F8F8"/>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16" name="Rectangle 7"/>
                  <p:cNvSpPr>
                    <a:spLocks noChangeArrowheads="1"/>
                  </p:cNvSpPr>
                  <p:nvPr/>
                </p:nvSpPr>
                <p:spPr bwMode="auto">
                  <a:xfrm>
                    <a:off x="2117499" y="2923092"/>
                    <a:ext cx="513488" cy="408675"/>
                  </a:xfrm>
                  <a:prstGeom prst="rect">
                    <a:avLst/>
                  </a:prstGeom>
                  <a:solidFill>
                    <a:srgbClr val="F8F8F8"/>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17" name="Rectangle 8"/>
                  <p:cNvSpPr>
                    <a:spLocks noChangeArrowheads="1"/>
                  </p:cNvSpPr>
                  <p:nvPr/>
                </p:nvSpPr>
                <p:spPr bwMode="auto">
                  <a:xfrm>
                    <a:off x="2117499" y="2088768"/>
                    <a:ext cx="513488" cy="408675"/>
                  </a:xfrm>
                  <a:prstGeom prst="rect">
                    <a:avLst/>
                  </a:prstGeom>
                  <a:solidFill>
                    <a:srgbClr val="F8F8F8"/>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18" name="Rectangle 9"/>
                  <p:cNvSpPr>
                    <a:spLocks noChangeArrowheads="1"/>
                  </p:cNvSpPr>
                  <p:nvPr/>
                </p:nvSpPr>
                <p:spPr bwMode="auto">
                  <a:xfrm>
                    <a:off x="2134310" y="4617713"/>
                    <a:ext cx="513488" cy="408675"/>
                  </a:xfrm>
                  <a:prstGeom prst="rect">
                    <a:avLst/>
                  </a:prstGeom>
                  <a:solidFill>
                    <a:srgbClr val="F8F8F8"/>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2400" b="1">
                      <a:latin typeface="Arial Unicode MS" panose="020B0604020202020204" pitchFamily="34" charset="-128"/>
                    </a:endParaRPr>
                  </a:p>
                </p:txBody>
              </p:sp>
              <p:sp>
                <p:nvSpPr>
                  <p:cNvPr id="119" name="Text Box 10"/>
                  <p:cNvSpPr txBox="1">
                    <a:spLocks noChangeArrowheads="1"/>
                  </p:cNvSpPr>
                  <p:nvPr/>
                </p:nvSpPr>
                <p:spPr bwMode="auto">
                  <a:xfrm>
                    <a:off x="321819" y="1493704"/>
                    <a:ext cx="2381489" cy="564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AU" altLang="en-US" dirty="0">
                        <a:latin typeface="Arial Unicode MS" panose="020B0604020202020204" pitchFamily="34" charset="-128"/>
                      </a:rPr>
                      <a:t>BALLOT PAPER</a:t>
                    </a:r>
                  </a:p>
                </p:txBody>
              </p:sp>
              <p:sp>
                <p:nvSpPr>
                  <p:cNvPr id="120" name="Text Box 11"/>
                  <p:cNvSpPr txBox="1">
                    <a:spLocks noChangeArrowheads="1"/>
                  </p:cNvSpPr>
                  <p:nvPr/>
                </p:nvSpPr>
                <p:spPr bwMode="auto">
                  <a:xfrm>
                    <a:off x="321819" y="2051374"/>
                    <a:ext cx="1313486" cy="3102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AU" altLang="en-US" b="1" dirty="0">
                        <a:latin typeface="Arial Unicode MS" panose="020B0604020202020204" pitchFamily="34" charset="-128"/>
                      </a:rPr>
                      <a:t>SAM</a:t>
                    </a:r>
                  </a:p>
                  <a:p>
                    <a:pPr eaLnBrk="0" hangingPunct="0"/>
                    <a:endParaRPr lang="en-AU" altLang="en-US" dirty="0">
                      <a:latin typeface="Arial Unicode MS" panose="020B0604020202020204" pitchFamily="34" charset="-128"/>
                    </a:endParaRPr>
                  </a:p>
                  <a:p>
                    <a:pPr eaLnBrk="0" hangingPunct="0"/>
                    <a:r>
                      <a:rPr lang="en-AU" altLang="en-US" b="1" dirty="0">
                        <a:latin typeface="Arial Unicode MS" panose="020B0604020202020204" pitchFamily="34" charset="-128"/>
                      </a:rPr>
                      <a:t>MAYA</a:t>
                    </a:r>
                  </a:p>
                  <a:p>
                    <a:pPr eaLnBrk="0" hangingPunct="0"/>
                    <a:r>
                      <a:rPr lang="en-AU" altLang="en-US" b="1" dirty="0">
                        <a:latin typeface="Arial Unicode MS" panose="020B0604020202020204" pitchFamily="34" charset="-128"/>
                      </a:rPr>
                      <a:t/>
                    </a:r>
                    <a:br>
                      <a:rPr lang="en-AU" altLang="en-US" b="1" dirty="0">
                        <a:latin typeface="Arial Unicode MS" panose="020B0604020202020204" pitchFamily="34" charset="-128"/>
                      </a:rPr>
                    </a:br>
                    <a:r>
                      <a:rPr lang="en-AU" altLang="en-US" b="1" dirty="0" smtClean="0">
                        <a:latin typeface="Arial Unicode MS" panose="020B0604020202020204" pitchFamily="34" charset="-128"/>
                      </a:rPr>
                      <a:t>CARINA</a:t>
                    </a:r>
                    <a:endParaRPr lang="en-AU" altLang="en-US" b="1" dirty="0">
                      <a:latin typeface="Arial Unicode MS" panose="020B0604020202020204" pitchFamily="34" charset="-128"/>
                    </a:endParaRPr>
                  </a:p>
                  <a:p>
                    <a:pPr eaLnBrk="0" hangingPunct="0"/>
                    <a:endParaRPr lang="en-AU" altLang="en-US" b="1" dirty="0">
                      <a:latin typeface="Arial Unicode MS" panose="020B0604020202020204" pitchFamily="34" charset="-128"/>
                    </a:endParaRPr>
                  </a:p>
                  <a:p>
                    <a:pPr eaLnBrk="0" hangingPunct="0"/>
                    <a:r>
                      <a:rPr lang="en-AU" altLang="en-US" b="1" dirty="0">
                        <a:latin typeface="Arial Unicode MS" panose="020B0604020202020204" pitchFamily="34" charset="-128"/>
                      </a:rPr>
                      <a:t>LEE</a:t>
                    </a:r>
                  </a:p>
                </p:txBody>
              </p:sp>
            </p:grpSp>
            <p:sp>
              <p:nvSpPr>
                <p:cNvPr id="111" name="Text Box 12"/>
                <p:cNvSpPr txBox="1">
                  <a:spLocks noChangeArrowheads="1"/>
                </p:cNvSpPr>
                <p:nvPr/>
              </p:nvSpPr>
              <p:spPr bwMode="auto">
                <a:xfrm>
                  <a:off x="2203372" y="4600033"/>
                  <a:ext cx="293422" cy="51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AU" altLang="en-US" sz="1600" b="1" dirty="0">
                      <a:latin typeface="Arial Unicode MS" panose="020B0604020202020204" pitchFamily="34" charset="-128"/>
                    </a:rPr>
                    <a:t>1</a:t>
                  </a:r>
                </a:p>
              </p:txBody>
            </p:sp>
            <p:sp>
              <p:nvSpPr>
                <p:cNvPr id="112" name="Text Box 13"/>
                <p:cNvSpPr txBox="1">
                  <a:spLocks noChangeArrowheads="1"/>
                </p:cNvSpPr>
                <p:nvPr/>
              </p:nvSpPr>
              <p:spPr bwMode="auto">
                <a:xfrm>
                  <a:off x="2199242" y="3731958"/>
                  <a:ext cx="293422" cy="51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AU" altLang="en-US" sz="1600" b="1" dirty="0">
                      <a:latin typeface="Arial Unicode MS" panose="020B0604020202020204" pitchFamily="34" charset="-128"/>
                    </a:rPr>
                    <a:t>4</a:t>
                  </a:r>
                </a:p>
              </p:txBody>
            </p:sp>
            <p:sp>
              <p:nvSpPr>
                <p:cNvPr id="113" name="Text Box 14"/>
                <p:cNvSpPr txBox="1">
                  <a:spLocks noChangeArrowheads="1"/>
                </p:cNvSpPr>
                <p:nvPr/>
              </p:nvSpPr>
              <p:spPr bwMode="auto">
                <a:xfrm>
                  <a:off x="2203372" y="2899213"/>
                  <a:ext cx="293422" cy="51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AU" altLang="en-US" sz="1600" b="1" dirty="0">
                      <a:latin typeface="Arial Unicode MS" panose="020B0604020202020204" pitchFamily="34" charset="-128"/>
                    </a:rPr>
                    <a:t>3</a:t>
                  </a:r>
                </a:p>
              </p:txBody>
            </p:sp>
            <p:sp>
              <p:nvSpPr>
                <p:cNvPr id="114" name="Text Box 15"/>
                <p:cNvSpPr txBox="1">
                  <a:spLocks noChangeArrowheads="1"/>
                </p:cNvSpPr>
                <p:nvPr/>
              </p:nvSpPr>
              <p:spPr bwMode="auto">
                <a:xfrm>
                  <a:off x="2203372" y="2068649"/>
                  <a:ext cx="293422" cy="51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AU" altLang="en-US" sz="1600" b="1" dirty="0">
                      <a:latin typeface="Arial Unicode MS" panose="020B0604020202020204" pitchFamily="34" charset="-128"/>
                    </a:rPr>
                    <a:t>2</a:t>
                  </a:r>
                </a:p>
              </p:txBody>
            </p:sp>
          </p:grpSp>
          <p:sp>
            <p:nvSpPr>
              <p:cNvPr id="86" name="Rectangle 16"/>
              <p:cNvSpPr>
                <a:spLocks noChangeArrowheads="1"/>
              </p:cNvSpPr>
              <p:nvPr/>
            </p:nvSpPr>
            <p:spPr bwMode="auto">
              <a:xfrm>
                <a:off x="3023841" y="1380575"/>
                <a:ext cx="2567440" cy="4052691"/>
              </a:xfrm>
              <a:prstGeom prst="rect">
                <a:avLst/>
              </a:prstGeom>
              <a:solidFill>
                <a:srgbClr val="4285F4">
                  <a:alpha val="29000"/>
                </a:srgbClr>
              </a:solidFill>
              <a:ln w="2222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2400">
                  <a:latin typeface="Arial Unicode MS" panose="020B0604020202020204" pitchFamily="34" charset="-128"/>
                </a:endParaRPr>
              </a:p>
            </p:txBody>
          </p:sp>
          <p:sp>
            <p:nvSpPr>
              <p:cNvPr id="87" name="Rectangle 27"/>
              <p:cNvSpPr>
                <a:spLocks noChangeArrowheads="1"/>
              </p:cNvSpPr>
              <p:nvPr/>
            </p:nvSpPr>
            <p:spPr bwMode="auto">
              <a:xfrm>
                <a:off x="5725878" y="1390199"/>
                <a:ext cx="2567441" cy="4043067"/>
              </a:xfrm>
              <a:prstGeom prst="rect">
                <a:avLst/>
              </a:prstGeom>
              <a:solidFill>
                <a:srgbClr val="4285F4">
                  <a:alpha val="29000"/>
                </a:srgbClr>
              </a:solidFill>
              <a:ln w="2222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2400">
                  <a:latin typeface="Arial Unicode MS" panose="020B0604020202020204" pitchFamily="34" charset="-128"/>
                </a:endParaRPr>
              </a:p>
            </p:txBody>
          </p:sp>
          <p:grpSp>
            <p:nvGrpSpPr>
              <p:cNvPr id="88" name="Group 87"/>
              <p:cNvGrpSpPr/>
              <p:nvPr/>
            </p:nvGrpSpPr>
            <p:grpSpPr>
              <a:xfrm>
                <a:off x="3099464" y="1488794"/>
                <a:ext cx="2401929" cy="3600541"/>
                <a:chOff x="253048" y="1516531"/>
                <a:chExt cx="2401929" cy="3600541"/>
              </a:xfrm>
            </p:grpSpPr>
            <p:grpSp>
              <p:nvGrpSpPr>
                <p:cNvPr id="100" name="Group 99"/>
                <p:cNvGrpSpPr/>
                <p:nvPr/>
              </p:nvGrpSpPr>
              <p:grpSpPr>
                <a:xfrm>
                  <a:off x="253048" y="1516531"/>
                  <a:ext cx="2401929" cy="3509857"/>
                  <a:chOff x="253048" y="1516531"/>
                  <a:chExt cx="2401929" cy="3509857"/>
                </a:xfrm>
              </p:grpSpPr>
              <p:sp>
                <p:nvSpPr>
                  <p:cNvPr id="105" name="Rectangle 6"/>
                  <p:cNvSpPr>
                    <a:spLocks noChangeArrowheads="1"/>
                  </p:cNvSpPr>
                  <p:nvPr/>
                </p:nvSpPr>
                <p:spPr bwMode="auto">
                  <a:xfrm>
                    <a:off x="2141489" y="3755264"/>
                    <a:ext cx="513488" cy="408675"/>
                  </a:xfrm>
                  <a:prstGeom prst="rect">
                    <a:avLst/>
                  </a:prstGeom>
                  <a:solidFill>
                    <a:srgbClr val="F8F8F8"/>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06" name="Rectangle 7"/>
                  <p:cNvSpPr>
                    <a:spLocks noChangeArrowheads="1"/>
                  </p:cNvSpPr>
                  <p:nvPr/>
                </p:nvSpPr>
                <p:spPr bwMode="auto">
                  <a:xfrm>
                    <a:off x="2117499" y="2923092"/>
                    <a:ext cx="513488" cy="408675"/>
                  </a:xfrm>
                  <a:prstGeom prst="rect">
                    <a:avLst/>
                  </a:prstGeom>
                  <a:solidFill>
                    <a:srgbClr val="F8F8F8"/>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07" name="Rectangle 8"/>
                  <p:cNvSpPr>
                    <a:spLocks noChangeArrowheads="1"/>
                  </p:cNvSpPr>
                  <p:nvPr/>
                </p:nvSpPr>
                <p:spPr bwMode="auto">
                  <a:xfrm>
                    <a:off x="2117499" y="2088768"/>
                    <a:ext cx="513488" cy="408675"/>
                  </a:xfrm>
                  <a:prstGeom prst="rect">
                    <a:avLst/>
                  </a:prstGeom>
                  <a:solidFill>
                    <a:srgbClr val="F8F8F8"/>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08" name="Rectangle 9"/>
                  <p:cNvSpPr>
                    <a:spLocks noChangeArrowheads="1"/>
                  </p:cNvSpPr>
                  <p:nvPr/>
                </p:nvSpPr>
                <p:spPr bwMode="auto">
                  <a:xfrm>
                    <a:off x="2134310" y="4617713"/>
                    <a:ext cx="513488" cy="408675"/>
                  </a:xfrm>
                  <a:prstGeom prst="rect">
                    <a:avLst/>
                  </a:prstGeom>
                  <a:solidFill>
                    <a:srgbClr val="F8F8F8"/>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2400" b="1">
                      <a:latin typeface="Arial Unicode MS" panose="020B0604020202020204" pitchFamily="34" charset="-128"/>
                    </a:endParaRPr>
                  </a:p>
                </p:txBody>
              </p:sp>
              <p:sp>
                <p:nvSpPr>
                  <p:cNvPr id="109" name="Text Box 10"/>
                  <p:cNvSpPr txBox="1">
                    <a:spLocks noChangeArrowheads="1"/>
                  </p:cNvSpPr>
                  <p:nvPr/>
                </p:nvSpPr>
                <p:spPr bwMode="auto">
                  <a:xfrm>
                    <a:off x="253048" y="1516531"/>
                    <a:ext cx="2381489" cy="56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AU" altLang="en-US" dirty="0">
                        <a:latin typeface="Arial Unicode MS" panose="020B0604020202020204" pitchFamily="34" charset="-128"/>
                      </a:rPr>
                      <a:t>BALLOT PAPER</a:t>
                    </a:r>
                  </a:p>
                </p:txBody>
              </p:sp>
            </p:grpSp>
            <p:sp>
              <p:nvSpPr>
                <p:cNvPr id="101" name="Text Box 12"/>
                <p:cNvSpPr txBox="1">
                  <a:spLocks noChangeArrowheads="1"/>
                </p:cNvSpPr>
                <p:nvPr/>
              </p:nvSpPr>
              <p:spPr bwMode="auto">
                <a:xfrm>
                  <a:off x="2203373" y="4600034"/>
                  <a:ext cx="293422" cy="51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AU" altLang="en-US" sz="1600" b="1" dirty="0" smtClean="0">
                      <a:latin typeface="Arial Unicode MS" panose="020B0604020202020204" pitchFamily="34" charset="-128"/>
                    </a:rPr>
                    <a:t>3</a:t>
                  </a:r>
                  <a:endParaRPr lang="en-AU" altLang="en-US" sz="1600" b="1" dirty="0">
                    <a:latin typeface="Arial Unicode MS" panose="020B0604020202020204" pitchFamily="34" charset="-128"/>
                  </a:endParaRPr>
                </a:p>
              </p:txBody>
            </p:sp>
            <p:sp>
              <p:nvSpPr>
                <p:cNvPr id="102" name="Text Box 13"/>
                <p:cNvSpPr txBox="1">
                  <a:spLocks noChangeArrowheads="1"/>
                </p:cNvSpPr>
                <p:nvPr/>
              </p:nvSpPr>
              <p:spPr bwMode="auto">
                <a:xfrm>
                  <a:off x="2199243" y="3731958"/>
                  <a:ext cx="293422" cy="51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AU" altLang="en-US" sz="1600" b="1" dirty="0" smtClean="0">
                      <a:latin typeface="Arial Unicode MS" panose="020B0604020202020204" pitchFamily="34" charset="-128"/>
                    </a:rPr>
                    <a:t>2</a:t>
                  </a:r>
                  <a:endParaRPr lang="en-AU" altLang="en-US" sz="1600" b="1" dirty="0">
                    <a:latin typeface="Arial Unicode MS" panose="020B0604020202020204" pitchFamily="34" charset="-128"/>
                  </a:endParaRPr>
                </a:p>
              </p:txBody>
            </p:sp>
            <p:sp>
              <p:nvSpPr>
                <p:cNvPr id="103" name="Text Box 14"/>
                <p:cNvSpPr txBox="1">
                  <a:spLocks noChangeArrowheads="1"/>
                </p:cNvSpPr>
                <p:nvPr/>
              </p:nvSpPr>
              <p:spPr bwMode="auto">
                <a:xfrm>
                  <a:off x="2203373" y="2899213"/>
                  <a:ext cx="293422" cy="51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AU" altLang="en-US" sz="1600" b="1" dirty="0" smtClean="0">
                      <a:latin typeface="Arial Unicode MS" panose="020B0604020202020204" pitchFamily="34" charset="-128"/>
                    </a:rPr>
                    <a:t>4</a:t>
                  </a:r>
                  <a:endParaRPr lang="en-AU" altLang="en-US" sz="1600" b="1" dirty="0">
                    <a:latin typeface="Arial Unicode MS" panose="020B0604020202020204" pitchFamily="34" charset="-128"/>
                  </a:endParaRPr>
                </a:p>
              </p:txBody>
            </p:sp>
            <p:sp>
              <p:nvSpPr>
                <p:cNvPr id="104" name="Text Box 15"/>
                <p:cNvSpPr txBox="1">
                  <a:spLocks noChangeArrowheads="1"/>
                </p:cNvSpPr>
                <p:nvPr/>
              </p:nvSpPr>
              <p:spPr bwMode="auto">
                <a:xfrm>
                  <a:off x="2203373" y="2068649"/>
                  <a:ext cx="293422" cy="51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AU" altLang="en-US" sz="1600" b="1" dirty="0" smtClean="0">
                      <a:latin typeface="Arial Unicode MS" panose="020B0604020202020204" pitchFamily="34" charset="-128"/>
                    </a:rPr>
                    <a:t>1</a:t>
                  </a:r>
                  <a:endParaRPr lang="en-AU" altLang="en-US" sz="1600" b="1" dirty="0">
                    <a:latin typeface="Arial Unicode MS" panose="020B0604020202020204" pitchFamily="34" charset="-128"/>
                  </a:endParaRPr>
                </a:p>
              </p:txBody>
            </p:sp>
          </p:grpSp>
          <p:grpSp>
            <p:nvGrpSpPr>
              <p:cNvPr id="89" name="Group 88"/>
              <p:cNvGrpSpPr/>
              <p:nvPr/>
            </p:nvGrpSpPr>
            <p:grpSpPr>
              <a:xfrm>
                <a:off x="5782727" y="1488794"/>
                <a:ext cx="2381489" cy="3641183"/>
                <a:chOff x="281901" y="1475890"/>
                <a:chExt cx="2381489" cy="3641183"/>
              </a:xfrm>
            </p:grpSpPr>
            <p:grpSp>
              <p:nvGrpSpPr>
                <p:cNvPr id="90" name="Group 89"/>
                <p:cNvGrpSpPr/>
                <p:nvPr/>
              </p:nvGrpSpPr>
              <p:grpSpPr>
                <a:xfrm>
                  <a:off x="281901" y="1475890"/>
                  <a:ext cx="2381489" cy="3550498"/>
                  <a:chOff x="281901" y="1475890"/>
                  <a:chExt cx="2381489" cy="3550498"/>
                </a:xfrm>
              </p:grpSpPr>
              <p:sp>
                <p:nvSpPr>
                  <p:cNvPr id="95" name="Rectangle 6"/>
                  <p:cNvSpPr>
                    <a:spLocks noChangeArrowheads="1"/>
                  </p:cNvSpPr>
                  <p:nvPr/>
                </p:nvSpPr>
                <p:spPr bwMode="auto">
                  <a:xfrm>
                    <a:off x="2141489" y="3755264"/>
                    <a:ext cx="513488" cy="408675"/>
                  </a:xfrm>
                  <a:prstGeom prst="rect">
                    <a:avLst/>
                  </a:prstGeom>
                  <a:solidFill>
                    <a:srgbClr val="F8F8F8"/>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6" name="Rectangle 7"/>
                  <p:cNvSpPr>
                    <a:spLocks noChangeArrowheads="1"/>
                  </p:cNvSpPr>
                  <p:nvPr/>
                </p:nvSpPr>
                <p:spPr bwMode="auto">
                  <a:xfrm>
                    <a:off x="2117499" y="2923092"/>
                    <a:ext cx="513488" cy="408675"/>
                  </a:xfrm>
                  <a:prstGeom prst="rect">
                    <a:avLst/>
                  </a:prstGeom>
                  <a:solidFill>
                    <a:srgbClr val="F8F8F8"/>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7" name="Rectangle 8"/>
                  <p:cNvSpPr>
                    <a:spLocks noChangeArrowheads="1"/>
                  </p:cNvSpPr>
                  <p:nvPr/>
                </p:nvSpPr>
                <p:spPr bwMode="auto">
                  <a:xfrm>
                    <a:off x="2117499" y="2088768"/>
                    <a:ext cx="513488" cy="408675"/>
                  </a:xfrm>
                  <a:prstGeom prst="rect">
                    <a:avLst/>
                  </a:prstGeom>
                  <a:solidFill>
                    <a:srgbClr val="F8F8F8"/>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8" name="Rectangle 9"/>
                  <p:cNvSpPr>
                    <a:spLocks noChangeArrowheads="1"/>
                  </p:cNvSpPr>
                  <p:nvPr/>
                </p:nvSpPr>
                <p:spPr bwMode="auto">
                  <a:xfrm>
                    <a:off x="2134310" y="4617713"/>
                    <a:ext cx="513488" cy="408675"/>
                  </a:xfrm>
                  <a:prstGeom prst="rect">
                    <a:avLst/>
                  </a:prstGeom>
                  <a:solidFill>
                    <a:srgbClr val="F8F8F8"/>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2400" b="1">
                      <a:latin typeface="Arial Unicode MS" panose="020B0604020202020204" pitchFamily="34" charset="-128"/>
                    </a:endParaRPr>
                  </a:p>
                </p:txBody>
              </p:sp>
              <p:sp>
                <p:nvSpPr>
                  <p:cNvPr id="99" name="Text Box 10"/>
                  <p:cNvSpPr txBox="1">
                    <a:spLocks noChangeArrowheads="1"/>
                  </p:cNvSpPr>
                  <p:nvPr/>
                </p:nvSpPr>
                <p:spPr bwMode="auto">
                  <a:xfrm>
                    <a:off x="281901" y="1475890"/>
                    <a:ext cx="2381489" cy="564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AU" altLang="en-US" dirty="0">
                        <a:latin typeface="Arial Unicode MS" panose="020B0604020202020204" pitchFamily="34" charset="-128"/>
                      </a:rPr>
                      <a:t>BALLOT PAPER</a:t>
                    </a:r>
                  </a:p>
                </p:txBody>
              </p:sp>
            </p:grpSp>
            <p:sp>
              <p:nvSpPr>
                <p:cNvPr id="91" name="Text Box 12"/>
                <p:cNvSpPr txBox="1">
                  <a:spLocks noChangeArrowheads="1"/>
                </p:cNvSpPr>
                <p:nvPr/>
              </p:nvSpPr>
              <p:spPr bwMode="auto">
                <a:xfrm>
                  <a:off x="2203372" y="4600034"/>
                  <a:ext cx="293422" cy="517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AU" altLang="en-US" sz="1600" b="1" dirty="0" smtClean="0">
                      <a:latin typeface="Arial Unicode MS" panose="020B0604020202020204" pitchFamily="34" charset="-128"/>
                    </a:rPr>
                    <a:t>2</a:t>
                  </a:r>
                  <a:endParaRPr lang="en-AU" altLang="en-US" sz="1600" b="1" dirty="0">
                    <a:latin typeface="Arial Unicode MS" panose="020B0604020202020204" pitchFamily="34" charset="-128"/>
                  </a:endParaRPr>
                </a:p>
              </p:txBody>
            </p:sp>
            <p:sp>
              <p:nvSpPr>
                <p:cNvPr id="92" name="Text Box 13"/>
                <p:cNvSpPr txBox="1">
                  <a:spLocks noChangeArrowheads="1"/>
                </p:cNvSpPr>
                <p:nvPr/>
              </p:nvSpPr>
              <p:spPr bwMode="auto">
                <a:xfrm>
                  <a:off x="2199244" y="3731960"/>
                  <a:ext cx="293422" cy="517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AU" altLang="en-US" sz="1600" b="1" dirty="0" smtClean="0">
                      <a:latin typeface="Arial Unicode MS" panose="020B0604020202020204" pitchFamily="34" charset="-128"/>
                    </a:rPr>
                    <a:t>3</a:t>
                  </a:r>
                  <a:endParaRPr lang="en-AU" altLang="en-US" sz="1600" b="1" dirty="0">
                    <a:latin typeface="Arial Unicode MS" panose="020B0604020202020204" pitchFamily="34" charset="-128"/>
                  </a:endParaRPr>
                </a:p>
              </p:txBody>
            </p:sp>
            <p:sp>
              <p:nvSpPr>
                <p:cNvPr id="93" name="Text Box 14"/>
                <p:cNvSpPr txBox="1">
                  <a:spLocks noChangeArrowheads="1"/>
                </p:cNvSpPr>
                <p:nvPr/>
              </p:nvSpPr>
              <p:spPr bwMode="auto">
                <a:xfrm>
                  <a:off x="2203372" y="2899213"/>
                  <a:ext cx="293422" cy="517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AU" altLang="en-US" sz="1600" b="1" dirty="0" smtClean="0">
                      <a:latin typeface="Arial Unicode MS" panose="020B0604020202020204" pitchFamily="34" charset="-128"/>
                    </a:rPr>
                    <a:t>1</a:t>
                  </a:r>
                  <a:endParaRPr lang="en-AU" altLang="en-US" sz="1600" b="1" dirty="0">
                    <a:latin typeface="Arial Unicode MS" panose="020B0604020202020204" pitchFamily="34" charset="-128"/>
                  </a:endParaRPr>
                </a:p>
              </p:txBody>
            </p:sp>
            <p:sp>
              <p:nvSpPr>
                <p:cNvPr id="94" name="Text Box 15"/>
                <p:cNvSpPr txBox="1">
                  <a:spLocks noChangeArrowheads="1"/>
                </p:cNvSpPr>
                <p:nvPr/>
              </p:nvSpPr>
              <p:spPr bwMode="auto">
                <a:xfrm>
                  <a:off x="2203372" y="2068648"/>
                  <a:ext cx="293422" cy="517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AU" altLang="en-US" sz="1600" b="1" dirty="0" smtClean="0">
                      <a:latin typeface="Arial Unicode MS" panose="020B0604020202020204" pitchFamily="34" charset="-128"/>
                    </a:rPr>
                    <a:t>4</a:t>
                  </a:r>
                  <a:endParaRPr lang="en-AU" altLang="en-US" sz="1600" b="1" dirty="0">
                    <a:latin typeface="Arial Unicode MS" panose="020B0604020202020204" pitchFamily="34" charset="-128"/>
                  </a:endParaRPr>
                </a:p>
              </p:txBody>
            </p:sp>
          </p:grpSp>
        </p:grpSp>
        <p:sp>
          <p:nvSpPr>
            <p:cNvPr id="82" name="Text Box 11"/>
            <p:cNvSpPr txBox="1">
              <a:spLocks noChangeArrowheads="1"/>
            </p:cNvSpPr>
            <p:nvPr/>
          </p:nvSpPr>
          <p:spPr bwMode="auto">
            <a:xfrm>
              <a:off x="3118694" y="2064277"/>
              <a:ext cx="1313486" cy="3102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AU" altLang="en-US" b="1" dirty="0">
                  <a:latin typeface="Arial Unicode MS" panose="020B0604020202020204" pitchFamily="34" charset="-128"/>
                </a:rPr>
                <a:t>SAM</a:t>
              </a:r>
            </a:p>
            <a:p>
              <a:pPr eaLnBrk="0" hangingPunct="0"/>
              <a:endParaRPr lang="en-AU" altLang="en-US" dirty="0">
                <a:latin typeface="Arial Unicode MS" panose="020B0604020202020204" pitchFamily="34" charset="-128"/>
              </a:endParaRPr>
            </a:p>
            <a:p>
              <a:pPr eaLnBrk="0" hangingPunct="0"/>
              <a:r>
                <a:rPr lang="en-AU" altLang="en-US" b="1" dirty="0">
                  <a:latin typeface="Arial Unicode MS" panose="020B0604020202020204" pitchFamily="34" charset="-128"/>
                </a:rPr>
                <a:t>MAYA</a:t>
              </a:r>
            </a:p>
            <a:p>
              <a:pPr eaLnBrk="0" hangingPunct="0"/>
              <a:r>
                <a:rPr lang="en-AU" altLang="en-US" b="1" dirty="0">
                  <a:latin typeface="Arial Unicode MS" panose="020B0604020202020204" pitchFamily="34" charset="-128"/>
                </a:rPr>
                <a:t/>
              </a:r>
              <a:br>
                <a:rPr lang="en-AU" altLang="en-US" b="1" dirty="0">
                  <a:latin typeface="Arial Unicode MS" panose="020B0604020202020204" pitchFamily="34" charset="-128"/>
                </a:rPr>
              </a:br>
              <a:r>
                <a:rPr lang="en-AU" altLang="en-US" b="1" dirty="0" smtClean="0">
                  <a:latin typeface="Arial Unicode MS" panose="020B0604020202020204" pitchFamily="34" charset="-128"/>
                </a:rPr>
                <a:t>CARINA</a:t>
              </a:r>
              <a:endParaRPr lang="en-AU" altLang="en-US" b="1" dirty="0">
                <a:latin typeface="Arial Unicode MS" panose="020B0604020202020204" pitchFamily="34" charset="-128"/>
              </a:endParaRPr>
            </a:p>
            <a:p>
              <a:pPr eaLnBrk="0" hangingPunct="0"/>
              <a:endParaRPr lang="en-AU" altLang="en-US" b="1" dirty="0">
                <a:latin typeface="Arial Unicode MS" panose="020B0604020202020204" pitchFamily="34" charset="-128"/>
              </a:endParaRPr>
            </a:p>
            <a:p>
              <a:pPr eaLnBrk="0" hangingPunct="0"/>
              <a:r>
                <a:rPr lang="en-AU" altLang="en-US" b="1" dirty="0">
                  <a:latin typeface="Arial Unicode MS" panose="020B0604020202020204" pitchFamily="34" charset="-128"/>
                </a:rPr>
                <a:t>LEE</a:t>
              </a:r>
            </a:p>
          </p:txBody>
        </p:sp>
        <p:sp>
          <p:nvSpPr>
            <p:cNvPr id="83" name="Text Box 11"/>
            <p:cNvSpPr txBox="1">
              <a:spLocks noChangeArrowheads="1"/>
            </p:cNvSpPr>
            <p:nvPr/>
          </p:nvSpPr>
          <p:spPr bwMode="auto">
            <a:xfrm>
              <a:off x="5868144" y="2051375"/>
              <a:ext cx="1313486" cy="3102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AU" altLang="en-US" b="1" dirty="0">
                  <a:latin typeface="Arial Unicode MS" panose="020B0604020202020204" pitchFamily="34" charset="-128"/>
                </a:rPr>
                <a:t>SAM</a:t>
              </a:r>
            </a:p>
            <a:p>
              <a:pPr eaLnBrk="0" hangingPunct="0"/>
              <a:endParaRPr lang="en-AU" altLang="en-US" dirty="0">
                <a:latin typeface="Arial Unicode MS" panose="020B0604020202020204" pitchFamily="34" charset="-128"/>
              </a:endParaRPr>
            </a:p>
            <a:p>
              <a:pPr eaLnBrk="0" hangingPunct="0"/>
              <a:r>
                <a:rPr lang="en-AU" altLang="en-US" b="1" dirty="0">
                  <a:latin typeface="Arial Unicode MS" panose="020B0604020202020204" pitchFamily="34" charset="-128"/>
                </a:rPr>
                <a:t>MAYA</a:t>
              </a:r>
            </a:p>
            <a:p>
              <a:pPr eaLnBrk="0" hangingPunct="0"/>
              <a:r>
                <a:rPr lang="en-AU" altLang="en-US" b="1" dirty="0">
                  <a:latin typeface="Arial Unicode MS" panose="020B0604020202020204" pitchFamily="34" charset="-128"/>
                </a:rPr>
                <a:t/>
              </a:r>
              <a:br>
                <a:rPr lang="en-AU" altLang="en-US" b="1" dirty="0">
                  <a:latin typeface="Arial Unicode MS" panose="020B0604020202020204" pitchFamily="34" charset="-128"/>
                </a:rPr>
              </a:br>
              <a:r>
                <a:rPr lang="en-AU" altLang="en-US" b="1" dirty="0" smtClean="0">
                  <a:latin typeface="Arial Unicode MS" panose="020B0604020202020204" pitchFamily="34" charset="-128"/>
                </a:rPr>
                <a:t>CARINA</a:t>
              </a:r>
              <a:endParaRPr lang="en-AU" altLang="en-US" b="1" dirty="0">
                <a:latin typeface="Arial Unicode MS" panose="020B0604020202020204" pitchFamily="34" charset="-128"/>
              </a:endParaRPr>
            </a:p>
            <a:p>
              <a:pPr eaLnBrk="0" hangingPunct="0"/>
              <a:endParaRPr lang="en-AU" altLang="en-US" b="1" dirty="0">
                <a:latin typeface="Arial Unicode MS" panose="020B0604020202020204" pitchFamily="34" charset="-128"/>
              </a:endParaRPr>
            </a:p>
            <a:p>
              <a:pPr eaLnBrk="0" hangingPunct="0"/>
              <a:r>
                <a:rPr lang="en-AU" altLang="en-US" b="1" dirty="0">
                  <a:latin typeface="Arial Unicode MS" panose="020B0604020202020204" pitchFamily="34" charset="-128"/>
                </a:rPr>
                <a:t>LEE</a:t>
              </a:r>
            </a:p>
          </p:txBody>
        </p:sp>
      </p:grpSp>
    </p:spTree>
    <p:extLst>
      <p:ext uri="{BB962C8B-B14F-4D97-AF65-F5344CB8AC3E}">
        <p14:creationId xmlns:p14="http://schemas.microsoft.com/office/powerpoint/2010/main" val="4133908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p:cTn id="7" dur="500" fill="hold"/>
                                        <p:tgtEl>
                                          <p:spTgt spid="80"/>
                                        </p:tgtEl>
                                        <p:attrNameLst>
                                          <p:attrName>ppt_w</p:attrName>
                                        </p:attrNameLst>
                                      </p:cBhvr>
                                      <p:tavLst>
                                        <p:tav tm="0">
                                          <p:val>
                                            <p:fltVal val="0"/>
                                          </p:val>
                                        </p:tav>
                                        <p:tav tm="100000">
                                          <p:val>
                                            <p:strVal val="#ppt_w"/>
                                          </p:val>
                                        </p:tav>
                                      </p:tavLst>
                                    </p:anim>
                                    <p:anim calcmode="lin" valueType="num">
                                      <p:cBhvr>
                                        <p:cTn id="8" dur="500" fill="hold"/>
                                        <p:tgtEl>
                                          <p:spTgt spid="80"/>
                                        </p:tgtEl>
                                        <p:attrNameLst>
                                          <p:attrName>ppt_h</p:attrName>
                                        </p:attrNameLst>
                                      </p:cBhvr>
                                      <p:tavLst>
                                        <p:tav tm="0">
                                          <p:val>
                                            <p:fltVal val="0"/>
                                          </p:val>
                                        </p:tav>
                                        <p:tav tm="100000">
                                          <p:val>
                                            <p:strVal val="#ppt_h"/>
                                          </p:val>
                                        </p:tav>
                                      </p:tavLst>
                                    </p:anim>
                                    <p:animEffect transition="in" filter="fade">
                                      <p:cBhvr>
                                        <p:cTn id="9" dur="500"/>
                                        <p:tgtEl>
                                          <p:spTgt spid="8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9">
                                            <p:txEl>
                                              <p:pRg st="1" end="1"/>
                                            </p:txEl>
                                          </p:spTgt>
                                        </p:tgtEl>
                                        <p:attrNameLst>
                                          <p:attrName>style.visibility</p:attrName>
                                        </p:attrNameLst>
                                      </p:cBhvr>
                                      <p:to>
                                        <p:strVal val="visible"/>
                                      </p:to>
                                    </p:set>
                                    <p:animEffect transition="in" filter="fade">
                                      <p:cBhvr>
                                        <p:cTn id="14" dur="500"/>
                                        <p:tgtEl>
                                          <p:spTgt spid="7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9">
                                            <p:txEl>
                                              <p:pRg st="2" end="2"/>
                                            </p:txEl>
                                          </p:spTgt>
                                        </p:tgtEl>
                                        <p:attrNameLst>
                                          <p:attrName>style.visibility</p:attrName>
                                        </p:attrNameLst>
                                      </p:cBhvr>
                                      <p:to>
                                        <p:strVal val="visible"/>
                                      </p:to>
                                    </p:set>
                                    <p:animEffect transition="in" filter="fade">
                                      <p:cBhvr>
                                        <p:cTn id="19" dur="500"/>
                                        <p:tgtEl>
                                          <p:spTgt spid="79">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9">
                                            <p:txEl>
                                              <p:pRg st="3" end="3"/>
                                            </p:txEl>
                                          </p:spTgt>
                                        </p:tgtEl>
                                        <p:attrNameLst>
                                          <p:attrName>style.visibility</p:attrName>
                                        </p:attrNameLst>
                                      </p:cBhvr>
                                      <p:to>
                                        <p:strVal val="visible"/>
                                      </p:to>
                                    </p:set>
                                    <p:animEffect transition="in" filter="fade">
                                      <p:cBhvr>
                                        <p:cTn id="24" dur="500"/>
                                        <p:tgtEl>
                                          <p:spTgt spid="79">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9">
                                            <p:txEl>
                                              <p:pRg st="4" end="4"/>
                                            </p:txEl>
                                          </p:spTgt>
                                        </p:tgtEl>
                                        <p:attrNameLst>
                                          <p:attrName>style.visibility</p:attrName>
                                        </p:attrNameLst>
                                      </p:cBhvr>
                                      <p:to>
                                        <p:strVal val="visible"/>
                                      </p:to>
                                    </p:set>
                                    <p:animEffect transition="in" filter="fade">
                                      <p:cBhvr>
                                        <p:cTn id="29" dur="500"/>
                                        <p:tgtEl>
                                          <p:spTgt spid="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latin typeface="+mn-lt"/>
                <a:ea typeface="Tahoma" panose="020B0604030504040204" pitchFamily="34" charset="0"/>
                <a:cs typeface="Tahoma" panose="020B0604030504040204" pitchFamily="34" charset="0"/>
              </a:rPr>
              <a:t>Mock election</a:t>
            </a:r>
            <a:endParaRPr lang="en-AU" dirty="0">
              <a:latin typeface="+mn-lt"/>
              <a:ea typeface="Tahoma" panose="020B0604030504040204" pitchFamily="34" charset="0"/>
              <a:cs typeface="Tahoma" panose="020B0604030504040204" pitchFamily="34" charset="0"/>
            </a:endParaRPr>
          </a:p>
        </p:txBody>
      </p:sp>
      <p:sp>
        <p:nvSpPr>
          <p:cNvPr id="17" name="Content Placeholder 11"/>
          <p:cNvSpPr txBox="1">
            <a:spLocks/>
          </p:cNvSpPr>
          <p:nvPr/>
        </p:nvSpPr>
        <p:spPr>
          <a:xfrm>
            <a:off x="-33392" y="1317488"/>
            <a:ext cx="9177391"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AU" dirty="0" smtClean="0"/>
          </a:p>
          <a:p>
            <a:endParaRPr lang="en-AU" dirty="0" smtClean="0"/>
          </a:p>
          <a:p>
            <a:r>
              <a:rPr lang="en-AU" dirty="0" smtClean="0">
                <a:solidFill>
                  <a:schemeClr val="tx1"/>
                </a:solidFill>
              </a:rPr>
              <a:t>     	</a:t>
            </a:r>
            <a:endParaRPr lang="en-AU" dirty="0">
              <a:solidFill>
                <a:schemeClr val="tx1"/>
              </a:solidFill>
            </a:endParaRPr>
          </a:p>
        </p:txBody>
      </p:sp>
      <p:sp>
        <p:nvSpPr>
          <p:cNvPr id="31" name="TextBox 30"/>
          <p:cNvSpPr txBox="1"/>
          <p:nvPr/>
        </p:nvSpPr>
        <p:spPr>
          <a:xfrm>
            <a:off x="9738" y="1257204"/>
            <a:ext cx="9143999" cy="923330"/>
          </a:xfrm>
          <a:prstGeom prst="rect">
            <a:avLst/>
          </a:prstGeom>
          <a:noFill/>
        </p:spPr>
        <p:txBody>
          <a:bodyPr wrap="square" rtlCol="0">
            <a:spAutoFit/>
          </a:bodyPr>
          <a:lstStyle/>
          <a:p>
            <a:pPr algn="ctr"/>
            <a:r>
              <a:rPr lang="en-AU" sz="3600" b="1" i="1" dirty="0" smtClean="0">
                <a:solidFill>
                  <a:srgbClr val="4285F4"/>
                </a:solidFill>
              </a:rPr>
              <a:t>How would you improve your school?</a:t>
            </a:r>
            <a:endParaRPr lang="en-AU" sz="3600" b="1" i="1" dirty="0">
              <a:solidFill>
                <a:srgbClr val="4285F4"/>
              </a:solidFill>
            </a:endParaRPr>
          </a:p>
          <a:p>
            <a:pPr algn="ctr"/>
            <a:endParaRPr lang="en-AU" dirty="0"/>
          </a:p>
        </p:txBody>
      </p:sp>
      <p:grpSp>
        <p:nvGrpSpPr>
          <p:cNvPr id="43" name="Group 42"/>
          <p:cNvGrpSpPr/>
          <p:nvPr/>
        </p:nvGrpSpPr>
        <p:grpSpPr>
          <a:xfrm>
            <a:off x="1547664" y="2027508"/>
            <a:ext cx="2648697" cy="1884955"/>
            <a:chOff x="1547664" y="1936497"/>
            <a:chExt cx="2648697" cy="1884955"/>
          </a:xfrm>
        </p:grpSpPr>
        <p:pic>
          <p:nvPicPr>
            <p:cNvPr id="44" name="Picture 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7664" y="2435126"/>
              <a:ext cx="2520594" cy="1386326"/>
            </a:xfrm>
            <a:prstGeom prst="rect">
              <a:avLst/>
            </a:prstGeom>
          </p:spPr>
        </p:pic>
        <p:sp>
          <p:nvSpPr>
            <p:cNvPr id="45" name="TextBox 44"/>
            <p:cNvSpPr txBox="1"/>
            <p:nvPr/>
          </p:nvSpPr>
          <p:spPr>
            <a:xfrm>
              <a:off x="1644903" y="1936497"/>
              <a:ext cx="2551458" cy="553998"/>
            </a:xfrm>
            <a:prstGeom prst="rect">
              <a:avLst/>
            </a:prstGeom>
            <a:noFill/>
          </p:spPr>
          <p:txBody>
            <a:bodyPr wrap="square" rtlCol="0">
              <a:spAutoFit/>
            </a:bodyPr>
            <a:lstStyle/>
            <a:p>
              <a:r>
                <a:rPr lang="en-AU" sz="3000" dirty="0"/>
                <a:t>Big playground</a:t>
              </a:r>
            </a:p>
          </p:txBody>
        </p:sp>
      </p:grpSp>
      <p:grpSp>
        <p:nvGrpSpPr>
          <p:cNvPr id="46" name="Group 45"/>
          <p:cNvGrpSpPr/>
          <p:nvPr/>
        </p:nvGrpSpPr>
        <p:grpSpPr>
          <a:xfrm>
            <a:off x="5312513" y="2106736"/>
            <a:ext cx="2459128" cy="1803029"/>
            <a:chOff x="5266659" y="1927887"/>
            <a:chExt cx="2459128" cy="1803029"/>
          </a:xfrm>
        </p:grpSpPr>
        <p:pic>
          <p:nvPicPr>
            <p:cNvPr id="47" name="Picture 4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36096" y="2490495"/>
              <a:ext cx="2120255" cy="1240421"/>
            </a:xfrm>
            <a:prstGeom prst="rect">
              <a:avLst/>
            </a:prstGeom>
          </p:spPr>
        </p:pic>
        <p:sp>
          <p:nvSpPr>
            <p:cNvPr id="48" name="TextBox 47"/>
            <p:cNvSpPr txBox="1"/>
            <p:nvPr/>
          </p:nvSpPr>
          <p:spPr>
            <a:xfrm>
              <a:off x="5266659" y="1927887"/>
              <a:ext cx="2459128" cy="553998"/>
            </a:xfrm>
            <a:prstGeom prst="rect">
              <a:avLst/>
            </a:prstGeom>
            <a:noFill/>
          </p:spPr>
          <p:txBody>
            <a:bodyPr wrap="square" rtlCol="0">
              <a:spAutoFit/>
            </a:bodyPr>
            <a:lstStyle/>
            <a:p>
              <a:r>
                <a:rPr lang="en-AU" sz="3000" dirty="0" smtClean="0"/>
                <a:t>Sports Centre</a:t>
              </a:r>
              <a:endParaRPr lang="en-AU" sz="3000" dirty="0"/>
            </a:p>
          </p:txBody>
        </p:sp>
      </p:grpSp>
      <p:grpSp>
        <p:nvGrpSpPr>
          <p:cNvPr id="49" name="Group 48"/>
          <p:cNvGrpSpPr/>
          <p:nvPr/>
        </p:nvGrpSpPr>
        <p:grpSpPr>
          <a:xfrm>
            <a:off x="1733700" y="4018802"/>
            <a:ext cx="2448272" cy="1850340"/>
            <a:chOff x="1748089" y="3887452"/>
            <a:chExt cx="2448272" cy="1850340"/>
          </a:xfrm>
        </p:grpSpPr>
        <p:grpSp>
          <p:nvGrpSpPr>
            <p:cNvPr id="50" name="Group 49"/>
            <p:cNvGrpSpPr/>
            <p:nvPr/>
          </p:nvGrpSpPr>
          <p:grpSpPr>
            <a:xfrm>
              <a:off x="1763688" y="4407013"/>
              <a:ext cx="1897068" cy="1330779"/>
              <a:chOff x="1026983" y="4502099"/>
              <a:chExt cx="1897068" cy="1330779"/>
            </a:xfrm>
          </p:grpSpPr>
          <p:pic>
            <p:nvPicPr>
              <p:cNvPr id="52" name="Picture 5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6983" y="4502099"/>
                <a:ext cx="1897068" cy="1330779"/>
              </a:xfrm>
              <a:prstGeom prst="rect">
                <a:avLst/>
              </a:prstGeom>
            </p:spPr>
          </p:pic>
          <p:pic>
            <p:nvPicPr>
              <p:cNvPr id="53" name="Picture 52"/>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6983" y="4530107"/>
                <a:ext cx="854845" cy="449483"/>
              </a:xfrm>
              <a:prstGeom prst="rect">
                <a:avLst/>
              </a:prstGeom>
            </p:spPr>
          </p:pic>
        </p:grpSp>
        <p:sp>
          <p:nvSpPr>
            <p:cNvPr id="51" name="TextBox 50"/>
            <p:cNvSpPr txBox="1"/>
            <p:nvPr/>
          </p:nvSpPr>
          <p:spPr>
            <a:xfrm>
              <a:off x="1748089" y="3887452"/>
              <a:ext cx="2448272" cy="553998"/>
            </a:xfrm>
            <a:prstGeom prst="rect">
              <a:avLst/>
            </a:prstGeom>
            <a:noFill/>
          </p:spPr>
          <p:txBody>
            <a:bodyPr wrap="square" rtlCol="0">
              <a:spAutoFit/>
            </a:bodyPr>
            <a:lstStyle/>
            <a:p>
              <a:r>
                <a:rPr lang="en-AU" sz="3000" dirty="0" smtClean="0"/>
                <a:t>ICT upgrade</a:t>
              </a:r>
              <a:endParaRPr lang="en-AU" sz="3000" dirty="0"/>
            </a:p>
          </p:txBody>
        </p:sp>
      </p:grpSp>
      <p:grpSp>
        <p:nvGrpSpPr>
          <p:cNvPr id="54" name="Group 53"/>
          <p:cNvGrpSpPr/>
          <p:nvPr/>
        </p:nvGrpSpPr>
        <p:grpSpPr>
          <a:xfrm>
            <a:off x="5396111" y="4020520"/>
            <a:ext cx="2160240" cy="1910036"/>
            <a:chOff x="5416103" y="3879038"/>
            <a:chExt cx="2160240" cy="1910036"/>
          </a:xfrm>
        </p:grpSpPr>
        <p:grpSp>
          <p:nvGrpSpPr>
            <p:cNvPr id="55" name="Group 54"/>
            <p:cNvGrpSpPr/>
            <p:nvPr/>
          </p:nvGrpSpPr>
          <p:grpSpPr>
            <a:xfrm>
              <a:off x="5416104" y="4335357"/>
              <a:ext cx="2120255" cy="1453717"/>
              <a:chOff x="5056847" y="4513115"/>
              <a:chExt cx="2037164" cy="1368023"/>
            </a:xfrm>
          </p:grpSpPr>
          <p:pic>
            <p:nvPicPr>
              <p:cNvPr id="57" name="Picture 56"/>
              <p:cNvPicPr>
                <a:picLocks noChangeAspect="1"/>
              </p:cNvPicPr>
              <p:nvPr/>
            </p:nvPicPr>
            <p:blipFill>
              <a:blip r:embed="rId9">
                <a:clrChange>
                  <a:clrFrom>
                    <a:srgbClr val="FAFAFA"/>
                  </a:clrFrom>
                  <a:clrTo>
                    <a:srgbClr val="FAFAFA">
                      <a:alpha val="0"/>
                    </a:srgbClr>
                  </a:clrTo>
                </a:clrChange>
                <a:extLst>
                  <a:ext uri="{28A0092B-C50C-407E-A947-70E740481C1C}">
                    <a14:useLocalDpi xmlns:a14="http://schemas.microsoft.com/office/drawing/2010/main" val="0"/>
                  </a:ext>
                </a:extLst>
              </a:blip>
              <a:stretch>
                <a:fillRect/>
              </a:stretch>
            </p:blipFill>
            <p:spPr>
              <a:xfrm>
                <a:off x="5056847" y="4513115"/>
                <a:ext cx="2037164" cy="1368023"/>
              </a:xfrm>
              <a:prstGeom prst="rect">
                <a:avLst/>
              </a:prstGeom>
            </p:spPr>
          </p:pic>
          <p:sp>
            <p:nvSpPr>
              <p:cNvPr id="58" name="Rectangle 57"/>
              <p:cNvSpPr/>
              <p:nvPr/>
            </p:nvSpPr>
            <p:spPr>
              <a:xfrm>
                <a:off x="5398302" y="5316370"/>
                <a:ext cx="1354252" cy="459663"/>
              </a:xfrm>
              <a:prstGeom prst="rect">
                <a:avLst/>
              </a:prstGeom>
              <a:noFill/>
              <a:ln>
                <a:noFill/>
              </a:ln>
            </p:spPr>
            <p:txBody>
              <a:bodyPr wrap="none" lIns="91440" tIns="45720" rIns="91440" bIns="45720">
                <a:prstTxWarp prst="textChevron">
                  <a:avLst/>
                </a:prstTxWarp>
                <a:spAutoFit/>
              </a:bodyPr>
              <a:lstStyle/>
              <a:p>
                <a:pPr algn="ctr"/>
                <a:r>
                  <a:rPr lang="en-US" sz="5400" b="0" cap="none" spc="0" dirty="0" smtClean="0">
                    <a:ln w="0"/>
                    <a:solidFill>
                      <a:schemeClr val="accent6">
                        <a:lumMod val="75000"/>
                      </a:schemeClr>
                    </a:solidFill>
                    <a:effectLst>
                      <a:outerShdw blurRad="38100" dist="19050" dir="2700000" algn="tl" rotWithShape="0">
                        <a:schemeClr val="dk1">
                          <a:alpha val="40000"/>
                        </a:schemeClr>
                      </a:outerShdw>
                    </a:effectLst>
                  </a:rPr>
                  <a:t>School farm</a:t>
                </a:r>
                <a:endParaRPr lang="en-US" sz="5400" b="0" cap="none" spc="0" dirty="0">
                  <a:ln w="0"/>
                  <a:solidFill>
                    <a:schemeClr val="accent6">
                      <a:lumMod val="75000"/>
                    </a:schemeClr>
                  </a:solidFill>
                  <a:effectLst>
                    <a:outerShdw blurRad="38100" dist="19050" dir="2700000" algn="tl" rotWithShape="0">
                      <a:schemeClr val="dk1">
                        <a:alpha val="40000"/>
                      </a:schemeClr>
                    </a:outerShdw>
                  </a:effectLst>
                </a:endParaRPr>
              </a:p>
            </p:txBody>
          </p:sp>
        </p:grpSp>
        <p:sp>
          <p:nvSpPr>
            <p:cNvPr id="56" name="TextBox 55"/>
            <p:cNvSpPr txBox="1"/>
            <p:nvPr/>
          </p:nvSpPr>
          <p:spPr>
            <a:xfrm>
              <a:off x="5416103" y="3879038"/>
              <a:ext cx="2160240" cy="553998"/>
            </a:xfrm>
            <a:prstGeom prst="rect">
              <a:avLst/>
            </a:prstGeom>
            <a:noFill/>
          </p:spPr>
          <p:txBody>
            <a:bodyPr wrap="square" rtlCol="0">
              <a:spAutoFit/>
            </a:bodyPr>
            <a:lstStyle/>
            <a:p>
              <a:r>
                <a:rPr lang="en-AU" sz="3000" dirty="0" smtClean="0"/>
                <a:t>School farm</a:t>
              </a:r>
              <a:endParaRPr lang="en-AU" sz="3000" dirty="0"/>
            </a:p>
          </p:txBody>
        </p:sp>
      </p:grpSp>
    </p:spTree>
    <p:extLst>
      <p:ext uri="{BB962C8B-B14F-4D97-AF65-F5344CB8AC3E}">
        <p14:creationId xmlns:p14="http://schemas.microsoft.com/office/powerpoint/2010/main" val="4154801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style.rotation</p:attrName>
                                        </p:attrNameLst>
                                      </p:cBhvr>
                                      <p:tavLst>
                                        <p:tav tm="0">
                                          <p:val>
                                            <p:fltVal val="90"/>
                                          </p:val>
                                        </p:tav>
                                        <p:tav tm="100000">
                                          <p:val>
                                            <p:fltVal val="0"/>
                                          </p:val>
                                        </p:tav>
                                      </p:tavLst>
                                    </p:anim>
                                    <p:animEffect transition="in" filter="fade">
                                      <p:cBhvr>
                                        <p:cTn id="10" dur="10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p:cTn id="15" dur="1000" fill="hold"/>
                                        <p:tgtEl>
                                          <p:spTgt spid="43"/>
                                        </p:tgtEl>
                                        <p:attrNameLst>
                                          <p:attrName>ppt_w</p:attrName>
                                        </p:attrNameLst>
                                      </p:cBhvr>
                                      <p:tavLst>
                                        <p:tav tm="0">
                                          <p:val>
                                            <p:fltVal val="0"/>
                                          </p:val>
                                        </p:tav>
                                        <p:tav tm="100000">
                                          <p:val>
                                            <p:strVal val="#ppt_w"/>
                                          </p:val>
                                        </p:tav>
                                      </p:tavLst>
                                    </p:anim>
                                    <p:anim calcmode="lin" valueType="num">
                                      <p:cBhvr>
                                        <p:cTn id="16" dur="1000" fill="hold"/>
                                        <p:tgtEl>
                                          <p:spTgt spid="43"/>
                                        </p:tgtEl>
                                        <p:attrNameLst>
                                          <p:attrName>ppt_h</p:attrName>
                                        </p:attrNameLst>
                                      </p:cBhvr>
                                      <p:tavLst>
                                        <p:tav tm="0">
                                          <p:val>
                                            <p:fltVal val="0"/>
                                          </p:val>
                                        </p:tav>
                                        <p:tav tm="100000">
                                          <p:val>
                                            <p:strVal val="#ppt_h"/>
                                          </p:val>
                                        </p:tav>
                                      </p:tavLst>
                                    </p:anim>
                                    <p:anim calcmode="lin" valueType="num">
                                      <p:cBhvr>
                                        <p:cTn id="17" dur="1000" fill="hold"/>
                                        <p:tgtEl>
                                          <p:spTgt spid="43"/>
                                        </p:tgtEl>
                                        <p:attrNameLst>
                                          <p:attrName>style.rotation</p:attrName>
                                        </p:attrNameLst>
                                      </p:cBhvr>
                                      <p:tavLst>
                                        <p:tav tm="0">
                                          <p:val>
                                            <p:fltVal val="90"/>
                                          </p:val>
                                        </p:tav>
                                        <p:tav tm="100000">
                                          <p:val>
                                            <p:fltVal val="0"/>
                                          </p:val>
                                        </p:tav>
                                      </p:tavLst>
                                    </p:anim>
                                    <p:animEffect transition="in" filter="fade">
                                      <p:cBhvr>
                                        <p:cTn id="18" dur="1000"/>
                                        <p:tgtEl>
                                          <p:spTgt spid="4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p:cTn id="23" dur="1000" fill="hold"/>
                                        <p:tgtEl>
                                          <p:spTgt spid="46"/>
                                        </p:tgtEl>
                                        <p:attrNameLst>
                                          <p:attrName>ppt_w</p:attrName>
                                        </p:attrNameLst>
                                      </p:cBhvr>
                                      <p:tavLst>
                                        <p:tav tm="0">
                                          <p:val>
                                            <p:fltVal val="0"/>
                                          </p:val>
                                        </p:tav>
                                        <p:tav tm="100000">
                                          <p:val>
                                            <p:strVal val="#ppt_w"/>
                                          </p:val>
                                        </p:tav>
                                      </p:tavLst>
                                    </p:anim>
                                    <p:anim calcmode="lin" valueType="num">
                                      <p:cBhvr>
                                        <p:cTn id="24" dur="1000" fill="hold"/>
                                        <p:tgtEl>
                                          <p:spTgt spid="46"/>
                                        </p:tgtEl>
                                        <p:attrNameLst>
                                          <p:attrName>ppt_h</p:attrName>
                                        </p:attrNameLst>
                                      </p:cBhvr>
                                      <p:tavLst>
                                        <p:tav tm="0">
                                          <p:val>
                                            <p:fltVal val="0"/>
                                          </p:val>
                                        </p:tav>
                                        <p:tav tm="100000">
                                          <p:val>
                                            <p:strVal val="#ppt_h"/>
                                          </p:val>
                                        </p:tav>
                                      </p:tavLst>
                                    </p:anim>
                                    <p:anim calcmode="lin" valueType="num">
                                      <p:cBhvr>
                                        <p:cTn id="25" dur="1000" fill="hold"/>
                                        <p:tgtEl>
                                          <p:spTgt spid="46"/>
                                        </p:tgtEl>
                                        <p:attrNameLst>
                                          <p:attrName>style.rotation</p:attrName>
                                        </p:attrNameLst>
                                      </p:cBhvr>
                                      <p:tavLst>
                                        <p:tav tm="0">
                                          <p:val>
                                            <p:fltVal val="90"/>
                                          </p:val>
                                        </p:tav>
                                        <p:tav tm="100000">
                                          <p:val>
                                            <p:fltVal val="0"/>
                                          </p:val>
                                        </p:tav>
                                      </p:tavLst>
                                    </p:anim>
                                    <p:animEffect transition="in" filter="fade">
                                      <p:cBhvr>
                                        <p:cTn id="26" dur="1000"/>
                                        <p:tgtEl>
                                          <p:spTgt spid="4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p:cTn id="31" dur="1000" fill="hold"/>
                                        <p:tgtEl>
                                          <p:spTgt spid="49"/>
                                        </p:tgtEl>
                                        <p:attrNameLst>
                                          <p:attrName>ppt_w</p:attrName>
                                        </p:attrNameLst>
                                      </p:cBhvr>
                                      <p:tavLst>
                                        <p:tav tm="0">
                                          <p:val>
                                            <p:fltVal val="0"/>
                                          </p:val>
                                        </p:tav>
                                        <p:tav tm="100000">
                                          <p:val>
                                            <p:strVal val="#ppt_w"/>
                                          </p:val>
                                        </p:tav>
                                      </p:tavLst>
                                    </p:anim>
                                    <p:anim calcmode="lin" valueType="num">
                                      <p:cBhvr>
                                        <p:cTn id="32" dur="1000" fill="hold"/>
                                        <p:tgtEl>
                                          <p:spTgt spid="49"/>
                                        </p:tgtEl>
                                        <p:attrNameLst>
                                          <p:attrName>ppt_h</p:attrName>
                                        </p:attrNameLst>
                                      </p:cBhvr>
                                      <p:tavLst>
                                        <p:tav tm="0">
                                          <p:val>
                                            <p:fltVal val="0"/>
                                          </p:val>
                                        </p:tav>
                                        <p:tav tm="100000">
                                          <p:val>
                                            <p:strVal val="#ppt_h"/>
                                          </p:val>
                                        </p:tav>
                                      </p:tavLst>
                                    </p:anim>
                                    <p:anim calcmode="lin" valueType="num">
                                      <p:cBhvr>
                                        <p:cTn id="33" dur="1000" fill="hold"/>
                                        <p:tgtEl>
                                          <p:spTgt spid="49"/>
                                        </p:tgtEl>
                                        <p:attrNameLst>
                                          <p:attrName>style.rotation</p:attrName>
                                        </p:attrNameLst>
                                      </p:cBhvr>
                                      <p:tavLst>
                                        <p:tav tm="0">
                                          <p:val>
                                            <p:fltVal val="90"/>
                                          </p:val>
                                        </p:tav>
                                        <p:tav tm="100000">
                                          <p:val>
                                            <p:fltVal val="0"/>
                                          </p:val>
                                        </p:tav>
                                      </p:tavLst>
                                    </p:anim>
                                    <p:animEffect transition="in" filter="fade">
                                      <p:cBhvr>
                                        <p:cTn id="34" dur="1000"/>
                                        <p:tgtEl>
                                          <p:spTgt spid="49"/>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p:cTn id="39" dur="1000" fill="hold"/>
                                        <p:tgtEl>
                                          <p:spTgt spid="54"/>
                                        </p:tgtEl>
                                        <p:attrNameLst>
                                          <p:attrName>ppt_w</p:attrName>
                                        </p:attrNameLst>
                                      </p:cBhvr>
                                      <p:tavLst>
                                        <p:tav tm="0">
                                          <p:val>
                                            <p:fltVal val="0"/>
                                          </p:val>
                                        </p:tav>
                                        <p:tav tm="100000">
                                          <p:val>
                                            <p:strVal val="#ppt_w"/>
                                          </p:val>
                                        </p:tav>
                                      </p:tavLst>
                                    </p:anim>
                                    <p:anim calcmode="lin" valueType="num">
                                      <p:cBhvr>
                                        <p:cTn id="40" dur="1000" fill="hold"/>
                                        <p:tgtEl>
                                          <p:spTgt spid="54"/>
                                        </p:tgtEl>
                                        <p:attrNameLst>
                                          <p:attrName>ppt_h</p:attrName>
                                        </p:attrNameLst>
                                      </p:cBhvr>
                                      <p:tavLst>
                                        <p:tav tm="0">
                                          <p:val>
                                            <p:fltVal val="0"/>
                                          </p:val>
                                        </p:tav>
                                        <p:tav tm="100000">
                                          <p:val>
                                            <p:strVal val="#ppt_h"/>
                                          </p:val>
                                        </p:tav>
                                      </p:tavLst>
                                    </p:anim>
                                    <p:anim calcmode="lin" valueType="num">
                                      <p:cBhvr>
                                        <p:cTn id="41" dur="1000" fill="hold"/>
                                        <p:tgtEl>
                                          <p:spTgt spid="54"/>
                                        </p:tgtEl>
                                        <p:attrNameLst>
                                          <p:attrName>style.rotation</p:attrName>
                                        </p:attrNameLst>
                                      </p:cBhvr>
                                      <p:tavLst>
                                        <p:tav tm="0">
                                          <p:val>
                                            <p:fltVal val="90"/>
                                          </p:val>
                                        </p:tav>
                                        <p:tav tm="100000">
                                          <p:val>
                                            <p:fltVal val="0"/>
                                          </p:val>
                                        </p:tav>
                                      </p:tavLst>
                                    </p:anim>
                                    <p:animEffect transition="in" filter="fade">
                                      <p:cBhvr>
                                        <p:cTn id="42"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8" name="TextBox 7"/>
          <p:cNvSpPr txBox="1"/>
          <p:nvPr/>
        </p:nvSpPr>
        <p:spPr>
          <a:xfrm>
            <a:off x="179512" y="755993"/>
            <a:ext cx="8856984" cy="584775"/>
          </a:xfrm>
          <a:prstGeom prst="rect">
            <a:avLst/>
          </a:prstGeom>
          <a:noFill/>
        </p:spPr>
        <p:txBody>
          <a:bodyPr wrap="square" rtlCol="0">
            <a:spAutoFit/>
          </a:bodyPr>
          <a:lstStyle/>
          <a:p>
            <a:pPr algn="ctr"/>
            <a:r>
              <a:rPr lang="en-AU" sz="3200" b="1" dirty="0" smtClean="0">
                <a:solidFill>
                  <a:srgbClr val="BC463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Questions?</a:t>
            </a:r>
            <a:endParaRPr lang="en-AU" sz="3200" b="1" dirty="0">
              <a:solidFill>
                <a:srgbClr val="BC463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755576" y="2348880"/>
            <a:ext cx="7879177" cy="1815882"/>
          </a:xfrm>
          <a:prstGeom prst="rect">
            <a:avLst/>
          </a:prstGeom>
          <a:noFill/>
        </p:spPr>
        <p:txBody>
          <a:bodyPr wrap="square" rtlCol="0">
            <a:spAutoFit/>
          </a:bodyPr>
          <a:lstStyle/>
          <a:p>
            <a:pPr algn="ctr">
              <a:spcBef>
                <a:spcPts val="3600"/>
              </a:spcBef>
              <a:spcAft>
                <a:spcPts val="1200"/>
              </a:spcAft>
            </a:pPr>
            <a:r>
              <a:rPr lang="en-AU" sz="2800" dirty="0" smtClean="0">
                <a:solidFill>
                  <a:srgbClr val="5C2018"/>
                </a:solidFill>
                <a:latin typeface="Tahoma" panose="020B0604030504040204" pitchFamily="34" charset="0"/>
                <a:ea typeface="Tahoma" panose="020B0604030504040204" pitchFamily="34" charset="0"/>
                <a:cs typeface="Tahoma" panose="020B0604030504040204" pitchFamily="34" charset="0"/>
              </a:rPr>
              <a:t>For further information </a:t>
            </a:r>
            <a:r>
              <a:rPr lang="en-AU" sz="5400" b="1" dirty="0" smtClean="0">
                <a:solidFill>
                  <a:srgbClr val="5C2018"/>
                </a:solidFill>
                <a:latin typeface="Tahoma" panose="020B0604030504040204" pitchFamily="34" charset="0"/>
                <a:ea typeface="Tahoma" panose="020B0604030504040204" pitchFamily="34" charset="0"/>
                <a:cs typeface="Tahoma" panose="020B0604030504040204" pitchFamily="34" charset="0"/>
              </a:rPr>
              <a:t>ntec.nt.gov.au</a:t>
            </a:r>
            <a:endParaRPr lang="en-AU" sz="7200" b="1" dirty="0" smtClean="0">
              <a:solidFill>
                <a:srgbClr val="5C2018"/>
              </a:solidFill>
              <a:latin typeface="Tahoma" panose="020B0604030504040204" pitchFamily="34" charset="0"/>
              <a:ea typeface="Tahoma" panose="020B0604030504040204" pitchFamily="34" charset="0"/>
              <a:cs typeface="Tahoma" panose="020B0604030504040204" pitchFamily="34" charset="0"/>
            </a:endParaRPr>
          </a:p>
          <a:p>
            <a:pPr algn="ctr">
              <a:spcAft>
                <a:spcPts val="1200"/>
              </a:spcAft>
            </a:pPr>
            <a:endParaRPr lang="en-AU" sz="2000"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p:cNvGrpSpPr/>
          <p:nvPr/>
        </p:nvGrpSpPr>
        <p:grpSpPr>
          <a:xfrm>
            <a:off x="936105" y="4490007"/>
            <a:ext cx="4482461" cy="451517"/>
            <a:chOff x="467545" y="5219023"/>
            <a:chExt cx="4482461" cy="451517"/>
          </a:xfrm>
        </p:grpSpPr>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5" y="5219023"/>
              <a:ext cx="432048" cy="432048"/>
            </a:xfrm>
            <a:prstGeom prst="rect">
              <a:avLst/>
            </a:prstGeom>
          </p:spPr>
        </p:pic>
        <p:sp>
          <p:nvSpPr>
            <p:cNvPr id="15" name="TextBox 14"/>
            <p:cNvSpPr txBox="1"/>
            <p:nvPr/>
          </p:nvSpPr>
          <p:spPr>
            <a:xfrm>
              <a:off x="917558" y="5301208"/>
              <a:ext cx="4032448" cy="369332"/>
            </a:xfrm>
            <a:prstGeom prst="rect">
              <a:avLst/>
            </a:prstGeom>
            <a:noFill/>
          </p:spPr>
          <p:txBody>
            <a:bodyPr wrap="square" rtlCol="0">
              <a:spAutoFit/>
            </a:bodyPr>
            <a:lstStyle/>
            <a:p>
              <a:r>
                <a:rPr lang="en-AU" dirty="0" smtClean="0">
                  <a:solidFill>
                    <a:srgbClr val="0065BD"/>
                  </a:solidFill>
                </a:rPr>
                <a:t>Facebook.com/NTElectoralcommission</a:t>
              </a:r>
              <a:endParaRPr lang="en-AU" dirty="0">
                <a:solidFill>
                  <a:srgbClr val="0065BD"/>
                </a:solidFill>
              </a:endParaRPr>
            </a:p>
          </p:txBody>
        </p:sp>
      </p:grpSp>
      <p:grpSp>
        <p:nvGrpSpPr>
          <p:cNvPr id="16" name="Group 15"/>
          <p:cNvGrpSpPr/>
          <p:nvPr/>
        </p:nvGrpSpPr>
        <p:grpSpPr>
          <a:xfrm>
            <a:off x="5801112" y="4437112"/>
            <a:ext cx="3811448" cy="495120"/>
            <a:chOff x="5332552" y="5166128"/>
            <a:chExt cx="3811448" cy="495120"/>
          </a:xfrm>
        </p:grpSpPr>
        <p:pic>
          <p:nvPicPr>
            <p:cNvPr id="17" name="Picture 16"/>
            <p:cNvPicPr>
              <a:picLocks noChangeAspect="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332552" y="5166128"/>
              <a:ext cx="495120" cy="495120"/>
            </a:xfrm>
            <a:prstGeom prst="rect">
              <a:avLst/>
            </a:prstGeom>
          </p:spPr>
        </p:pic>
        <p:sp>
          <p:nvSpPr>
            <p:cNvPr id="18" name="TextBox 17"/>
            <p:cNvSpPr txBox="1"/>
            <p:nvPr/>
          </p:nvSpPr>
          <p:spPr>
            <a:xfrm>
              <a:off x="5827672" y="5291916"/>
              <a:ext cx="3316328" cy="369332"/>
            </a:xfrm>
            <a:prstGeom prst="rect">
              <a:avLst/>
            </a:prstGeom>
            <a:noFill/>
          </p:spPr>
          <p:txBody>
            <a:bodyPr wrap="square" rtlCol="0">
              <a:spAutoFit/>
            </a:bodyPr>
            <a:lstStyle/>
            <a:p>
              <a:r>
                <a:rPr lang="en-AU" dirty="0" smtClean="0">
                  <a:solidFill>
                    <a:srgbClr val="0065BD"/>
                  </a:solidFill>
                </a:rPr>
                <a:t>@NTElecComm</a:t>
              </a:r>
              <a:endParaRPr lang="en-AU" dirty="0">
                <a:solidFill>
                  <a:srgbClr val="0065BD"/>
                </a:solidFill>
              </a:endParaRPr>
            </a:p>
          </p:txBody>
        </p:sp>
      </p:grpSp>
    </p:spTree>
    <p:extLst>
      <p:ext uri="{BB962C8B-B14F-4D97-AF65-F5344CB8AC3E}">
        <p14:creationId xmlns:p14="http://schemas.microsoft.com/office/powerpoint/2010/main" val="67827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latin typeface="+mn-lt"/>
                <a:ea typeface="Tahoma" panose="020B0604030504040204" pitchFamily="34" charset="0"/>
                <a:cs typeface="Tahoma" panose="020B0604030504040204" pitchFamily="34" charset="0"/>
              </a:rPr>
              <a:t>Have you ever voted before?</a:t>
            </a:r>
            <a:endParaRPr lang="en-AU" dirty="0">
              <a:latin typeface="+mn-lt"/>
              <a:ea typeface="Tahoma" panose="020B0604030504040204" pitchFamily="34" charset="0"/>
              <a:cs typeface="Tahoma" panose="020B0604030504040204" pitchFamily="34" charset="0"/>
            </a:endParaRPr>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86263">
            <a:off x="5216422" y="1576376"/>
            <a:ext cx="3551746" cy="1997857"/>
          </a:xfrm>
          <a:prstGeom prst="rect">
            <a:avLst/>
          </a:prstGeom>
          <a:ln w="31750">
            <a:solidFill>
              <a:srgbClr val="BC4639"/>
            </a:solidFill>
          </a:ln>
          <a:effectLst>
            <a:outerShdw blurRad="50800" dist="38100" algn="l" rotWithShape="0">
              <a:prstClr val="black">
                <a:alpha val="40000"/>
              </a:prstClr>
            </a:outerShdw>
          </a:effectLst>
        </p:spPr>
      </p:pic>
      <p:pic>
        <p:nvPicPr>
          <p:cNvPr id="23" name="Picture 22"/>
          <p:cNvPicPr>
            <a:picLocks noChangeAspect="1"/>
          </p:cNvPicPr>
          <p:nvPr/>
        </p:nvPicPr>
        <p:blipFill rotWithShape="1">
          <a:blip r:embed="rId6">
            <a:extLst>
              <a:ext uri="{28A0092B-C50C-407E-A947-70E740481C1C}">
                <a14:useLocalDpi xmlns:a14="http://schemas.microsoft.com/office/drawing/2010/main" val="0"/>
              </a:ext>
            </a:extLst>
          </a:blip>
          <a:srcRect t="19103"/>
          <a:stretch/>
        </p:blipFill>
        <p:spPr>
          <a:xfrm rot="21029561">
            <a:off x="284514" y="1655166"/>
            <a:ext cx="4292066" cy="2314785"/>
          </a:xfrm>
          <a:prstGeom prst="rect">
            <a:avLst/>
          </a:prstGeom>
          <a:ln w="31750">
            <a:solidFill>
              <a:srgbClr val="BC4639"/>
            </a:solidFill>
          </a:ln>
          <a:effectLst>
            <a:outerShdw blurRad="50800" dist="38100" dir="2700000" algn="tl" rotWithShape="0">
              <a:prstClr val="black">
                <a:alpha val="40000"/>
              </a:prstClr>
            </a:outerShdw>
          </a:effectLst>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95936" y="3935908"/>
            <a:ext cx="3330339" cy="1873316"/>
          </a:xfrm>
          <a:prstGeom prst="rect">
            <a:avLst/>
          </a:prstGeom>
          <a:ln w="31750">
            <a:solidFill>
              <a:srgbClr val="BC4639"/>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56955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20"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t>Why do we vote?</a:t>
            </a:r>
            <a:endParaRPr lang="en-AU" dirty="0"/>
          </a:p>
        </p:txBody>
      </p:sp>
      <p:grpSp>
        <p:nvGrpSpPr>
          <p:cNvPr id="32" name="Group 31"/>
          <p:cNvGrpSpPr/>
          <p:nvPr/>
        </p:nvGrpSpPr>
        <p:grpSpPr>
          <a:xfrm>
            <a:off x="533721" y="2814287"/>
            <a:ext cx="7865899" cy="227963"/>
            <a:chOff x="394453" y="3061420"/>
            <a:chExt cx="7865899" cy="227963"/>
          </a:xfrm>
          <a:solidFill>
            <a:schemeClr val="tx1"/>
          </a:solidFill>
        </p:grpSpPr>
        <p:sp>
          <p:nvSpPr>
            <p:cNvPr id="33" name="Minus 32"/>
            <p:cNvSpPr/>
            <p:nvPr/>
          </p:nvSpPr>
          <p:spPr>
            <a:xfrm>
              <a:off x="394453" y="3068960"/>
              <a:ext cx="937187" cy="216024"/>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Minus 33"/>
            <p:cNvSpPr/>
            <p:nvPr/>
          </p:nvSpPr>
          <p:spPr>
            <a:xfrm>
              <a:off x="1296091" y="3065190"/>
              <a:ext cx="937187" cy="216024"/>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5" name="Minus 34"/>
            <p:cNvSpPr/>
            <p:nvPr/>
          </p:nvSpPr>
          <p:spPr>
            <a:xfrm>
              <a:off x="2197729" y="3061420"/>
              <a:ext cx="937187" cy="216024"/>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6" name="Minus 35"/>
            <p:cNvSpPr/>
            <p:nvPr/>
          </p:nvSpPr>
          <p:spPr>
            <a:xfrm>
              <a:off x="3063818" y="3065190"/>
              <a:ext cx="937187" cy="216024"/>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7" name="Minus 36"/>
            <p:cNvSpPr/>
            <p:nvPr/>
          </p:nvSpPr>
          <p:spPr>
            <a:xfrm>
              <a:off x="3965456" y="3073359"/>
              <a:ext cx="937187" cy="216024"/>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8" name="Minus 37"/>
            <p:cNvSpPr/>
            <p:nvPr/>
          </p:nvSpPr>
          <p:spPr>
            <a:xfrm>
              <a:off x="4831545" y="3062782"/>
              <a:ext cx="937187" cy="216024"/>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9" name="Minus 38"/>
            <p:cNvSpPr/>
            <p:nvPr/>
          </p:nvSpPr>
          <p:spPr>
            <a:xfrm>
              <a:off x="5662085" y="3062782"/>
              <a:ext cx="937187" cy="216024"/>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0" name="Minus 39"/>
            <p:cNvSpPr/>
            <p:nvPr/>
          </p:nvSpPr>
          <p:spPr>
            <a:xfrm>
              <a:off x="6492625" y="3063479"/>
              <a:ext cx="937187" cy="216024"/>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1" name="Minus 40"/>
            <p:cNvSpPr/>
            <p:nvPr/>
          </p:nvSpPr>
          <p:spPr>
            <a:xfrm>
              <a:off x="7323165" y="3071019"/>
              <a:ext cx="937187" cy="216024"/>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42" name="Rectangle 41"/>
          <p:cNvSpPr/>
          <p:nvPr/>
        </p:nvSpPr>
        <p:spPr>
          <a:xfrm>
            <a:off x="621725" y="1750404"/>
            <a:ext cx="785058" cy="1200329"/>
          </a:xfrm>
          <a:prstGeom prst="rect">
            <a:avLst/>
          </a:prstGeom>
          <a:noFill/>
        </p:spPr>
        <p:txBody>
          <a:bodyPr wrap="square" lIns="91440" tIns="45720" rIns="91440" bIns="45720">
            <a:spAutoFit/>
          </a:bodyPr>
          <a:lstStyle/>
          <a:p>
            <a:pPr algn="ctr"/>
            <a:r>
              <a:rPr lang="en-AU" sz="7200" b="0" cap="none" spc="0" dirty="0" smtClean="0">
                <a:ln w="0"/>
                <a:solidFill>
                  <a:schemeClr val="tx1"/>
                </a:solidFill>
                <a:latin typeface="Tahoma" panose="020B0604030504040204" pitchFamily="34" charset="0"/>
                <a:ea typeface="Tahoma" panose="020B0604030504040204" pitchFamily="34" charset="0"/>
                <a:cs typeface="Tahoma" panose="020B0604030504040204" pitchFamily="34" charset="0"/>
              </a:rPr>
              <a:t>D</a:t>
            </a:r>
            <a:endParaRPr lang="en-AU" sz="7200" b="0" cap="none" spc="0" dirty="0">
              <a:ln w="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3" name="Rectangle 42"/>
          <p:cNvSpPr/>
          <p:nvPr/>
        </p:nvSpPr>
        <p:spPr>
          <a:xfrm>
            <a:off x="7543464" y="1740874"/>
            <a:ext cx="785058" cy="1200329"/>
          </a:xfrm>
          <a:prstGeom prst="rect">
            <a:avLst/>
          </a:prstGeom>
          <a:noFill/>
        </p:spPr>
        <p:txBody>
          <a:bodyPr wrap="square" lIns="91440" tIns="45720" rIns="91440" bIns="45720">
            <a:spAutoFit/>
          </a:bodyPr>
          <a:lstStyle/>
          <a:p>
            <a:pPr algn="ctr"/>
            <a:r>
              <a:rPr lang="en-AU" sz="7200" b="0" cap="none" spc="0" dirty="0" smtClean="0">
                <a:ln w="0"/>
                <a:solidFill>
                  <a:schemeClr val="tx1"/>
                </a:solidFill>
                <a:latin typeface="Tahoma" panose="020B0604030504040204" pitchFamily="34" charset="0"/>
                <a:ea typeface="Tahoma" panose="020B0604030504040204" pitchFamily="34" charset="0"/>
                <a:cs typeface="Tahoma" panose="020B0604030504040204" pitchFamily="34" charset="0"/>
              </a:rPr>
              <a:t>y</a:t>
            </a:r>
            <a:endParaRPr lang="en-AU" sz="7200" b="0" cap="none" spc="0" dirty="0">
              <a:ln w="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4" name="Rectangle 43"/>
          <p:cNvSpPr/>
          <p:nvPr/>
        </p:nvSpPr>
        <p:spPr>
          <a:xfrm>
            <a:off x="4108682" y="1773185"/>
            <a:ext cx="785058" cy="1200329"/>
          </a:xfrm>
          <a:prstGeom prst="rect">
            <a:avLst/>
          </a:prstGeom>
          <a:noFill/>
        </p:spPr>
        <p:txBody>
          <a:bodyPr wrap="square" lIns="91440" tIns="45720" rIns="91440" bIns="45720">
            <a:spAutoFit/>
          </a:bodyPr>
          <a:lstStyle/>
          <a:p>
            <a:pPr algn="ctr"/>
            <a:r>
              <a:rPr lang="en-AU" sz="7200" b="0" cap="none" spc="0" dirty="0" smtClean="0">
                <a:ln w="0"/>
                <a:solidFill>
                  <a:schemeClr val="tx1"/>
                </a:solidFill>
                <a:latin typeface="Tahoma" panose="020B0604030504040204" pitchFamily="34" charset="0"/>
                <a:ea typeface="Tahoma" panose="020B0604030504040204" pitchFamily="34" charset="0"/>
                <a:cs typeface="Tahoma" panose="020B0604030504040204" pitchFamily="34" charset="0"/>
              </a:rPr>
              <a:t>c</a:t>
            </a:r>
            <a:endParaRPr lang="en-AU" sz="7200" b="0" cap="none" spc="0" dirty="0">
              <a:ln w="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3" name="Group 2"/>
          <p:cNvGrpSpPr/>
          <p:nvPr/>
        </p:nvGrpSpPr>
        <p:grpSpPr>
          <a:xfrm>
            <a:off x="1421955" y="1740874"/>
            <a:ext cx="6079209" cy="1233003"/>
            <a:chOff x="1312553" y="1980208"/>
            <a:chExt cx="6079209" cy="1233003"/>
          </a:xfrm>
        </p:grpSpPr>
        <p:sp>
          <p:nvSpPr>
            <p:cNvPr id="45" name="Rectangle 44"/>
            <p:cNvSpPr/>
            <p:nvPr/>
          </p:nvSpPr>
          <p:spPr>
            <a:xfrm>
              <a:off x="1312553" y="1980208"/>
              <a:ext cx="866964" cy="1200329"/>
            </a:xfrm>
            <a:prstGeom prst="rect">
              <a:avLst/>
            </a:prstGeom>
            <a:noFill/>
          </p:spPr>
          <p:txBody>
            <a:bodyPr wrap="square" lIns="91440" tIns="45720" rIns="91440" bIns="45720">
              <a:spAutoFit/>
            </a:bodyPr>
            <a:lstStyle/>
            <a:p>
              <a:pPr algn="ctr"/>
              <a:r>
                <a:rPr lang="en-AU" sz="7200" dirty="0" smtClean="0">
                  <a:ln w="0"/>
                  <a:latin typeface="Tahoma" panose="020B0604030504040204" pitchFamily="34" charset="0"/>
                  <a:ea typeface="Tahoma" panose="020B0604030504040204" pitchFamily="34" charset="0"/>
                  <a:cs typeface="Tahoma" panose="020B0604030504040204" pitchFamily="34" charset="0"/>
                </a:rPr>
                <a:t>e </a:t>
              </a:r>
              <a:endParaRPr lang="en-AU" sz="7200" b="0" cap="none" spc="0" dirty="0">
                <a:ln w="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6" name="Rectangle 45"/>
            <p:cNvSpPr/>
            <p:nvPr/>
          </p:nvSpPr>
          <p:spPr>
            <a:xfrm>
              <a:off x="2240258" y="2012882"/>
              <a:ext cx="866964" cy="1200329"/>
            </a:xfrm>
            <a:prstGeom prst="rect">
              <a:avLst/>
            </a:prstGeom>
            <a:noFill/>
          </p:spPr>
          <p:txBody>
            <a:bodyPr wrap="square" lIns="91440" tIns="45720" rIns="91440" bIns="45720">
              <a:spAutoFit/>
            </a:bodyPr>
            <a:lstStyle/>
            <a:p>
              <a:pPr algn="ctr"/>
              <a:r>
                <a:rPr lang="en-AU" sz="7200" dirty="0" smtClean="0">
                  <a:ln w="0"/>
                  <a:latin typeface="Tahoma" panose="020B0604030504040204" pitchFamily="34" charset="0"/>
                  <a:ea typeface="Tahoma" panose="020B0604030504040204" pitchFamily="34" charset="0"/>
                  <a:cs typeface="Tahoma" panose="020B0604030504040204" pitchFamily="34" charset="0"/>
                </a:rPr>
                <a:t>m </a:t>
              </a:r>
              <a:endParaRPr lang="en-AU" sz="7200" b="0" cap="none" spc="0" dirty="0">
                <a:ln w="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7" name="Rectangle 46"/>
            <p:cNvSpPr/>
            <p:nvPr/>
          </p:nvSpPr>
          <p:spPr>
            <a:xfrm>
              <a:off x="3119769" y="2009112"/>
              <a:ext cx="866964" cy="1200329"/>
            </a:xfrm>
            <a:prstGeom prst="rect">
              <a:avLst/>
            </a:prstGeom>
            <a:noFill/>
          </p:spPr>
          <p:txBody>
            <a:bodyPr wrap="square" lIns="91440" tIns="45720" rIns="91440" bIns="45720">
              <a:spAutoFit/>
            </a:bodyPr>
            <a:lstStyle/>
            <a:p>
              <a:pPr algn="ctr"/>
              <a:r>
                <a:rPr lang="en-AU" sz="7200" dirty="0" smtClean="0">
                  <a:ln w="0"/>
                  <a:latin typeface="Tahoma" panose="020B0604030504040204" pitchFamily="34" charset="0"/>
                  <a:ea typeface="Tahoma" panose="020B0604030504040204" pitchFamily="34" charset="0"/>
                  <a:cs typeface="Tahoma" panose="020B0604030504040204" pitchFamily="34" charset="0"/>
                </a:rPr>
                <a:t>o </a:t>
              </a:r>
              <a:endParaRPr lang="en-AU" sz="7200" b="0" cap="none" spc="0" dirty="0">
                <a:ln w="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8" name="Rectangle 47"/>
            <p:cNvSpPr/>
            <p:nvPr/>
          </p:nvSpPr>
          <p:spPr>
            <a:xfrm>
              <a:off x="4835474" y="2002306"/>
              <a:ext cx="866964" cy="1200329"/>
            </a:xfrm>
            <a:prstGeom prst="rect">
              <a:avLst/>
            </a:prstGeom>
            <a:noFill/>
          </p:spPr>
          <p:txBody>
            <a:bodyPr wrap="square" lIns="91440" tIns="45720" rIns="91440" bIns="45720">
              <a:spAutoFit/>
            </a:bodyPr>
            <a:lstStyle/>
            <a:p>
              <a:pPr algn="ctr"/>
              <a:r>
                <a:rPr lang="en-AU" sz="7200" dirty="0">
                  <a:ln w="0"/>
                  <a:latin typeface="Tahoma" panose="020B0604030504040204" pitchFamily="34" charset="0"/>
                  <a:ea typeface="Tahoma" panose="020B0604030504040204" pitchFamily="34" charset="0"/>
                  <a:cs typeface="Tahoma" panose="020B0604030504040204" pitchFamily="34" charset="0"/>
                </a:rPr>
                <a:t>r</a:t>
              </a:r>
              <a:r>
                <a:rPr lang="en-AU" sz="7200" dirty="0" smtClean="0">
                  <a:ln w="0"/>
                  <a:latin typeface="Tahoma" panose="020B0604030504040204" pitchFamily="34" charset="0"/>
                  <a:ea typeface="Tahoma" panose="020B0604030504040204" pitchFamily="34" charset="0"/>
                  <a:cs typeface="Tahoma" panose="020B0604030504040204" pitchFamily="34" charset="0"/>
                </a:rPr>
                <a:t> </a:t>
              </a:r>
              <a:endParaRPr lang="en-AU" sz="7200" b="0" cap="none" spc="0" dirty="0">
                <a:ln w="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9" name="Rectangle 48"/>
            <p:cNvSpPr/>
            <p:nvPr/>
          </p:nvSpPr>
          <p:spPr>
            <a:xfrm>
              <a:off x="5706791" y="1992599"/>
              <a:ext cx="866964" cy="1200329"/>
            </a:xfrm>
            <a:prstGeom prst="rect">
              <a:avLst/>
            </a:prstGeom>
            <a:noFill/>
          </p:spPr>
          <p:txBody>
            <a:bodyPr wrap="square" lIns="91440" tIns="45720" rIns="91440" bIns="45720">
              <a:spAutoFit/>
            </a:bodyPr>
            <a:lstStyle/>
            <a:p>
              <a:pPr algn="ctr"/>
              <a:r>
                <a:rPr lang="en-AU" sz="7200" dirty="0" smtClean="0">
                  <a:ln w="0"/>
                  <a:latin typeface="Tahoma" panose="020B0604030504040204" pitchFamily="34" charset="0"/>
                  <a:ea typeface="Tahoma" panose="020B0604030504040204" pitchFamily="34" charset="0"/>
                  <a:cs typeface="Tahoma" panose="020B0604030504040204" pitchFamily="34" charset="0"/>
                </a:rPr>
                <a:t>a </a:t>
              </a:r>
              <a:endParaRPr lang="en-AU" sz="7200" b="0" cap="none" spc="0" dirty="0">
                <a:ln w="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0" name="Rectangle 49"/>
            <p:cNvSpPr/>
            <p:nvPr/>
          </p:nvSpPr>
          <p:spPr>
            <a:xfrm>
              <a:off x="6524798" y="1985059"/>
              <a:ext cx="866964" cy="1200329"/>
            </a:xfrm>
            <a:prstGeom prst="rect">
              <a:avLst/>
            </a:prstGeom>
            <a:noFill/>
          </p:spPr>
          <p:txBody>
            <a:bodyPr wrap="square" lIns="91440" tIns="45720" rIns="91440" bIns="45720">
              <a:spAutoFit/>
            </a:bodyPr>
            <a:lstStyle/>
            <a:p>
              <a:pPr algn="ctr"/>
              <a:r>
                <a:rPr lang="en-AU" sz="7200" dirty="0">
                  <a:ln w="0"/>
                  <a:latin typeface="Tahoma" panose="020B0604030504040204" pitchFamily="34" charset="0"/>
                  <a:ea typeface="Tahoma" panose="020B0604030504040204" pitchFamily="34" charset="0"/>
                  <a:cs typeface="Tahoma" panose="020B0604030504040204" pitchFamily="34" charset="0"/>
                </a:rPr>
                <a:t>c</a:t>
              </a:r>
              <a:r>
                <a:rPr lang="en-AU" sz="7200" dirty="0" smtClean="0">
                  <a:ln w="0"/>
                  <a:latin typeface="Tahoma" panose="020B0604030504040204" pitchFamily="34" charset="0"/>
                  <a:ea typeface="Tahoma" panose="020B0604030504040204" pitchFamily="34" charset="0"/>
                  <a:cs typeface="Tahoma" panose="020B0604030504040204" pitchFamily="34" charset="0"/>
                </a:rPr>
                <a:t> </a:t>
              </a:r>
              <a:endParaRPr lang="en-AU" sz="7200" b="0" cap="none" spc="0" dirty="0">
                <a:ln w="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51" name="Group 50"/>
          <p:cNvGrpSpPr/>
          <p:nvPr/>
        </p:nvGrpSpPr>
        <p:grpSpPr>
          <a:xfrm>
            <a:off x="959433" y="3524541"/>
            <a:ext cx="6708911" cy="2136708"/>
            <a:chOff x="959433" y="3524540"/>
            <a:chExt cx="6919667" cy="2205565"/>
          </a:xfrm>
          <a:effectLst>
            <a:outerShdw blurRad="50800" dist="38100" dir="2700000" algn="tl" rotWithShape="0">
              <a:prstClr val="black">
                <a:alpha val="40000"/>
              </a:prstClr>
            </a:outerShdw>
          </a:effectLst>
        </p:grpSpPr>
        <p:pic>
          <p:nvPicPr>
            <p:cNvPr id="5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433" y="3534085"/>
              <a:ext cx="3617416" cy="2196020"/>
            </a:xfrm>
            <a:prstGeom prst="rect">
              <a:avLst/>
            </a:prstGeom>
            <a:noFill/>
            <a:ln w="31750">
              <a:solidFill>
                <a:srgbClr val="BC4639"/>
              </a:solidFill>
              <a:miter lim="800000"/>
              <a:headEnd/>
              <a:tailEnd/>
            </a:ln>
            <a:extLst>
              <a:ext uri="{909E8E84-426E-40DD-AFC4-6F175D3DCCD1}">
                <a14:hiddenFill xmlns:a14="http://schemas.microsoft.com/office/drawing/2010/main">
                  <a:solidFill>
                    <a:schemeClr val="accent1"/>
                  </a:solidFill>
                </a14:hiddenFill>
              </a:ext>
            </a:extLst>
          </p:spPr>
        </p:pic>
        <p:pic>
          <p:nvPicPr>
            <p:cNvPr id="5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3456" y="3524540"/>
              <a:ext cx="3095644" cy="2205565"/>
            </a:xfrm>
            <a:prstGeom prst="rect">
              <a:avLst/>
            </a:prstGeom>
            <a:noFill/>
            <a:ln w="31750">
              <a:solidFill>
                <a:srgbClr val="BC4639"/>
              </a:solidFill>
              <a:miter lim="800000"/>
              <a:headEnd/>
              <a:tailEnd/>
            </a:ln>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1986972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3"/>
                                        </p:tgtEl>
                                        <p:attrNameLst>
                                          <p:attrName>style.visibility</p:attrName>
                                        </p:attrNameLst>
                                      </p:cBhvr>
                                      <p:to>
                                        <p:strVal val="visible"/>
                                      </p:to>
                                    </p:set>
                                    <p:anim calcmode="lin" valueType="num">
                                      <p:cBhvr>
                                        <p:cTn id="14" dur="500" fill="hold"/>
                                        <p:tgtEl>
                                          <p:spTgt spid="43"/>
                                        </p:tgtEl>
                                        <p:attrNameLst>
                                          <p:attrName>ppt_w</p:attrName>
                                        </p:attrNameLst>
                                      </p:cBhvr>
                                      <p:tavLst>
                                        <p:tav tm="0">
                                          <p:val>
                                            <p:fltVal val="0"/>
                                          </p:val>
                                        </p:tav>
                                        <p:tav tm="100000">
                                          <p:val>
                                            <p:strVal val="#ppt_w"/>
                                          </p:val>
                                        </p:tav>
                                      </p:tavLst>
                                    </p:anim>
                                    <p:anim calcmode="lin" valueType="num">
                                      <p:cBhvr>
                                        <p:cTn id="15" dur="500" fill="hold"/>
                                        <p:tgtEl>
                                          <p:spTgt spid="43"/>
                                        </p:tgtEl>
                                        <p:attrNameLst>
                                          <p:attrName>ppt_h</p:attrName>
                                        </p:attrNameLst>
                                      </p:cBhvr>
                                      <p:tavLst>
                                        <p:tav tm="0">
                                          <p:val>
                                            <p:fltVal val="0"/>
                                          </p:val>
                                        </p:tav>
                                        <p:tav tm="100000">
                                          <p:val>
                                            <p:strVal val="#ppt_h"/>
                                          </p:val>
                                        </p:tav>
                                      </p:tavLst>
                                    </p:anim>
                                    <p:animEffect transition="in" filter="fade">
                                      <p:cBhvr>
                                        <p:cTn id="16" dur="500"/>
                                        <p:tgtEl>
                                          <p:spTgt spid="4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p:cTn id="21" dur="500" fill="hold"/>
                                        <p:tgtEl>
                                          <p:spTgt spid="44"/>
                                        </p:tgtEl>
                                        <p:attrNameLst>
                                          <p:attrName>ppt_w</p:attrName>
                                        </p:attrNameLst>
                                      </p:cBhvr>
                                      <p:tavLst>
                                        <p:tav tm="0">
                                          <p:val>
                                            <p:fltVal val="0"/>
                                          </p:val>
                                        </p:tav>
                                        <p:tav tm="100000">
                                          <p:val>
                                            <p:strVal val="#ppt_w"/>
                                          </p:val>
                                        </p:tav>
                                      </p:tavLst>
                                    </p:anim>
                                    <p:anim calcmode="lin" valueType="num">
                                      <p:cBhvr>
                                        <p:cTn id="22" dur="500" fill="hold"/>
                                        <p:tgtEl>
                                          <p:spTgt spid="44"/>
                                        </p:tgtEl>
                                        <p:attrNameLst>
                                          <p:attrName>ppt_h</p:attrName>
                                        </p:attrNameLst>
                                      </p:cBhvr>
                                      <p:tavLst>
                                        <p:tav tm="0">
                                          <p:val>
                                            <p:fltVal val="0"/>
                                          </p:val>
                                        </p:tav>
                                        <p:tav tm="100000">
                                          <p:val>
                                            <p:strVal val="#ppt_h"/>
                                          </p:val>
                                        </p:tav>
                                      </p:tavLst>
                                    </p:anim>
                                    <p:animEffect transition="in" filter="fade">
                                      <p:cBhvr>
                                        <p:cTn id="23" dur="500"/>
                                        <p:tgtEl>
                                          <p:spTgt spid="4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barn(inVertical)">
                                      <p:cBhvr>
                                        <p:cTn id="3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latin typeface="+mn-lt"/>
                <a:ea typeface="Tahoma" panose="020B0604030504040204" pitchFamily="34" charset="0"/>
                <a:cs typeface="Tahoma" panose="020B0604030504040204" pitchFamily="34" charset="0"/>
              </a:rPr>
              <a:t>Definition of democracy</a:t>
            </a:r>
            <a:endParaRPr lang="en-AU" dirty="0">
              <a:latin typeface="+mn-lt"/>
              <a:ea typeface="Tahoma" panose="020B0604030504040204" pitchFamily="34" charset="0"/>
              <a:cs typeface="Tahoma" panose="020B0604030504040204" pitchFamily="34" charset="0"/>
            </a:endParaRPr>
          </a:p>
        </p:txBody>
      </p:sp>
      <p:grpSp>
        <p:nvGrpSpPr>
          <p:cNvPr id="21" name="Group 20"/>
          <p:cNvGrpSpPr/>
          <p:nvPr/>
        </p:nvGrpSpPr>
        <p:grpSpPr>
          <a:xfrm>
            <a:off x="646350" y="2264162"/>
            <a:ext cx="8042084" cy="2029973"/>
            <a:chOff x="644716" y="2343070"/>
            <a:chExt cx="8042084" cy="2029973"/>
          </a:xfrm>
        </p:grpSpPr>
        <p:sp>
          <p:nvSpPr>
            <p:cNvPr id="22" name="TextBox 21"/>
            <p:cNvSpPr txBox="1"/>
            <p:nvPr/>
          </p:nvSpPr>
          <p:spPr>
            <a:xfrm>
              <a:off x="644716" y="2343070"/>
              <a:ext cx="3979048" cy="646331"/>
            </a:xfrm>
            <a:prstGeom prst="rect">
              <a:avLst/>
            </a:prstGeom>
            <a:noFill/>
          </p:spPr>
          <p:txBody>
            <a:bodyPr wrap="square" rtlCol="0">
              <a:spAutoFit/>
            </a:bodyPr>
            <a:lstStyle/>
            <a:p>
              <a:r>
                <a:rPr lang="en-AU" dirty="0" smtClean="0"/>
                <a:t>A. Government by a single ruler or group of people with no say from anyone else</a:t>
              </a:r>
              <a:endParaRPr lang="en-AU" dirty="0"/>
            </a:p>
          </p:txBody>
        </p:sp>
        <p:sp>
          <p:nvSpPr>
            <p:cNvPr id="23" name="TextBox 22"/>
            <p:cNvSpPr txBox="1"/>
            <p:nvPr/>
          </p:nvSpPr>
          <p:spPr>
            <a:xfrm>
              <a:off x="4691681" y="2343070"/>
              <a:ext cx="3979048" cy="646331"/>
            </a:xfrm>
            <a:prstGeom prst="rect">
              <a:avLst/>
            </a:prstGeom>
            <a:noFill/>
          </p:spPr>
          <p:txBody>
            <a:bodyPr wrap="square" rtlCol="0">
              <a:spAutoFit/>
            </a:bodyPr>
            <a:lstStyle/>
            <a:p>
              <a:r>
                <a:rPr lang="en-AU" dirty="0"/>
                <a:t>B</a:t>
              </a:r>
              <a:r>
                <a:rPr lang="en-AU" dirty="0" smtClean="0"/>
                <a:t>. Government by the people or by their  elected representatives</a:t>
              </a:r>
              <a:endParaRPr lang="en-AU" dirty="0"/>
            </a:p>
          </p:txBody>
        </p:sp>
        <p:sp>
          <p:nvSpPr>
            <p:cNvPr id="24" name="TextBox 23"/>
            <p:cNvSpPr txBox="1"/>
            <p:nvPr/>
          </p:nvSpPr>
          <p:spPr>
            <a:xfrm>
              <a:off x="683568" y="3449713"/>
              <a:ext cx="3979048" cy="923330"/>
            </a:xfrm>
            <a:prstGeom prst="rect">
              <a:avLst/>
            </a:prstGeom>
            <a:noFill/>
          </p:spPr>
          <p:txBody>
            <a:bodyPr wrap="square" rtlCol="0">
              <a:spAutoFit/>
            </a:bodyPr>
            <a:lstStyle/>
            <a:p>
              <a:r>
                <a:rPr lang="en-AU" dirty="0"/>
                <a:t>C</a:t>
              </a:r>
              <a:r>
                <a:rPr lang="en-AU" dirty="0" smtClean="0"/>
                <a:t>. Government by a King or Queen, who is usually born into the role. May have unlimited or limited powers.</a:t>
              </a:r>
              <a:endParaRPr lang="en-AU" dirty="0"/>
            </a:p>
          </p:txBody>
        </p:sp>
        <p:sp>
          <p:nvSpPr>
            <p:cNvPr id="25" name="TextBox 24"/>
            <p:cNvSpPr txBox="1"/>
            <p:nvPr/>
          </p:nvSpPr>
          <p:spPr>
            <a:xfrm>
              <a:off x="4707752" y="3449712"/>
              <a:ext cx="3979048" cy="923330"/>
            </a:xfrm>
            <a:prstGeom prst="rect">
              <a:avLst/>
            </a:prstGeom>
            <a:noFill/>
          </p:spPr>
          <p:txBody>
            <a:bodyPr wrap="square" rtlCol="0">
              <a:spAutoFit/>
            </a:bodyPr>
            <a:lstStyle/>
            <a:p>
              <a:r>
                <a:rPr lang="en-AU" dirty="0" smtClean="0"/>
                <a:t>D. Government where all decisions, including laws, are based on a religion, the rulers are usually religious leaders</a:t>
              </a:r>
              <a:endParaRPr lang="en-AU" dirty="0"/>
            </a:p>
          </p:txBody>
        </p:sp>
      </p:grpSp>
      <p:sp>
        <p:nvSpPr>
          <p:cNvPr id="26" name="TextBox 25"/>
          <p:cNvSpPr txBox="1"/>
          <p:nvPr/>
        </p:nvSpPr>
        <p:spPr>
          <a:xfrm>
            <a:off x="287523" y="1413564"/>
            <a:ext cx="8568952" cy="430887"/>
          </a:xfrm>
          <a:prstGeom prst="rect">
            <a:avLst/>
          </a:prstGeom>
          <a:noFill/>
        </p:spPr>
        <p:txBody>
          <a:bodyPr wrap="square" rtlCol="0">
            <a:spAutoFit/>
          </a:bodyPr>
          <a:lstStyle/>
          <a:p>
            <a:pPr algn="ctr"/>
            <a:r>
              <a:rPr lang="en-AU" sz="2200" dirty="0" smtClean="0">
                <a:solidFill>
                  <a:srgbClr val="4285F4"/>
                </a:solidFill>
                <a:ea typeface="Tahoma" panose="020B0604030504040204" pitchFamily="34" charset="0"/>
                <a:cs typeface="Tahoma" panose="020B0604030504040204" pitchFamily="34" charset="0"/>
              </a:rPr>
              <a:t>Government is the system by which a country or community is controlled</a:t>
            </a:r>
            <a:endParaRPr lang="en-AU" sz="2200" dirty="0">
              <a:solidFill>
                <a:srgbClr val="4285F4"/>
              </a:solidFill>
              <a:ea typeface="Tahoma" panose="020B0604030504040204" pitchFamily="34" charset="0"/>
              <a:cs typeface="Tahoma" panose="020B0604030504040204" pitchFamily="34" charset="0"/>
            </a:endParaRPr>
          </a:p>
        </p:txBody>
      </p:sp>
      <p:grpSp>
        <p:nvGrpSpPr>
          <p:cNvPr id="27" name="Group 26"/>
          <p:cNvGrpSpPr/>
          <p:nvPr/>
        </p:nvGrpSpPr>
        <p:grpSpPr>
          <a:xfrm>
            <a:off x="707155" y="4569326"/>
            <a:ext cx="7458305" cy="1199411"/>
            <a:chOff x="707155" y="4569326"/>
            <a:chExt cx="7458305" cy="1199411"/>
          </a:xfrm>
        </p:grpSpPr>
        <p:sp>
          <p:nvSpPr>
            <p:cNvPr id="28" name="TextBox 27"/>
            <p:cNvSpPr txBox="1"/>
            <p:nvPr/>
          </p:nvSpPr>
          <p:spPr>
            <a:xfrm>
              <a:off x="2980884" y="4709861"/>
              <a:ext cx="5184576" cy="830997"/>
            </a:xfrm>
            <a:prstGeom prst="rect">
              <a:avLst/>
            </a:prstGeom>
            <a:noFill/>
          </p:spPr>
          <p:txBody>
            <a:bodyPr wrap="square" rtlCol="0">
              <a:spAutoFit/>
            </a:bodyPr>
            <a:lstStyle/>
            <a:p>
              <a:pPr algn="ctr"/>
              <a:r>
                <a:rPr lang="en-AU" sz="2400" b="1" dirty="0" smtClean="0">
                  <a:solidFill>
                    <a:srgbClr val="4285F4"/>
                  </a:solidFill>
                  <a:ea typeface="Tahoma" panose="020B0604030504040204" pitchFamily="34" charset="0"/>
                  <a:cs typeface="Tahoma" panose="020B0604030504040204" pitchFamily="34" charset="0"/>
                </a:rPr>
                <a:t>From the Greek words </a:t>
              </a:r>
              <a:r>
                <a:rPr lang="en-AU" sz="2400" b="1" i="1" dirty="0" smtClean="0">
                  <a:solidFill>
                    <a:srgbClr val="4285F4"/>
                  </a:solidFill>
                  <a:ea typeface="Tahoma" panose="020B0604030504040204" pitchFamily="34" charset="0"/>
                  <a:cs typeface="Tahoma" panose="020B0604030504040204" pitchFamily="34" charset="0"/>
                </a:rPr>
                <a:t>Demos</a:t>
              </a:r>
              <a:r>
                <a:rPr lang="en-AU" sz="2400" b="1" dirty="0" smtClean="0">
                  <a:solidFill>
                    <a:srgbClr val="4285F4"/>
                  </a:solidFill>
                  <a:ea typeface="Tahoma" panose="020B0604030504040204" pitchFamily="34" charset="0"/>
                  <a:cs typeface="Tahoma" panose="020B0604030504040204" pitchFamily="34" charset="0"/>
                </a:rPr>
                <a:t> meaning </a:t>
              </a:r>
              <a:r>
                <a:rPr lang="en-AU" sz="2400" b="1" u="sng" dirty="0" smtClean="0">
                  <a:solidFill>
                    <a:srgbClr val="4285F4"/>
                  </a:solidFill>
                  <a:ea typeface="Tahoma" panose="020B0604030504040204" pitchFamily="34" charset="0"/>
                  <a:cs typeface="Tahoma" panose="020B0604030504040204" pitchFamily="34" charset="0"/>
                </a:rPr>
                <a:t>people</a:t>
              </a:r>
              <a:r>
                <a:rPr lang="en-AU" sz="2400" b="1" dirty="0" smtClean="0">
                  <a:solidFill>
                    <a:srgbClr val="4285F4"/>
                  </a:solidFill>
                  <a:ea typeface="Tahoma" panose="020B0604030504040204" pitchFamily="34" charset="0"/>
                  <a:cs typeface="Tahoma" panose="020B0604030504040204" pitchFamily="34" charset="0"/>
                </a:rPr>
                <a:t> and </a:t>
              </a:r>
              <a:r>
                <a:rPr lang="en-AU" sz="2400" b="1" i="1" dirty="0" err="1" smtClean="0">
                  <a:solidFill>
                    <a:srgbClr val="4285F4"/>
                  </a:solidFill>
                  <a:ea typeface="Tahoma" panose="020B0604030504040204" pitchFamily="34" charset="0"/>
                  <a:cs typeface="Tahoma" panose="020B0604030504040204" pitchFamily="34" charset="0"/>
                </a:rPr>
                <a:t>Kratos</a:t>
              </a:r>
              <a:r>
                <a:rPr lang="en-AU" sz="2400" b="1" dirty="0" smtClean="0">
                  <a:solidFill>
                    <a:srgbClr val="4285F4"/>
                  </a:solidFill>
                  <a:ea typeface="Tahoma" panose="020B0604030504040204" pitchFamily="34" charset="0"/>
                  <a:cs typeface="Tahoma" panose="020B0604030504040204" pitchFamily="34" charset="0"/>
                </a:rPr>
                <a:t> meaning </a:t>
              </a:r>
              <a:r>
                <a:rPr lang="en-AU" sz="2400" b="1" u="sng" dirty="0" smtClean="0">
                  <a:solidFill>
                    <a:srgbClr val="4285F4"/>
                  </a:solidFill>
                  <a:ea typeface="Tahoma" panose="020B0604030504040204" pitchFamily="34" charset="0"/>
                  <a:cs typeface="Tahoma" panose="020B0604030504040204" pitchFamily="34" charset="0"/>
                </a:rPr>
                <a:t>power</a:t>
              </a:r>
              <a:endParaRPr lang="en-AU" sz="2400" b="1" u="sng" dirty="0">
                <a:solidFill>
                  <a:srgbClr val="4285F4"/>
                </a:solidFill>
                <a:ea typeface="Tahoma" panose="020B0604030504040204" pitchFamily="34" charset="0"/>
                <a:cs typeface="Tahoma" panose="020B0604030504040204" pitchFamily="34" charset="0"/>
              </a:endParaRPr>
            </a:p>
          </p:txBody>
        </p:sp>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155" y="4569326"/>
              <a:ext cx="2273729" cy="1199411"/>
            </a:xfrm>
            <a:prstGeom prst="rect">
              <a:avLst/>
            </a:prstGeom>
          </p:spPr>
        </p:pic>
      </p:grpSp>
    </p:spTree>
    <p:extLst>
      <p:ext uri="{BB962C8B-B14F-4D97-AF65-F5344CB8AC3E}">
        <p14:creationId xmlns:p14="http://schemas.microsoft.com/office/powerpoint/2010/main" val="3331832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50"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latin typeface="+mn-lt"/>
                <a:ea typeface="Tahoma" panose="020B0604030504040204" pitchFamily="34" charset="0"/>
                <a:cs typeface="Tahoma" panose="020B0604030504040204" pitchFamily="34" charset="0"/>
              </a:rPr>
              <a:t>Features of a democracy</a:t>
            </a:r>
            <a:endParaRPr lang="en-AU" dirty="0">
              <a:latin typeface="+mn-lt"/>
              <a:ea typeface="Tahoma" panose="020B0604030504040204" pitchFamily="34" charset="0"/>
              <a:cs typeface="Tahoma" panose="020B0604030504040204" pitchFamily="34" charset="0"/>
            </a:endParaRPr>
          </a:p>
        </p:txBody>
      </p:sp>
      <p:sp>
        <p:nvSpPr>
          <p:cNvPr id="56" name="TextBox 55"/>
          <p:cNvSpPr txBox="1"/>
          <p:nvPr/>
        </p:nvSpPr>
        <p:spPr>
          <a:xfrm>
            <a:off x="323528" y="1417639"/>
            <a:ext cx="4242826" cy="2677656"/>
          </a:xfrm>
          <a:prstGeom prst="rect">
            <a:avLst/>
          </a:prstGeom>
          <a:noFill/>
        </p:spPr>
        <p:txBody>
          <a:bodyPr wrap="square" rtlCol="0">
            <a:spAutoFit/>
          </a:bodyPr>
          <a:lstStyle/>
          <a:p>
            <a:pPr marL="285750" indent="-285750">
              <a:buFont typeface="Arial" panose="020B0604020202020204" pitchFamily="34" charset="0"/>
              <a:buChar char="•"/>
            </a:pPr>
            <a:r>
              <a:rPr lang="en-AU" sz="2400" dirty="0" smtClean="0">
                <a:ea typeface="Tahoma" panose="020B0604030504040204" pitchFamily="34" charset="0"/>
                <a:cs typeface="Tahoma" panose="020B0604030504040204" pitchFamily="34" charset="0"/>
              </a:rPr>
              <a:t>RIGHTS and FREEDOMS</a:t>
            </a:r>
          </a:p>
          <a:p>
            <a:pPr marL="285750" indent="-285750">
              <a:buFont typeface="Arial" panose="020B0604020202020204" pitchFamily="34" charset="0"/>
              <a:buChar char="•"/>
            </a:pPr>
            <a:endParaRPr lang="en-AU" sz="2400" dirty="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AU" sz="2400" dirty="0" smtClean="0">
                <a:ea typeface="Tahoma" panose="020B0604030504040204" pitchFamily="34" charset="0"/>
                <a:cs typeface="Tahoma" panose="020B0604030504040204" pitchFamily="34" charset="0"/>
              </a:rPr>
              <a:t>RULE OF LAW</a:t>
            </a:r>
          </a:p>
          <a:p>
            <a:pPr marL="285750" indent="-285750">
              <a:buFont typeface="Arial" panose="020B0604020202020204" pitchFamily="34" charset="0"/>
              <a:buChar char="•"/>
            </a:pPr>
            <a:endParaRPr lang="en-AU" sz="2400" dirty="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AU" sz="2400" dirty="0" smtClean="0">
                <a:ea typeface="Tahoma" panose="020B0604030504040204" pitchFamily="34" charset="0"/>
                <a:cs typeface="Tahoma" panose="020B0604030504040204" pitchFamily="34" charset="0"/>
              </a:rPr>
              <a:t>MAJORITY RULE</a:t>
            </a:r>
          </a:p>
          <a:p>
            <a:pPr marL="285750" indent="-285750">
              <a:buFont typeface="Arial" panose="020B0604020202020204" pitchFamily="34" charset="0"/>
              <a:buChar char="•"/>
            </a:pPr>
            <a:endParaRPr lang="en-AU" sz="2400" dirty="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AU" sz="2400" dirty="0" smtClean="0">
                <a:ea typeface="Tahoma" panose="020B0604030504040204" pitchFamily="34" charset="0"/>
                <a:cs typeface="Tahoma" panose="020B0604030504040204" pitchFamily="34" charset="0"/>
              </a:rPr>
              <a:t>DEMOCRATIC ELECTIONS</a:t>
            </a:r>
            <a:endParaRPr lang="en-AU" sz="2400" dirty="0">
              <a:ea typeface="Tahoma" panose="020B0604030504040204" pitchFamily="34" charset="0"/>
              <a:cs typeface="Tahoma" panose="020B0604030504040204" pitchFamily="34" charset="0"/>
            </a:endParaRPr>
          </a:p>
        </p:txBody>
      </p:sp>
      <p:sp>
        <p:nvSpPr>
          <p:cNvPr id="57" name="TextBox 56"/>
          <p:cNvSpPr txBox="1"/>
          <p:nvPr/>
        </p:nvSpPr>
        <p:spPr>
          <a:xfrm>
            <a:off x="4463719" y="1451100"/>
            <a:ext cx="4325716" cy="3385542"/>
          </a:xfrm>
          <a:prstGeom prst="rect">
            <a:avLst/>
          </a:prstGeom>
          <a:noFill/>
        </p:spPr>
        <p:txBody>
          <a:bodyPr wrap="square" rtlCol="0">
            <a:spAutoFit/>
          </a:bodyPr>
          <a:lstStyle/>
          <a:p>
            <a:pPr marL="285750" indent="-285750">
              <a:buFont typeface="Arial" panose="020B0604020202020204" pitchFamily="34" charset="0"/>
              <a:buChar char="•"/>
            </a:pPr>
            <a:r>
              <a:rPr lang="en-AU" dirty="0">
                <a:ea typeface="Tahoma" panose="020B0604030504040204" pitchFamily="34" charset="0"/>
                <a:cs typeface="Tahoma" panose="020B0604030504040204" pitchFamily="34" charset="0"/>
              </a:rPr>
              <a:t>Everybody must follow the law and everyone is equal before the </a:t>
            </a:r>
            <a:r>
              <a:rPr lang="en-AU" dirty="0" smtClean="0">
                <a:ea typeface="Tahoma" panose="020B0604030504040204" pitchFamily="34" charset="0"/>
                <a:cs typeface="Tahoma" panose="020B0604030504040204" pitchFamily="34" charset="0"/>
              </a:rPr>
              <a:t>law</a:t>
            </a:r>
          </a:p>
          <a:p>
            <a:endParaRPr lang="en-AU" sz="1200" dirty="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AU" dirty="0" smtClean="0">
                <a:ea typeface="Tahoma" panose="020B0604030504040204" pitchFamily="34" charset="0"/>
                <a:cs typeface="Tahoma" panose="020B0604030504040204" pitchFamily="34" charset="0"/>
              </a:rPr>
              <a:t>Free</a:t>
            </a:r>
            <a:r>
              <a:rPr lang="en-AU" dirty="0">
                <a:ea typeface="Tahoma" panose="020B0604030504040204" pitchFamily="34" charset="0"/>
                <a:cs typeface="Tahoma" panose="020B0604030504040204" pitchFamily="34" charset="0"/>
              </a:rPr>
              <a:t>, fair, open and contested elections that are held regularly </a:t>
            </a:r>
            <a:endParaRPr lang="en-AU" dirty="0" smtClean="0">
              <a:ea typeface="Tahoma" panose="020B0604030504040204" pitchFamily="34" charset="0"/>
              <a:cs typeface="Tahoma" panose="020B0604030504040204" pitchFamily="34" charset="0"/>
            </a:endParaRPr>
          </a:p>
          <a:p>
            <a:endParaRPr lang="en-AU" sz="1200" dirty="0" smtClean="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AU" dirty="0" smtClean="0">
                <a:ea typeface="Tahoma" panose="020B0604030504040204" pitchFamily="34" charset="0"/>
                <a:cs typeface="Tahoma" panose="020B0604030504040204" pitchFamily="34" charset="0"/>
              </a:rPr>
              <a:t>Powers </a:t>
            </a:r>
            <a:r>
              <a:rPr lang="en-AU" dirty="0">
                <a:ea typeface="Tahoma" panose="020B0604030504040204" pitchFamily="34" charset="0"/>
                <a:cs typeface="Tahoma" panose="020B0604030504040204" pitchFamily="34" charset="0"/>
              </a:rPr>
              <a:t>to make choices about how you live your life and be treated </a:t>
            </a:r>
            <a:r>
              <a:rPr lang="en-AU" dirty="0" smtClean="0">
                <a:ea typeface="Tahoma" panose="020B0604030504040204" pitchFamily="34" charset="0"/>
                <a:cs typeface="Tahoma" panose="020B0604030504040204" pitchFamily="34" charset="0"/>
              </a:rPr>
              <a:t>fairly</a:t>
            </a:r>
          </a:p>
          <a:p>
            <a:pPr marL="285750" indent="-285750">
              <a:buFont typeface="Arial" panose="020B0604020202020204" pitchFamily="34" charset="0"/>
              <a:buChar char="•"/>
            </a:pPr>
            <a:endParaRPr lang="en-AU" sz="1200" dirty="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AU" dirty="0">
                <a:ea typeface="Tahoma" panose="020B0604030504040204" pitchFamily="34" charset="0"/>
                <a:cs typeface="Tahoma" panose="020B0604030504040204" pitchFamily="34" charset="0"/>
              </a:rPr>
              <a:t>Decisions are made when more than half agree, but minority groups are protected</a:t>
            </a:r>
          </a:p>
          <a:p>
            <a:pPr marL="285750" indent="-285750">
              <a:buFont typeface="Arial" panose="020B0604020202020204" pitchFamily="34" charset="0"/>
              <a:buChar char="•"/>
            </a:pPr>
            <a:endParaRPr lang="en-AU" dirty="0">
              <a:ea typeface="Tahoma" panose="020B0604030504040204" pitchFamily="34" charset="0"/>
              <a:cs typeface="Tahoma" panose="020B0604030504040204" pitchFamily="34" charset="0"/>
            </a:endParaRPr>
          </a:p>
          <a:p>
            <a:pPr marL="285750" indent="-285750">
              <a:buFont typeface="Arial" panose="020B0604020202020204" pitchFamily="34" charset="0"/>
              <a:buChar char="•"/>
            </a:pPr>
            <a:endParaRPr lang="en-AU" sz="1600" dirty="0">
              <a:ea typeface="Tahoma" panose="020B0604030504040204" pitchFamily="34" charset="0"/>
              <a:cs typeface="Tahoma" panose="020B0604030504040204" pitchFamily="34" charset="0"/>
            </a:endParaRPr>
          </a:p>
        </p:txBody>
      </p:sp>
      <p:sp>
        <p:nvSpPr>
          <p:cNvPr id="59" name="TextBox 58"/>
          <p:cNvSpPr txBox="1"/>
          <p:nvPr/>
        </p:nvSpPr>
        <p:spPr>
          <a:xfrm>
            <a:off x="539552" y="4580910"/>
            <a:ext cx="7848872" cy="1107996"/>
          </a:xfrm>
          <a:prstGeom prst="rect">
            <a:avLst/>
          </a:prstGeom>
          <a:noFill/>
        </p:spPr>
        <p:txBody>
          <a:bodyPr wrap="square" rtlCol="0">
            <a:spAutoFit/>
          </a:bodyPr>
          <a:lstStyle/>
          <a:p>
            <a:pPr algn="ctr"/>
            <a:r>
              <a:rPr lang="en-AU" sz="3300" b="1" i="1" dirty="0" smtClean="0">
                <a:solidFill>
                  <a:srgbClr val="4285F4"/>
                </a:solidFill>
              </a:rPr>
              <a:t>Free, fair, open </a:t>
            </a:r>
            <a:r>
              <a:rPr lang="en-AU" sz="3300" b="1" dirty="0" smtClean="0">
                <a:solidFill>
                  <a:srgbClr val="4285F4"/>
                </a:solidFill>
              </a:rPr>
              <a:t>and</a:t>
            </a:r>
            <a:r>
              <a:rPr lang="en-AU" sz="3300" b="1" i="1" dirty="0" smtClean="0">
                <a:solidFill>
                  <a:srgbClr val="4285F4"/>
                </a:solidFill>
              </a:rPr>
              <a:t> contested </a:t>
            </a:r>
            <a:r>
              <a:rPr lang="en-AU" sz="3300" b="1" dirty="0" smtClean="0">
                <a:solidFill>
                  <a:srgbClr val="4285F4"/>
                </a:solidFill>
              </a:rPr>
              <a:t>elections that are held </a:t>
            </a:r>
            <a:r>
              <a:rPr lang="en-AU" sz="3300" b="1" i="1" dirty="0" smtClean="0">
                <a:solidFill>
                  <a:srgbClr val="4285F4"/>
                </a:solidFill>
              </a:rPr>
              <a:t>regularly</a:t>
            </a:r>
            <a:endParaRPr lang="en-AU" sz="3300" b="1" i="1" dirty="0">
              <a:solidFill>
                <a:srgbClr val="4285F4"/>
              </a:solidFill>
            </a:endParaRPr>
          </a:p>
        </p:txBody>
      </p:sp>
      <p:cxnSp>
        <p:nvCxnSpPr>
          <p:cNvPr id="3" name="Straight Arrow Connector 2"/>
          <p:cNvCxnSpPr/>
          <p:nvPr/>
        </p:nvCxnSpPr>
        <p:spPr>
          <a:xfrm flipV="1">
            <a:off x="3203848" y="2348880"/>
            <a:ext cx="1259871" cy="1296144"/>
          </a:xfrm>
          <a:prstGeom prst="straightConnector1">
            <a:avLst/>
          </a:prstGeom>
          <a:ln w="57150">
            <a:solidFill>
              <a:srgbClr val="4285F4"/>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483768" y="1628800"/>
            <a:ext cx="1979951" cy="720080"/>
          </a:xfrm>
          <a:prstGeom prst="straightConnector1">
            <a:avLst/>
          </a:prstGeom>
          <a:ln w="57150">
            <a:solidFill>
              <a:srgbClr val="4285F4"/>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57" idx="1"/>
          </p:cNvCxnSpPr>
          <p:nvPr/>
        </p:nvCxnSpPr>
        <p:spPr>
          <a:xfrm>
            <a:off x="3044519" y="1890511"/>
            <a:ext cx="1419200" cy="1253360"/>
          </a:xfrm>
          <a:prstGeom prst="straightConnector1">
            <a:avLst/>
          </a:prstGeom>
          <a:ln w="57150">
            <a:solidFill>
              <a:srgbClr val="4285F4"/>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843808" y="3140968"/>
            <a:ext cx="1722546" cy="864096"/>
          </a:xfrm>
          <a:prstGeom prst="straightConnector1">
            <a:avLst/>
          </a:prstGeom>
          <a:ln w="57150">
            <a:solidFill>
              <a:srgbClr val="4285F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1121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7">
                                            <p:txEl>
                                              <p:pRg st="0" end="0"/>
                                            </p:txEl>
                                          </p:spTgt>
                                        </p:tgtEl>
                                        <p:attrNameLst>
                                          <p:attrName>style.visibility</p:attrName>
                                        </p:attrNameLst>
                                      </p:cBhvr>
                                      <p:to>
                                        <p:strVal val="visible"/>
                                      </p:to>
                                    </p:set>
                                    <p:animEffect transition="in" filter="fade">
                                      <p:cBhvr>
                                        <p:cTn id="14" dur="500"/>
                                        <p:tgtEl>
                                          <p:spTgt spid="5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7">
                                            <p:txEl>
                                              <p:pRg st="2" end="2"/>
                                            </p:txEl>
                                          </p:spTgt>
                                        </p:tgtEl>
                                        <p:attrNameLst>
                                          <p:attrName>style.visibility</p:attrName>
                                        </p:attrNameLst>
                                      </p:cBhvr>
                                      <p:to>
                                        <p:strVal val="visible"/>
                                      </p:to>
                                    </p:set>
                                    <p:animEffect transition="in" filter="fade">
                                      <p:cBhvr>
                                        <p:cTn id="23" dur="500"/>
                                        <p:tgtEl>
                                          <p:spTgt spid="5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7">
                                            <p:txEl>
                                              <p:pRg st="4" end="4"/>
                                            </p:txEl>
                                          </p:spTgt>
                                        </p:tgtEl>
                                        <p:attrNameLst>
                                          <p:attrName>style.visibility</p:attrName>
                                        </p:attrNameLst>
                                      </p:cBhvr>
                                      <p:to>
                                        <p:strVal val="visible"/>
                                      </p:to>
                                    </p:set>
                                    <p:animEffect transition="in" filter="fade">
                                      <p:cBhvr>
                                        <p:cTn id="32" dur="500"/>
                                        <p:tgtEl>
                                          <p:spTgt spid="5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7">
                                            <p:txEl>
                                              <p:pRg st="6" end="6"/>
                                            </p:txEl>
                                          </p:spTgt>
                                        </p:tgtEl>
                                        <p:attrNameLst>
                                          <p:attrName>style.visibility</p:attrName>
                                        </p:attrNameLst>
                                      </p:cBhvr>
                                      <p:to>
                                        <p:strVal val="visible"/>
                                      </p:to>
                                    </p:set>
                                    <p:animEffect transition="in" filter="fade">
                                      <p:cBhvr>
                                        <p:cTn id="41" dur="500"/>
                                        <p:tgtEl>
                                          <p:spTgt spid="57">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59">
                                            <p:txEl>
                                              <p:pRg st="0" end="0"/>
                                            </p:txEl>
                                          </p:spTgt>
                                        </p:tgtEl>
                                        <p:attrNameLst>
                                          <p:attrName>style.visibility</p:attrName>
                                        </p:attrNameLst>
                                      </p:cBhvr>
                                      <p:to>
                                        <p:strVal val="visible"/>
                                      </p:to>
                                    </p:set>
                                    <p:anim calcmode="lin" valueType="num">
                                      <p:cBhvr>
                                        <p:cTn id="50" dur="500" fill="hold"/>
                                        <p:tgtEl>
                                          <p:spTgt spid="59">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59">
                                            <p:txEl>
                                              <p:pRg st="0" end="0"/>
                                            </p:txEl>
                                          </p:spTgt>
                                        </p:tgtEl>
                                        <p:attrNameLst>
                                          <p:attrName>ppt_h</p:attrName>
                                        </p:attrNameLst>
                                      </p:cBhvr>
                                      <p:tavLst>
                                        <p:tav tm="0">
                                          <p:val>
                                            <p:fltVal val="0"/>
                                          </p:val>
                                        </p:tav>
                                        <p:tav tm="100000">
                                          <p:val>
                                            <p:strVal val="#ppt_h"/>
                                          </p:val>
                                        </p:tav>
                                      </p:tavLst>
                                    </p:anim>
                                    <p:animEffect transition="in" filter="fade">
                                      <p:cBhvr>
                                        <p:cTn id="52" dur="5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latin typeface="+mn-lt"/>
                <a:ea typeface="Tahoma" panose="020B0604030504040204" pitchFamily="34" charset="0"/>
                <a:cs typeface="Tahoma" panose="020B0604030504040204" pitchFamily="34" charset="0"/>
              </a:rPr>
              <a:t>Democratic elections</a:t>
            </a:r>
            <a:endParaRPr lang="en-AU" dirty="0">
              <a:latin typeface="+mn-lt"/>
              <a:ea typeface="Tahoma" panose="020B0604030504040204" pitchFamily="34" charset="0"/>
              <a:cs typeface="Tahoma" panose="020B0604030504040204" pitchFamily="34" charset="0"/>
            </a:endParaRPr>
          </a:p>
        </p:txBody>
      </p:sp>
      <p:sp>
        <p:nvSpPr>
          <p:cNvPr id="17" name="Content Placeholder 2"/>
          <p:cNvSpPr txBox="1">
            <a:spLocks/>
          </p:cNvSpPr>
          <p:nvPr/>
        </p:nvSpPr>
        <p:spPr>
          <a:xfrm>
            <a:off x="813846" y="1634349"/>
            <a:ext cx="2071632" cy="435306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150000"/>
              </a:lnSpc>
            </a:pPr>
            <a:r>
              <a:rPr lang="en-AU" sz="2800" b="1" dirty="0" smtClean="0">
                <a:solidFill>
                  <a:srgbClr val="4285F4"/>
                </a:solidFill>
              </a:rPr>
              <a:t>FREE</a:t>
            </a:r>
          </a:p>
          <a:p>
            <a:pPr algn="l">
              <a:lnSpc>
                <a:spcPct val="150000"/>
              </a:lnSpc>
            </a:pPr>
            <a:r>
              <a:rPr lang="en-AU" sz="2800" b="1" dirty="0" smtClean="0">
                <a:solidFill>
                  <a:srgbClr val="4285F4"/>
                </a:solidFill>
              </a:rPr>
              <a:t>FAIR</a:t>
            </a:r>
          </a:p>
          <a:p>
            <a:pPr algn="l">
              <a:lnSpc>
                <a:spcPct val="150000"/>
              </a:lnSpc>
            </a:pPr>
            <a:r>
              <a:rPr lang="en-AU" sz="2800" b="1" dirty="0" smtClean="0">
                <a:solidFill>
                  <a:srgbClr val="4285F4"/>
                </a:solidFill>
              </a:rPr>
              <a:t>OPEN</a:t>
            </a:r>
          </a:p>
          <a:p>
            <a:pPr algn="l">
              <a:lnSpc>
                <a:spcPct val="150000"/>
              </a:lnSpc>
            </a:pPr>
            <a:r>
              <a:rPr lang="en-AU" sz="2800" b="1" dirty="0" smtClean="0">
                <a:solidFill>
                  <a:srgbClr val="4285F4"/>
                </a:solidFill>
              </a:rPr>
              <a:t>CONTESTED</a:t>
            </a:r>
          </a:p>
          <a:p>
            <a:pPr algn="l">
              <a:lnSpc>
                <a:spcPct val="150000"/>
              </a:lnSpc>
            </a:pPr>
            <a:r>
              <a:rPr lang="en-AU" sz="2800" b="1" dirty="0" smtClean="0">
                <a:solidFill>
                  <a:srgbClr val="4285F4"/>
                </a:solidFill>
              </a:rPr>
              <a:t>REGULAR</a:t>
            </a:r>
            <a:endParaRPr lang="en-AU" sz="2800" b="1" dirty="0">
              <a:solidFill>
                <a:srgbClr val="4285F4"/>
              </a:solidFill>
            </a:endParaRPr>
          </a:p>
        </p:txBody>
      </p:sp>
      <p:sp>
        <p:nvSpPr>
          <p:cNvPr id="18" name="Content Placeholder 9"/>
          <p:cNvSpPr txBox="1">
            <a:spLocks/>
          </p:cNvSpPr>
          <p:nvPr/>
        </p:nvSpPr>
        <p:spPr>
          <a:xfrm>
            <a:off x="2885478" y="4712044"/>
            <a:ext cx="6057020" cy="78638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AU" sz="2400" dirty="0" smtClean="0"/>
              <a:t>Voters are free to choose whoever they want</a:t>
            </a:r>
            <a:endParaRPr lang="en-AU" dirty="0">
              <a:solidFill>
                <a:srgbClr val="008000"/>
              </a:solidFill>
            </a:endParaRPr>
          </a:p>
        </p:txBody>
      </p:sp>
      <p:sp>
        <p:nvSpPr>
          <p:cNvPr id="24" name="TextBox 23"/>
          <p:cNvSpPr txBox="1"/>
          <p:nvPr/>
        </p:nvSpPr>
        <p:spPr>
          <a:xfrm>
            <a:off x="2885478" y="2385757"/>
            <a:ext cx="6079010" cy="589072"/>
          </a:xfrm>
          <a:prstGeom prst="rect">
            <a:avLst/>
          </a:prstGeom>
          <a:noFill/>
        </p:spPr>
        <p:txBody>
          <a:bodyPr wrap="square" rtlCol="0">
            <a:spAutoFit/>
          </a:bodyPr>
          <a:lstStyle/>
          <a:p>
            <a:pPr>
              <a:lnSpc>
                <a:spcPct val="150000"/>
              </a:lnSpc>
            </a:pPr>
            <a:r>
              <a:rPr lang="en-AU" sz="2400" dirty="0"/>
              <a:t>There are rules </a:t>
            </a:r>
            <a:r>
              <a:rPr lang="en-AU" sz="2400" dirty="0" smtClean="0"/>
              <a:t>and laws to </a:t>
            </a:r>
            <a:r>
              <a:rPr lang="en-AU" sz="2400" dirty="0"/>
              <a:t>stop cheating</a:t>
            </a:r>
          </a:p>
        </p:txBody>
      </p:sp>
      <p:sp>
        <p:nvSpPr>
          <p:cNvPr id="25" name="TextBox 24"/>
          <p:cNvSpPr txBox="1"/>
          <p:nvPr/>
        </p:nvSpPr>
        <p:spPr>
          <a:xfrm>
            <a:off x="2918181" y="1653742"/>
            <a:ext cx="4320480" cy="589072"/>
          </a:xfrm>
          <a:prstGeom prst="rect">
            <a:avLst/>
          </a:prstGeom>
          <a:noFill/>
        </p:spPr>
        <p:txBody>
          <a:bodyPr wrap="square" rtlCol="0">
            <a:spAutoFit/>
          </a:bodyPr>
          <a:lstStyle/>
          <a:p>
            <a:pPr>
              <a:lnSpc>
                <a:spcPct val="150000"/>
              </a:lnSpc>
            </a:pPr>
            <a:r>
              <a:rPr lang="en-AU" sz="2400" dirty="0"/>
              <a:t>Everyone can </a:t>
            </a:r>
            <a:r>
              <a:rPr lang="en-AU" sz="2400" dirty="0" smtClean="0"/>
              <a:t>vote</a:t>
            </a:r>
            <a:endParaRPr lang="en-AU" sz="2400" dirty="0"/>
          </a:p>
        </p:txBody>
      </p:sp>
      <p:sp>
        <p:nvSpPr>
          <p:cNvPr id="26" name="TextBox 25"/>
          <p:cNvSpPr txBox="1"/>
          <p:nvPr/>
        </p:nvSpPr>
        <p:spPr>
          <a:xfrm>
            <a:off x="2907972" y="3124747"/>
            <a:ext cx="5583380" cy="589072"/>
          </a:xfrm>
          <a:prstGeom prst="rect">
            <a:avLst/>
          </a:prstGeom>
          <a:noFill/>
        </p:spPr>
        <p:txBody>
          <a:bodyPr wrap="square" rtlCol="0">
            <a:spAutoFit/>
          </a:bodyPr>
          <a:lstStyle/>
          <a:p>
            <a:pPr>
              <a:lnSpc>
                <a:spcPct val="150000"/>
              </a:lnSpc>
            </a:pPr>
            <a:r>
              <a:rPr lang="en-AU" sz="2400" dirty="0"/>
              <a:t>Voters have </a:t>
            </a:r>
            <a:r>
              <a:rPr lang="en-AU" sz="2400" dirty="0" smtClean="0"/>
              <a:t>a choice between candidates</a:t>
            </a:r>
            <a:endParaRPr lang="en-AU" sz="2400" dirty="0"/>
          </a:p>
        </p:txBody>
      </p:sp>
      <p:cxnSp>
        <p:nvCxnSpPr>
          <p:cNvPr id="15" name="Straight Arrow Connector 14"/>
          <p:cNvCxnSpPr/>
          <p:nvPr/>
        </p:nvCxnSpPr>
        <p:spPr>
          <a:xfrm flipV="1">
            <a:off x="1847049" y="2049901"/>
            <a:ext cx="1071132" cy="1466253"/>
          </a:xfrm>
          <a:prstGeom prst="straightConnector1">
            <a:avLst/>
          </a:prstGeom>
          <a:ln w="57150">
            <a:solidFill>
              <a:srgbClr val="4285F4"/>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918181" y="3965604"/>
            <a:ext cx="5151332" cy="461665"/>
          </a:xfrm>
          <a:prstGeom prst="rect">
            <a:avLst/>
          </a:prstGeom>
          <a:noFill/>
        </p:spPr>
        <p:txBody>
          <a:bodyPr wrap="square" rtlCol="0">
            <a:spAutoFit/>
          </a:bodyPr>
          <a:lstStyle/>
          <a:p>
            <a:r>
              <a:rPr lang="en-AU" sz="2400" dirty="0" smtClean="0"/>
              <a:t>Elections usually held </a:t>
            </a:r>
            <a:r>
              <a:rPr lang="en-AU" sz="2400" dirty="0"/>
              <a:t>every 3 – 6 years</a:t>
            </a:r>
          </a:p>
        </p:txBody>
      </p:sp>
      <p:cxnSp>
        <p:nvCxnSpPr>
          <p:cNvPr id="20" name="Straight Arrow Connector 19"/>
          <p:cNvCxnSpPr/>
          <p:nvPr/>
        </p:nvCxnSpPr>
        <p:spPr>
          <a:xfrm>
            <a:off x="1763688" y="2801886"/>
            <a:ext cx="1121790" cy="0"/>
          </a:xfrm>
          <a:prstGeom prst="straightConnector1">
            <a:avLst/>
          </a:prstGeom>
          <a:ln w="57150">
            <a:solidFill>
              <a:srgbClr val="4285F4"/>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022781" y="3516153"/>
            <a:ext cx="862697" cy="521085"/>
          </a:xfrm>
          <a:prstGeom prst="straightConnector1">
            <a:avLst/>
          </a:prstGeom>
          <a:ln w="57150">
            <a:solidFill>
              <a:srgbClr val="4285F4"/>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19" idx="1"/>
          </p:cNvCxnSpPr>
          <p:nvPr/>
        </p:nvCxnSpPr>
        <p:spPr>
          <a:xfrm flipV="1">
            <a:off x="2391579" y="4196437"/>
            <a:ext cx="526602" cy="752295"/>
          </a:xfrm>
          <a:prstGeom prst="straightConnector1">
            <a:avLst/>
          </a:prstGeom>
          <a:ln w="57150">
            <a:solidFill>
              <a:srgbClr val="4285F4"/>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730985" y="2088729"/>
            <a:ext cx="1441822" cy="2724806"/>
          </a:xfrm>
          <a:prstGeom prst="straightConnector1">
            <a:avLst/>
          </a:prstGeom>
          <a:ln w="57150">
            <a:solidFill>
              <a:srgbClr val="4285F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2041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1000"/>
                                        <p:tgtEl>
                                          <p:spTgt spid="17">
                                            <p:txEl>
                                              <p:pRg st="1" end="1"/>
                                            </p:txEl>
                                          </p:spTgt>
                                        </p:tgtEl>
                                      </p:cBhvr>
                                    </p:animEffect>
                                    <p:anim calcmode="lin" valueType="num">
                                      <p:cBhvr>
                                        <p:cTn id="1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1000"/>
                                        <p:tgtEl>
                                          <p:spTgt spid="17">
                                            <p:txEl>
                                              <p:pRg st="2" end="2"/>
                                            </p:txEl>
                                          </p:spTgt>
                                        </p:tgtEl>
                                      </p:cBhvr>
                                    </p:animEffect>
                                    <p:anim calcmode="lin" valueType="num">
                                      <p:cBhvr>
                                        <p:cTn id="18"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fade">
                                      <p:cBhvr>
                                        <p:cTn id="22" dur="1000"/>
                                        <p:tgtEl>
                                          <p:spTgt spid="17">
                                            <p:txEl>
                                              <p:pRg st="3" end="3"/>
                                            </p:txEl>
                                          </p:spTgt>
                                        </p:tgtEl>
                                      </p:cBhvr>
                                    </p:animEffect>
                                    <p:anim calcmode="lin" valueType="num">
                                      <p:cBhvr>
                                        <p:cTn id="23"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7">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animEffect transition="in" filter="fade">
                                      <p:cBhvr>
                                        <p:cTn id="27" dur="1000"/>
                                        <p:tgtEl>
                                          <p:spTgt spid="17">
                                            <p:txEl>
                                              <p:pRg st="4" end="4"/>
                                            </p:txEl>
                                          </p:spTgt>
                                        </p:tgtEl>
                                      </p:cBhvr>
                                    </p:animEffect>
                                    <p:anim calcmode="lin" valueType="num">
                                      <p:cBhvr>
                                        <p:cTn id="28"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23"/>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8">
                                            <p:txEl>
                                              <p:pRg st="0" end="0"/>
                                            </p:txEl>
                                          </p:spTgt>
                                        </p:tgtEl>
                                        <p:attrNameLst>
                                          <p:attrName>style.visibility</p:attrName>
                                        </p:attrNameLst>
                                      </p:cBhvr>
                                      <p:to>
                                        <p:strVal val="visible"/>
                                      </p:to>
                                    </p:set>
                                    <p:animEffect transition="in" filter="fade">
                                      <p:cBhvr>
                                        <p:cTn id="70" dur="500"/>
                                        <p:tgtEl>
                                          <p:spTgt spid="18">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P spid="24" grpId="0"/>
      <p:bldP spid="25" grpId="0"/>
      <p:bldP spid="26"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ea typeface="Tahoma" panose="020B0604030504040204" pitchFamily="34" charset="0"/>
                <a:cs typeface="Tahoma" panose="020B0604030504040204" pitchFamily="34" charset="0"/>
              </a:rPr>
              <a:t>Who can vote?</a:t>
            </a:r>
            <a:endParaRPr lang="en-AU" dirty="0">
              <a:ea typeface="Tahoma" panose="020B0604030504040204" pitchFamily="34" charset="0"/>
              <a:cs typeface="Tahoma" panose="020B0604030504040204" pitchFamily="34" charset="0"/>
            </a:endParaRPr>
          </a:p>
        </p:txBody>
      </p:sp>
      <p:sp>
        <p:nvSpPr>
          <p:cNvPr id="17" name="Content Placeholder 2"/>
          <p:cNvSpPr txBox="1">
            <a:spLocks/>
          </p:cNvSpPr>
          <p:nvPr/>
        </p:nvSpPr>
        <p:spPr>
          <a:xfrm>
            <a:off x="445420" y="1326830"/>
            <a:ext cx="8229600" cy="2469589"/>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AU" dirty="0" smtClean="0">
                <a:solidFill>
                  <a:schemeClr val="tx1"/>
                </a:solidFill>
              </a:rPr>
              <a:t>You must:</a:t>
            </a:r>
          </a:p>
          <a:p>
            <a:pPr marL="457200" indent="-457200" algn="l">
              <a:buFont typeface="Arial" panose="020B0604020202020204" pitchFamily="34" charset="0"/>
              <a:buChar char="•"/>
            </a:pPr>
            <a:r>
              <a:rPr lang="en-AU" dirty="0" smtClean="0">
                <a:solidFill>
                  <a:schemeClr val="tx1"/>
                </a:solidFill>
              </a:rPr>
              <a:t>be 18 years old or over</a:t>
            </a:r>
          </a:p>
          <a:p>
            <a:pPr marL="457200" indent="-457200" algn="l">
              <a:buFont typeface="Arial" panose="020B0604020202020204" pitchFamily="34" charset="0"/>
              <a:buChar char="•"/>
            </a:pPr>
            <a:r>
              <a:rPr lang="en-AU" dirty="0" smtClean="0">
                <a:solidFill>
                  <a:schemeClr val="tx1"/>
                </a:solidFill>
              </a:rPr>
              <a:t>be an Australian citizen</a:t>
            </a:r>
          </a:p>
          <a:p>
            <a:pPr marL="457200" indent="-457200" algn="l">
              <a:buFont typeface="Arial" panose="020B0604020202020204" pitchFamily="34" charset="0"/>
              <a:buChar char="•"/>
            </a:pPr>
            <a:r>
              <a:rPr lang="en-AU" dirty="0" smtClean="0">
                <a:solidFill>
                  <a:schemeClr val="tx1"/>
                </a:solidFill>
              </a:rPr>
              <a:t>be correctly enrolled – you can enrol at 16 years</a:t>
            </a:r>
          </a:p>
          <a:p>
            <a:endParaRPr lang="en-AU" dirty="0" smtClean="0"/>
          </a:p>
        </p:txBody>
      </p:sp>
      <p:pic>
        <p:nvPicPr>
          <p:cNvPr id="23" name="Picture 22"/>
          <p:cNvPicPr>
            <a:picLocks noChangeAspect="1"/>
          </p:cNvPicPr>
          <p:nvPr/>
        </p:nvPicPr>
        <p:blipFill rotWithShape="1">
          <a:blip r:embed="rId5">
            <a:extLst>
              <a:ext uri="{28A0092B-C50C-407E-A947-70E740481C1C}">
                <a14:useLocalDpi xmlns:a14="http://schemas.microsoft.com/office/drawing/2010/main" val="0"/>
              </a:ext>
            </a:extLst>
          </a:blip>
          <a:srcRect l="-1" r="1168"/>
          <a:stretch/>
        </p:blipFill>
        <p:spPr>
          <a:xfrm>
            <a:off x="323528" y="3737648"/>
            <a:ext cx="3384376" cy="1925868"/>
          </a:xfrm>
          <a:prstGeom prst="rect">
            <a:avLst/>
          </a:prstGeom>
          <a:ln w="31750">
            <a:solidFill>
              <a:srgbClr val="BC4639"/>
            </a:solidFill>
          </a:ln>
          <a:effectLst>
            <a:outerShdw blurRad="50800" dist="38100" dir="2700000" algn="tl" rotWithShape="0">
              <a:prstClr val="black">
                <a:alpha val="40000"/>
              </a:prstClr>
            </a:outerShdw>
          </a:effectLst>
        </p:spPr>
      </p:pic>
      <p:sp>
        <p:nvSpPr>
          <p:cNvPr id="24" name="TextBox 23"/>
          <p:cNvSpPr txBox="1"/>
          <p:nvPr/>
        </p:nvSpPr>
        <p:spPr>
          <a:xfrm>
            <a:off x="3851920" y="4038362"/>
            <a:ext cx="5040560" cy="1723549"/>
          </a:xfrm>
          <a:prstGeom prst="rect">
            <a:avLst/>
          </a:prstGeom>
          <a:noFill/>
        </p:spPr>
        <p:txBody>
          <a:bodyPr wrap="square" rtlCol="0">
            <a:spAutoFit/>
          </a:bodyPr>
          <a:lstStyle/>
          <a:p>
            <a:pPr algn="ctr"/>
            <a:r>
              <a:rPr lang="en-AU" sz="4400" b="1" dirty="0">
                <a:solidFill>
                  <a:srgbClr val="4285F4"/>
                </a:solidFill>
              </a:rPr>
              <a:t>Voting is </a:t>
            </a:r>
            <a:r>
              <a:rPr lang="en-AU" sz="4400" b="1" u="sng" dirty="0">
                <a:solidFill>
                  <a:srgbClr val="4285F4"/>
                </a:solidFill>
              </a:rPr>
              <a:t>compulsory</a:t>
            </a:r>
            <a:r>
              <a:rPr lang="en-AU" sz="4400" b="1" dirty="0">
                <a:solidFill>
                  <a:srgbClr val="4285F4"/>
                </a:solidFill>
              </a:rPr>
              <a:t> </a:t>
            </a:r>
            <a:endParaRPr lang="en-AU" sz="4400" b="1" dirty="0" smtClean="0">
              <a:solidFill>
                <a:srgbClr val="4285F4"/>
              </a:solidFill>
            </a:endParaRPr>
          </a:p>
          <a:p>
            <a:pPr algn="ctr"/>
            <a:r>
              <a:rPr lang="en-AU" sz="4400" b="1" dirty="0" smtClean="0">
                <a:solidFill>
                  <a:srgbClr val="4285F4"/>
                </a:solidFill>
              </a:rPr>
              <a:t>in </a:t>
            </a:r>
            <a:r>
              <a:rPr lang="en-AU" sz="4400" b="1" dirty="0">
                <a:solidFill>
                  <a:srgbClr val="4285F4"/>
                </a:solidFill>
              </a:rPr>
              <a:t>Australia</a:t>
            </a:r>
          </a:p>
          <a:p>
            <a:endParaRPr lang="en-AU" dirty="0"/>
          </a:p>
        </p:txBody>
      </p:sp>
    </p:spTree>
    <p:extLst>
      <p:ext uri="{BB962C8B-B14F-4D97-AF65-F5344CB8AC3E}">
        <p14:creationId xmlns:p14="http://schemas.microsoft.com/office/powerpoint/2010/main" val="565398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 calcmode="lin" valueType="num">
                                      <p:cBhvr additive="base">
                                        <p:cTn id="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xEl>
                                              <p:pRg st="2" end="2"/>
                                            </p:txEl>
                                          </p:spTgt>
                                        </p:tgtEl>
                                        <p:attrNameLst>
                                          <p:attrName>style.visibility</p:attrName>
                                        </p:attrNameLst>
                                      </p:cBhvr>
                                      <p:to>
                                        <p:strVal val="visible"/>
                                      </p:to>
                                    </p:set>
                                    <p:anim calcmode="lin" valueType="num">
                                      <p:cBhvr additive="base">
                                        <p:cTn id="13"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anim calcmode="lin" valueType="num">
                                      <p:cBhvr additive="base">
                                        <p:cTn id="1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4">
                                            <p:txEl>
                                              <p:pRg st="0" end="0"/>
                                            </p:txEl>
                                          </p:spTgt>
                                        </p:tgtEl>
                                        <p:attrNameLst>
                                          <p:attrName>style.visibility</p:attrName>
                                        </p:attrNameLst>
                                      </p:cBhvr>
                                      <p:to>
                                        <p:strVal val="visible"/>
                                      </p:to>
                                    </p:set>
                                    <p:anim calcmode="lin" valueType="num">
                                      <p:cBhvr>
                                        <p:cTn id="25"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4">
                                            <p:txEl>
                                              <p:pRg st="0" end="0"/>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24">
                                            <p:txEl>
                                              <p:pRg st="1" end="1"/>
                                            </p:txEl>
                                          </p:spTgt>
                                        </p:tgtEl>
                                        <p:attrNameLst>
                                          <p:attrName>style.visibility</p:attrName>
                                        </p:attrNameLst>
                                      </p:cBhvr>
                                      <p:to>
                                        <p:strVal val="visible"/>
                                      </p:to>
                                    </p:set>
                                    <p:anim calcmode="lin" valueType="num">
                                      <p:cBhvr>
                                        <p:cTn id="30" dur="500" fill="hold"/>
                                        <p:tgtEl>
                                          <p:spTgt spid="24">
                                            <p:txEl>
                                              <p:pRg st="1" end="1"/>
                                            </p:txEl>
                                          </p:spTgt>
                                        </p:tgtEl>
                                        <p:attrNameLst>
                                          <p:attrName>ppt_w</p:attrName>
                                        </p:attrNameLst>
                                      </p:cBhvr>
                                      <p:tavLst>
                                        <p:tav tm="0">
                                          <p:val>
                                            <p:fltVal val="0"/>
                                          </p:val>
                                        </p:tav>
                                        <p:tav tm="100000">
                                          <p:val>
                                            <p:strVal val="#ppt_w"/>
                                          </p:val>
                                        </p:tav>
                                      </p:tavLst>
                                    </p:anim>
                                    <p:anim calcmode="lin" valueType="num">
                                      <p:cBhvr>
                                        <p:cTn id="31" dur="500" fill="hold"/>
                                        <p:tgtEl>
                                          <p:spTgt spid="24">
                                            <p:txEl>
                                              <p:pRg st="1" end="1"/>
                                            </p:txEl>
                                          </p:spTgt>
                                        </p:tgtEl>
                                        <p:attrNameLst>
                                          <p:attrName>ppt_h</p:attrName>
                                        </p:attrNameLst>
                                      </p:cBhvr>
                                      <p:tavLst>
                                        <p:tav tm="0">
                                          <p:val>
                                            <p:fltVal val="0"/>
                                          </p:val>
                                        </p:tav>
                                        <p:tav tm="100000">
                                          <p:val>
                                            <p:strVal val="#ppt_h"/>
                                          </p:val>
                                        </p:tav>
                                      </p:tavLst>
                                    </p:anim>
                                    <p:animEffect transition="in" filter="fade">
                                      <p:cBhvr>
                                        <p:cTn id="32" dur="500"/>
                                        <p:tgtEl>
                                          <p:spTgt spid="24">
                                            <p:txEl>
                                              <p:pRg st="1" end="1"/>
                                            </p:txEl>
                                          </p:spTgt>
                                        </p:tgtEl>
                                      </p:cBhvr>
                                    </p:animEffect>
                                  </p:childTnLst>
                                </p:cTn>
                              </p:par>
                              <p:par>
                                <p:cTn id="33" presetID="53" presetClass="entr" presetSubtype="16"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pic>
        <p:nvPicPr>
          <p:cNvPr id="21" name="Picture 4" descr="newmuralcolour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4182" r="-288"/>
          <a:stretch/>
        </p:blipFill>
        <p:spPr bwMode="auto">
          <a:xfrm>
            <a:off x="-180528" y="523640"/>
            <a:ext cx="9505055" cy="3670198"/>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429119" y="4526152"/>
            <a:ext cx="7267540" cy="1077218"/>
          </a:xfrm>
          <a:prstGeom prst="rect">
            <a:avLst/>
          </a:prstGeom>
          <a:noFill/>
        </p:spPr>
        <p:txBody>
          <a:bodyPr wrap="square" rtlCol="0">
            <a:spAutoFit/>
          </a:bodyPr>
          <a:lstStyle/>
          <a:p>
            <a:pPr marL="285750" indent="-285750">
              <a:buFont typeface="Arial" panose="020B0604020202020204" pitchFamily="34" charset="0"/>
              <a:buChar char="•"/>
            </a:pPr>
            <a:r>
              <a:rPr lang="en-AU" sz="3200" dirty="0" smtClean="0"/>
              <a:t>All votes are secret</a:t>
            </a:r>
          </a:p>
          <a:p>
            <a:pPr marL="285750" indent="-285750">
              <a:buFont typeface="Arial" panose="020B0604020202020204" pitchFamily="34" charset="0"/>
              <a:buChar char="•"/>
            </a:pPr>
            <a:r>
              <a:rPr lang="en-AU" sz="3200" dirty="0" smtClean="0"/>
              <a:t>No names on the ballot papers</a:t>
            </a:r>
            <a:endParaRPr lang="en-AU" sz="3200" dirty="0"/>
          </a:p>
        </p:txBody>
      </p:sp>
    </p:spTree>
    <p:extLst>
      <p:ext uri="{BB962C8B-B14F-4D97-AF65-F5344CB8AC3E}">
        <p14:creationId xmlns:p14="http://schemas.microsoft.com/office/powerpoint/2010/main" val="286733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fade">
                                      <p:cBhvr>
                                        <p:cTn id="12" dur="1000"/>
                                        <p:tgtEl>
                                          <p:spTgt spid="22">
                                            <p:txEl>
                                              <p:pRg st="1" end="1"/>
                                            </p:txEl>
                                          </p:spTgt>
                                        </p:tgtEl>
                                      </p:cBhvr>
                                    </p:animEffect>
                                    <p:anim calcmode="lin" valueType="num">
                                      <p:cBhvr>
                                        <p:cTn id="13"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6" name="Title 1"/>
          <p:cNvSpPr txBox="1">
            <a:spLocks/>
          </p:cNvSpPr>
          <p:nvPr/>
        </p:nvSpPr>
        <p:spPr>
          <a:xfrm>
            <a:off x="469157" y="33265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ea typeface="Tahoma" panose="020B0604030504040204" pitchFamily="34" charset="0"/>
                <a:cs typeface="Tahoma" panose="020B0604030504040204" pitchFamily="34" charset="0"/>
              </a:rPr>
              <a:t>Levels of government</a:t>
            </a:r>
            <a:endParaRPr lang="en-AU" dirty="0">
              <a:ea typeface="Tahoma" panose="020B0604030504040204" pitchFamily="34" charset="0"/>
              <a:cs typeface="Tahoma" panose="020B0604030504040204" pitchFamily="34" charset="0"/>
            </a:endParaRPr>
          </a:p>
        </p:txBody>
      </p:sp>
      <p:pic>
        <p:nvPicPr>
          <p:cNvPr id="18" name="Content Placeholder 9"/>
          <p:cNvPicPr>
            <a:picLocks noChangeAspect="1"/>
          </p:cNvPicPr>
          <p:nvPr/>
        </p:nvPicPr>
        <p:blipFill rotWithShape="1">
          <a:blip r:embed="rId5">
            <a:extLst>
              <a:ext uri="{28A0092B-C50C-407E-A947-70E740481C1C}">
                <a14:useLocalDpi xmlns:a14="http://schemas.microsoft.com/office/drawing/2010/main" val="0"/>
              </a:ext>
            </a:extLst>
          </a:blip>
          <a:srcRect l="65995" t="21160"/>
          <a:stretch/>
        </p:blipFill>
        <p:spPr>
          <a:xfrm>
            <a:off x="263053" y="1807108"/>
            <a:ext cx="2782706" cy="3568260"/>
          </a:xfrm>
          <a:prstGeom prst="rect">
            <a:avLst/>
          </a:prstGeom>
        </p:spPr>
      </p:pic>
      <p:pic>
        <p:nvPicPr>
          <p:cNvPr id="24" name="Picture 23"/>
          <p:cNvPicPr>
            <a:picLocks noChangeAspect="1"/>
          </p:cNvPicPr>
          <p:nvPr/>
        </p:nvPicPr>
        <p:blipFill rotWithShape="1">
          <a:blip r:embed="rId5">
            <a:extLst>
              <a:ext uri="{28A0092B-C50C-407E-A947-70E740481C1C}">
                <a14:useLocalDpi xmlns:a14="http://schemas.microsoft.com/office/drawing/2010/main" val="0"/>
              </a:ext>
            </a:extLst>
          </a:blip>
          <a:srcRect l="33951" t="22509" r="33951"/>
          <a:stretch/>
        </p:blipFill>
        <p:spPr>
          <a:xfrm>
            <a:off x="3022095" y="1805725"/>
            <a:ext cx="2736305" cy="3653581"/>
          </a:xfrm>
          <a:prstGeom prst="rect">
            <a:avLst/>
          </a:prstGeom>
        </p:spPr>
      </p:pic>
      <p:pic>
        <p:nvPicPr>
          <p:cNvPr id="25" name="Picture 24"/>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20982" r="65204"/>
          <a:stretch/>
        </p:blipFill>
        <p:spPr>
          <a:xfrm>
            <a:off x="5746269" y="1719660"/>
            <a:ext cx="2966294" cy="3725589"/>
          </a:xfrm>
          <a:prstGeom prst="rect">
            <a:avLst/>
          </a:prstGeom>
        </p:spPr>
      </p:pic>
    </p:spTree>
    <p:extLst>
      <p:ext uri="{BB962C8B-B14F-4D97-AF65-F5344CB8AC3E}">
        <p14:creationId xmlns:p14="http://schemas.microsoft.com/office/powerpoint/2010/main" val="2871696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pptx" id="{FE724E00-3959-40B4-AAEF-9BCDC813986B}" vid="{6A6BCA99-6E3A-43FD-8A50-F204D1936A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generic</Template>
  <TotalTime>520</TotalTime>
  <Words>3096</Words>
  <Application>Microsoft Office PowerPoint</Application>
  <PresentationFormat>On-screen Show (4:3)</PresentationFormat>
  <Paragraphs>291</Paragraphs>
  <Slides>18</Slides>
  <Notes>18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6" baseType="lpstr">
      <vt:lpstr>Arial</vt:lpstr>
      <vt:lpstr>Arial Unicode MS</vt:lpstr>
      <vt:lpstr>Calibri</vt:lpstr>
      <vt:lpstr>Tahoma</vt:lpstr>
      <vt:lpstr>Times New Roman</vt:lpstr>
      <vt:lpstr>Wingdings</vt: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Northern Territory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Parker</dc:creator>
  <cp:lastModifiedBy>Karen Parker</cp:lastModifiedBy>
  <cp:revision>47</cp:revision>
  <cp:lastPrinted>2016-07-18T03:03:11Z</cp:lastPrinted>
  <dcterms:created xsi:type="dcterms:W3CDTF">2018-10-01T06:04:01Z</dcterms:created>
  <dcterms:modified xsi:type="dcterms:W3CDTF">2021-11-16T00:25:20Z</dcterms:modified>
</cp:coreProperties>
</file>