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86" r:id="rId2"/>
    <p:sldId id="256" r:id="rId3"/>
    <p:sldId id="287" r:id="rId4"/>
    <p:sldId id="307" r:id="rId5"/>
    <p:sldId id="308" r:id="rId6"/>
    <p:sldId id="290" r:id="rId7"/>
    <p:sldId id="291" r:id="rId8"/>
    <p:sldId id="292" r:id="rId9"/>
    <p:sldId id="293" r:id="rId10"/>
    <p:sldId id="294" r:id="rId11"/>
    <p:sldId id="295" r:id="rId12"/>
    <p:sldId id="306" r:id="rId13"/>
    <p:sldId id="296" r:id="rId14"/>
    <p:sldId id="302" r:id="rId15"/>
    <p:sldId id="297" r:id="rId16"/>
    <p:sldId id="298" r:id="rId17"/>
    <p:sldId id="304" r:id="rId18"/>
    <p:sldId id="305" r:id="rId19"/>
    <p:sldId id="303" r:id="rId20"/>
    <p:sldId id="285" r:id="rId21"/>
  </p:sldIdLst>
  <p:sldSz cx="9144000" cy="6858000" type="screen4x3"/>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85F4"/>
    <a:srgbClr val="BC4639"/>
    <a:srgbClr val="0065BD"/>
    <a:srgbClr val="5C2018"/>
    <a:srgbClr val="D4A59A"/>
    <a:srgbClr val="F3E0DC"/>
    <a:srgbClr val="FAE100"/>
    <a:srgbClr val="F9F9F9"/>
    <a:srgbClr val="FED1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70349" autoAdjust="0"/>
  </p:normalViewPr>
  <p:slideViewPr>
    <p:cSldViewPr>
      <p:cViewPr varScale="1">
        <p:scale>
          <a:sx n="77" d="100"/>
          <a:sy n="77" d="100"/>
        </p:scale>
        <p:origin x="2502" y="6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ED-44FF-8C78-0E989E80923B}"/>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C9ED-44FF-8C78-0E989E80923B}"/>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C9ED-44FF-8C78-0E989E80923B}"/>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C9ED-44FF-8C78-0E989E80923B}"/>
              </c:ext>
            </c:extLst>
          </c:dPt>
          <c:cat>
            <c:strRef>
              <c:f>Sheet1!$A$2:$A$5</c:f>
              <c:strCache>
                <c:ptCount val="2"/>
                <c:pt idx="0">
                  <c:v>1st Qtr</c:v>
                </c:pt>
                <c:pt idx="1">
                  <c:v>2nd Qtr</c:v>
                </c:pt>
              </c:strCache>
            </c:strRef>
          </c:cat>
          <c:val>
            <c:numRef>
              <c:f>Sheet1!$B$2:$B$5</c:f>
              <c:numCache>
                <c:formatCode>General</c:formatCode>
                <c:ptCount val="4"/>
                <c:pt idx="0">
                  <c:v>52</c:v>
                </c:pt>
                <c:pt idx="1">
                  <c:v>48</c:v>
                </c:pt>
              </c:numCache>
            </c:numRef>
          </c:val>
          <c:extLst>
            <c:ext xmlns:c16="http://schemas.microsoft.com/office/drawing/2014/chart" uri="{C3380CC4-5D6E-409C-BE32-E72D297353CC}">
              <c16:uniqueId val="{00000008-C9ED-44FF-8C78-0E989E80923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8950"/>
          </a:xfrm>
          <a:prstGeom prst="rect">
            <a:avLst/>
          </a:prstGeom>
        </p:spPr>
        <p:txBody>
          <a:bodyPr vert="horz" lIns="91432" tIns="45715" rIns="91432" bIns="45715" rtlCol="0"/>
          <a:lstStyle>
            <a:lvl1pPr algn="l">
              <a:defRPr sz="1200"/>
            </a:lvl1pPr>
          </a:lstStyle>
          <a:p>
            <a:endParaRPr lang="en-AU"/>
          </a:p>
        </p:txBody>
      </p:sp>
      <p:sp>
        <p:nvSpPr>
          <p:cNvPr id="3" name="Date Placeholder 2"/>
          <p:cNvSpPr>
            <a:spLocks noGrp="1"/>
          </p:cNvSpPr>
          <p:nvPr>
            <p:ph type="dt" sz="quarter" idx="1"/>
          </p:nvPr>
        </p:nvSpPr>
        <p:spPr>
          <a:xfrm>
            <a:off x="3778250" y="0"/>
            <a:ext cx="2889250" cy="488950"/>
          </a:xfrm>
          <a:prstGeom prst="rect">
            <a:avLst/>
          </a:prstGeom>
        </p:spPr>
        <p:txBody>
          <a:bodyPr vert="horz" lIns="91432" tIns="45715" rIns="91432" bIns="45715" rtlCol="0"/>
          <a:lstStyle>
            <a:lvl1pPr algn="r">
              <a:defRPr sz="1200"/>
            </a:lvl1pPr>
          </a:lstStyle>
          <a:p>
            <a:fld id="{9A33E184-0F90-4564-9241-BFF7D78AFDA0}" type="datetimeFigureOut">
              <a:rPr lang="en-AU" smtClean="0"/>
              <a:t>16/11/2021</a:t>
            </a:fld>
            <a:endParaRPr lang="en-AU"/>
          </a:p>
        </p:txBody>
      </p:sp>
      <p:sp>
        <p:nvSpPr>
          <p:cNvPr id="4" name="Footer Placeholder 3"/>
          <p:cNvSpPr>
            <a:spLocks noGrp="1"/>
          </p:cNvSpPr>
          <p:nvPr>
            <p:ph type="ftr" sz="quarter" idx="2"/>
          </p:nvPr>
        </p:nvSpPr>
        <p:spPr>
          <a:xfrm>
            <a:off x="0" y="9285288"/>
            <a:ext cx="2889250" cy="488950"/>
          </a:xfrm>
          <a:prstGeom prst="rect">
            <a:avLst/>
          </a:prstGeom>
        </p:spPr>
        <p:txBody>
          <a:bodyPr vert="horz" lIns="91432" tIns="45715" rIns="91432" bIns="45715" rtlCol="0" anchor="b"/>
          <a:lstStyle>
            <a:lvl1pPr algn="l">
              <a:defRPr sz="1200"/>
            </a:lvl1pPr>
          </a:lstStyle>
          <a:p>
            <a:endParaRPr lang="en-AU"/>
          </a:p>
        </p:txBody>
      </p:sp>
      <p:sp>
        <p:nvSpPr>
          <p:cNvPr id="5" name="Slide Number Placeholder 4"/>
          <p:cNvSpPr>
            <a:spLocks noGrp="1"/>
          </p:cNvSpPr>
          <p:nvPr>
            <p:ph type="sldNum" sz="quarter" idx="3"/>
          </p:nvPr>
        </p:nvSpPr>
        <p:spPr>
          <a:xfrm>
            <a:off x="3778250" y="9285288"/>
            <a:ext cx="2889250" cy="488950"/>
          </a:xfrm>
          <a:prstGeom prst="rect">
            <a:avLst/>
          </a:prstGeom>
        </p:spPr>
        <p:txBody>
          <a:bodyPr vert="horz" lIns="91432" tIns="45715" rIns="91432" bIns="45715" rtlCol="0" anchor="b"/>
          <a:lstStyle>
            <a:lvl1pPr algn="r">
              <a:defRPr sz="1200"/>
            </a:lvl1pPr>
          </a:lstStyle>
          <a:p>
            <a:fld id="{89BAA74E-D377-44F1-B967-B6508B24D896}" type="slidenum">
              <a:rPr lang="en-AU" smtClean="0"/>
              <a:t>‹#›</a:t>
            </a:fld>
            <a:endParaRPr lang="en-AU"/>
          </a:p>
        </p:txBody>
      </p:sp>
    </p:spTree>
    <p:extLst>
      <p:ext uri="{BB962C8B-B14F-4D97-AF65-F5344CB8AC3E}">
        <p14:creationId xmlns:p14="http://schemas.microsoft.com/office/powerpoint/2010/main" val="3062455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88791"/>
          </a:xfrm>
          <a:prstGeom prst="rect">
            <a:avLst/>
          </a:prstGeom>
        </p:spPr>
        <p:txBody>
          <a:bodyPr vert="horz" lIns="91432" tIns="45715" rIns="91432" bIns="45715" rtlCol="0"/>
          <a:lstStyle>
            <a:lvl1pPr algn="l">
              <a:defRPr sz="1200"/>
            </a:lvl1pPr>
          </a:lstStyle>
          <a:p>
            <a:endParaRPr lang="en-AU"/>
          </a:p>
        </p:txBody>
      </p:sp>
      <p:sp>
        <p:nvSpPr>
          <p:cNvPr id="3" name="Date Placeholder 2"/>
          <p:cNvSpPr>
            <a:spLocks noGrp="1"/>
          </p:cNvSpPr>
          <p:nvPr>
            <p:ph type="dt" idx="1"/>
          </p:nvPr>
        </p:nvSpPr>
        <p:spPr>
          <a:xfrm>
            <a:off x="3777608" y="1"/>
            <a:ext cx="2889938" cy="488791"/>
          </a:xfrm>
          <a:prstGeom prst="rect">
            <a:avLst/>
          </a:prstGeom>
        </p:spPr>
        <p:txBody>
          <a:bodyPr vert="horz" lIns="91432" tIns="45715" rIns="91432" bIns="45715" rtlCol="0"/>
          <a:lstStyle>
            <a:lvl1pPr algn="r">
              <a:defRPr sz="1200"/>
            </a:lvl1pPr>
          </a:lstStyle>
          <a:p>
            <a:fld id="{E44CCE21-74D0-4487-9706-946690CBEC3B}" type="datetimeFigureOut">
              <a:rPr lang="en-AU" smtClean="0"/>
              <a:t>16/11/2021</a:t>
            </a:fld>
            <a:endParaRPr lang="en-AU"/>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32" tIns="45715" rIns="91432" bIns="45715" rtlCol="0" anchor="ctr"/>
          <a:lstStyle/>
          <a:p>
            <a:endParaRPr lang="en-AU"/>
          </a:p>
        </p:txBody>
      </p:sp>
      <p:sp>
        <p:nvSpPr>
          <p:cNvPr id="5" name="Notes Placeholder 4"/>
          <p:cNvSpPr>
            <a:spLocks noGrp="1"/>
          </p:cNvSpPr>
          <p:nvPr>
            <p:ph type="body" sz="quarter" idx="3"/>
          </p:nvPr>
        </p:nvSpPr>
        <p:spPr>
          <a:xfrm>
            <a:off x="666909" y="4643518"/>
            <a:ext cx="5335270" cy="4399121"/>
          </a:xfrm>
          <a:prstGeom prst="rect">
            <a:avLst/>
          </a:prstGeom>
        </p:spPr>
        <p:txBody>
          <a:bodyPr vert="horz" lIns="91432" tIns="45715" rIns="91432"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285338"/>
            <a:ext cx="2889938" cy="488791"/>
          </a:xfrm>
          <a:prstGeom prst="rect">
            <a:avLst/>
          </a:prstGeom>
        </p:spPr>
        <p:txBody>
          <a:bodyPr vert="horz" lIns="91432" tIns="45715" rIns="91432" bIns="45715" rtlCol="0" anchor="b"/>
          <a:lstStyle>
            <a:lvl1pPr algn="l">
              <a:defRPr sz="1200"/>
            </a:lvl1pPr>
          </a:lstStyle>
          <a:p>
            <a:endParaRPr lang="en-AU"/>
          </a:p>
        </p:txBody>
      </p:sp>
      <p:sp>
        <p:nvSpPr>
          <p:cNvPr id="7" name="Slide Number Placeholder 6"/>
          <p:cNvSpPr>
            <a:spLocks noGrp="1"/>
          </p:cNvSpPr>
          <p:nvPr>
            <p:ph type="sldNum" sz="quarter" idx="5"/>
          </p:nvPr>
        </p:nvSpPr>
        <p:spPr>
          <a:xfrm>
            <a:off x="3777608" y="9285338"/>
            <a:ext cx="2889938" cy="488791"/>
          </a:xfrm>
          <a:prstGeom prst="rect">
            <a:avLst/>
          </a:prstGeom>
        </p:spPr>
        <p:txBody>
          <a:bodyPr vert="horz" lIns="91432" tIns="45715" rIns="91432" bIns="45715" rtlCol="0" anchor="b"/>
          <a:lstStyle>
            <a:lvl1pPr algn="r">
              <a:defRPr sz="1200"/>
            </a:lvl1pPr>
          </a:lstStyle>
          <a:p>
            <a:fld id="{610E4E49-78AF-4A0F-9371-45F7DA06A7E9}" type="slidenum">
              <a:rPr lang="en-AU" smtClean="0"/>
              <a:t>‹#›</a:t>
            </a:fld>
            <a:endParaRPr lang="en-AU"/>
          </a:p>
        </p:txBody>
      </p:sp>
    </p:spTree>
    <p:extLst>
      <p:ext uri="{BB962C8B-B14F-4D97-AF65-F5344CB8AC3E}">
        <p14:creationId xmlns:p14="http://schemas.microsoft.com/office/powerpoint/2010/main" val="866037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10E4E49-78AF-4A0F-9371-45F7DA06A7E9}" type="slidenum">
              <a:rPr lang="en-AU" smtClean="0"/>
              <a:t>1</a:t>
            </a:fld>
            <a:endParaRPr lang="en-AU"/>
          </a:p>
        </p:txBody>
      </p:sp>
    </p:spTree>
    <p:extLst>
      <p:ext uri="{BB962C8B-B14F-4D97-AF65-F5344CB8AC3E}">
        <p14:creationId xmlns:p14="http://schemas.microsoft.com/office/powerpoint/2010/main" val="2805599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 students there are lots of opportunities to participate and be involved in a democracy,</a:t>
            </a:r>
            <a:r>
              <a:rPr lang="en-AU" baseline="0" dirty="0" smtClean="0"/>
              <a:t> people have the right to give their opinion publically, to criticise government, and to try to be involved in decision making.</a:t>
            </a:r>
          </a:p>
          <a:p>
            <a:r>
              <a:rPr lang="en-AU" b="1" baseline="0" dirty="0" smtClean="0"/>
              <a:t>ACTIVITY</a:t>
            </a:r>
            <a:r>
              <a:rPr lang="en-AU" baseline="0" dirty="0" smtClean="0"/>
              <a:t>: Show picture clues on left hand side. Using the clues, students need to tell you some of the ways people can participate in a democracy (i.e. ways to be an ‘active citizen’).</a:t>
            </a:r>
          </a:p>
          <a:p>
            <a:r>
              <a:rPr lang="en-AU" baseline="0" dirty="0" smtClean="0"/>
              <a:t>Try to elicit all of them from students, then show the answers on click.</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10</a:t>
            </a:fld>
            <a:endParaRPr lang="en-AU"/>
          </a:p>
        </p:txBody>
      </p:sp>
    </p:spTree>
    <p:extLst>
      <p:ext uri="{BB962C8B-B14F-4D97-AF65-F5344CB8AC3E}">
        <p14:creationId xmlns:p14="http://schemas.microsoft.com/office/powerpoint/2010/main" val="1428230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students “Who can vote in government</a:t>
            </a:r>
            <a:r>
              <a:rPr lang="en-AU" baseline="0" dirty="0" smtClean="0"/>
              <a:t> elections in Australia?</a:t>
            </a:r>
            <a:r>
              <a:rPr lang="en-AU" dirty="0" smtClean="0"/>
              <a:t>”</a:t>
            </a:r>
          </a:p>
          <a:p>
            <a:r>
              <a:rPr lang="en-AU" baseline="0" dirty="0" smtClean="0"/>
              <a:t>Elicit first two points from students, and explain the third point.</a:t>
            </a:r>
          </a:p>
          <a:p>
            <a:r>
              <a:rPr lang="en-AU" baseline="0" dirty="0" smtClean="0"/>
              <a:t>Enrolment – to enrol for the first time you need to sign a form, so you can’t do it online unless you can sign on a touchscreen. You can enrol for the first time once you are 16 years, just can’t vote until you’re 18 years. Once your enrolled, you can easily update your enrolment (like when you move address) online.</a:t>
            </a:r>
          </a:p>
          <a:p>
            <a:r>
              <a:rPr lang="en-AU" baseline="0" dirty="0" smtClean="0"/>
              <a:t>On last click ask students: “What does compulsory mean?” Explain that voting is compulsory which means there is a consequence if you don’t vote. Talk about fine.</a:t>
            </a:r>
            <a:endParaRPr lang="en-AU" dirty="0" smtClean="0"/>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11</a:t>
            </a:fld>
            <a:endParaRPr lang="en-AU"/>
          </a:p>
        </p:txBody>
      </p:sp>
    </p:spTree>
    <p:extLst>
      <p:ext uri="{BB962C8B-B14F-4D97-AF65-F5344CB8AC3E}">
        <p14:creationId xmlns:p14="http://schemas.microsoft.com/office/powerpoint/2010/main" val="2764533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 students Australia is not the only country with compulsory voting.</a:t>
            </a:r>
          </a:p>
          <a:p>
            <a:r>
              <a:rPr lang="en-AU" dirty="0" smtClean="0"/>
              <a:t>Elaborate: Most South American countries have compulsory voting, and a few other countries.</a:t>
            </a:r>
            <a:r>
              <a:rPr lang="en-AU" baseline="0" dirty="0" smtClean="0"/>
              <a:t> There are about 22 countries that make voting compulsory. Most countries have optional voting, a there are some countries with no voting.</a:t>
            </a:r>
          </a:p>
          <a:p>
            <a:r>
              <a:rPr lang="en-AU" baseline="0" dirty="0" smtClean="0"/>
              <a:t>Elaborate: Compulsory voting is advantageous in countries with a diverse population like Australia. Research shows that when voting is optional certain groups of people consistently don’t vote in large numbers and can be therefore left out of the decision making process. Some of these groups are the minority groups we were just talking about: young people, Aboriginal people, migrants and, in large numbers, poor people do not vote. Compulsory voting also improves voting services, making elections as “open” as possible, and therefore more democratic.</a:t>
            </a:r>
            <a:endParaRPr lang="en-AU" dirty="0" smtClean="0"/>
          </a:p>
          <a:p>
            <a:r>
              <a:rPr lang="en-AU" baseline="0" dirty="0" smtClean="0"/>
              <a:t/>
            </a:r>
            <a:br>
              <a:rPr lang="en-AU" baseline="0" dirty="0" smtClean="0"/>
            </a:b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12</a:t>
            </a:fld>
            <a:endParaRPr lang="en-AU"/>
          </a:p>
        </p:txBody>
      </p:sp>
    </p:spTree>
    <p:extLst>
      <p:ext uri="{BB962C8B-B14F-4D97-AF65-F5344CB8AC3E}">
        <p14:creationId xmlns:p14="http://schemas.microsoft.com/office/powerpoint/2010/main" val="1629918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students:</a:t>
            </a:r>
            <a:r>
              <a:rPr lang="en-AU" baseline="0" dirty="0" smtClean="0"/>
              <a:t> “Who has been to a voting centre before, maybe with your parents?”</a:t>
            </a:r>
          </a:p>
          <a:p>
            <a:r>
              <a:rPr lang="en-AU" baseline="0" dirty="0" smtClean="0"/>
              <a:t>To elaborate: “When you go to vote, you first need to get your name ticked off from the list of voters (point to the line) which is called the electoral roll. You are then given the correct ballot paper for where they live, because you are voting for a person to represent your area (point to ballot paper being given to voter), then you go to a private screened area (point to line of voting screens) to make your vote.”</a:t>
            </a:r>
          </a:p>
          <a:p>
            <a:r>
              <a:rPr lang="en-AU" baseline="0" dirty="0" smtClean="0"/>
              <a:t>Ask students: “Why go to a voting screen, a private area, to make your vote?” </a:t>
            </a:r>
          </a:p>
          <a:p>
            <a:r>
              <a:rPr lang="en-AU" baseline="0" dirty="0" smtClean="0"/>
              <a:t>Elicit answer and elaborate: “It’s very important that people are </a:t>
            </a:r>
            <a:r>
              <a:rPr lang="en-AU" u="sng" baseline="0" dirty="0" smtClean="0"/>
              <a:t>free</a:t>
            </a:r>
            <a:r>
              <a:rPr lang="en-AU" baseline="0" dirty="0" smtClean="0"/>
              <a:t> to choose who they want to vote for. If no one can see who you vote for, then you can’t be bullied or threatened to vote for certain people.” Give further examples.</a:t>
            </a:r>
          </a:p>
          <a:p>
            <a:r>
              <a:rPr lang="en-AU" baseline="0" dirty="0" smtClean="0"/>
              <a:t>“Once you have voted, you must put your ballot paper in the ballot box” (Point to ballot box)</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13</a:t>
            </a:fld>
            <a:endParaRPr lang="en-AU"/>
          </a:p>
        </p:txBody>
      </p:sp>
    </p:spTree>
    <p:extLst>
      <p:ext uri="{BB962C8B-B14F-4D97-AF65-F5344CB8AC3E}">
        <p14:creationId xmlns:p14="http://schemas.microsoft.com/office/powerpoint/2010/main" val="3370400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 students it is up to electors to make an informed vote. There’s a lot of information available</a:t>
            </a:r>
            <a:r>
              <a:rPr lang="en-AU" baseline="0" dirty="0" smtClean="0"/>
              <a:t> during election campaigns, sometimes these are directly sent to you, but sometimes you have to go looking for them. </a:t>
            </a:r>
          </a:p>
          <a:p>
            <a:r>
              <a:rPr lang="en-AU" b="1" baseline="0" dirty="0" smtClean="0"/>
              <a:t>ACTIVITY</a:t>
            </a:r>
            <a:r>
              <a:rPr lang="en-AU" baseline="0" dirty="0" smtClean="0"/>
              <a:t>: Show picture clues. Elicit from students what the clues represent, and discuss ways to get informed as a voter. </a:t>
            </a:r>
          </a:p>
          <a:p>
            <a:r>
              <a:rPr lang="en-AU" baseline="0" dirty="0" smtClean="0"/>
              <a:t>There is no picture for one of the listed items: Vote Compass (ABC) and </a:t>
            </a:r>
            <a:r>
              <a:rPr lang="en-AU" baseline="0" dirty="0" err="1" smtClean="0"/>
              <a:t>YourVote</a:t>
            </a:r>
            <a:r>
              <a:rPr lang="en-AU" baseline="0" dirty="0" smtClean="0"/>
              <a:t> (</a:t>
            </a:r>
            <a:r>
              <a:rPr lang="en-AU" baseline="0" dirty="0" err="1" smtClean="0"/>
              <a:t>SMH</a:t>
            </a:r>
            <a:r>
              <a:rPr lang="en-AU" baseline="0" dirty="0" smtClean="0"/>
              <a:t>). These are apps that gave users a series of questions about current issues and attitudes. By answering the questions the app will let you know which party your views are most aligned to.</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14</a:t>
            </a:fld>
            <a:endParaRPr lang="en-AU"/>
          </a:p>
        </p:txBody>
      </p:sp>
    </p:spTree>
    <p:extLst>
      <p:ext uri="{BB962C8B-B14F-4D97-AF65-F5344CB8AC3E}">
        <p14:creationId xmlns:p14="http://schemas.microsoft.com/office/powerpoint/2010/main" val="1805690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a:t>
            </a:r>
            <a:r>
              <a:rPr lang="en-AU" baseline="0" dirty="0" smtClean="0"/>
              <a:t> students: “There are a few different ways to vote and count votes, and we will discuss 2 of these.”</a:t>
            </a:r>
          </a:p>
          <a:p>
            <a:r>
              <a:rPr lang="en-AU" baseline="0" dirty="0" smtClean="0"/>
              <a:t>Use the horse racing picture to explain ‘first past the post’: the first horse past the finish line wins, it doesn’t matter how fast or slow the race was.</a:t>
            </a:r>
          </a:p>
          <a:p>
            <a:r>
              <a:rPr lang="en-AU" baseline="0" dirty="0" smtClean="0"/>
              <a:t>Ask students: “If we are talking about an election, and using election words, who wins a first past the post election?” If they need help, say “the person with the most……?” Confirm that the person with the most votes win. It doesn’t matter how many votes they get, as long as they get more than everyone else.</a:t>
            </a:r>
          </a:p>
          <a:p>
            <a:r>
              <a:rPr lang="en-AU" baseline="0" dirty="0" smtClean="0"/>
              <a:t>Tell students: “This is NOT the system of voting we use in Australia for our government and council elections. We use the preferential system, where the voter needs to put everyone on their voting paper in an order, using numbers. What number would you put next to the person you want to choose?” </a:t>
            </a:r>
          </a:p>
          <a:p>
            <a:r>
              <a:rPr lang="en-AU" baseline="0" dirty="0" smtClean="0"/>
              <a:t>Tell students: “You </a:t>
            </a:r>
            <a:r>
              <a:rPr lang="en-AU" u="sng" baseline="0" dirty="0" smtClean="0"/>
              <a:t>must</a:t>
            </a:r>
            <a:r>
              <a:rPr lang="en-AU" baseline="0" dirty="0" smtClean="0"/>
              <a:t> put a number next to </a:t>
            </a:r>
            <a:r>
              <a:rPr lang="en-AU" u="sng" baseline="0" dirty="0" smtClean="0"/>
              <a:t>every</a:t>
            </a:r>
            <a:r>
              <a:rPr lang="en-AU" baseline="0" dirty="0" smtClean="0"/>
              <a:t> person on your ballot paper. You must put everyone in order. If you don’t number every box, we can’t count your vote.”</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15</a:t>
            </a:fld>
            <a:endParaRPr lang="en-AU"/>
          </a:p>
        </p:txBody>
      </p:sp>
    </p:spTree>
    <p:extLst>
      <p:ext uri="{BB962C8B-B14F-4D97-AF65-F5344CB8AC3E}">
        <p14:creationId xmlns:p14="http://schemas.microsoft.com/office/powerpoint/2010/main" val="1274906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a:t>
            </a:r>
            <a:r>
              <a:rPr lang="en-AU" baseline="0" dirty="0" smtClean="0"/>
              <a:t> students: ‘If this was a first past the post election, and the person with the most votes wins, who wins this election?”</a:t>
            </a:r>
          </a:p>
          <a:p>
            <a:r>
              <a:rPr lang="en-AU" baseline="0" dirty="0" smtClean="0"/>
              <a:t>“Yes, Lee wins this election, Lee got more votes than anyone else, Lee is now the representative for those 100 people that voted.”</a:t>
            </a:r>
          </a:p>
          <a:p>
            <a:r>
              <a:rPr lang="en-AU" baseline="0" dirty="0" smtClean="0"/>
              <a:t>Point out that A LOT of people did not vote for Lee. Click to show the sentence in blue.</a:t>
            </a:r>
          </a:p>
          <a:p>
            <a:r>
              <a:rPr lang="en-AU" baseline="0" dirty="0" smtClean="0"/>
              <a:t>Tell students: “A lot of people didn’t vote for Lee, almost double those who did vote for Lee. Way more than half the voters chose someone else, and yet Lee is their representative.” “In Australia, this is the reason we do not use first past the post voting for government and council elections.”</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16</a:t>
            </a:fld>
            <a:endParaRPr lang="en-AU"/>
          </a:p>
        </p:txBody>
      </p:sp>
    </p:spTree>
    <p:extLst>
      <p:ext uri="{BB962C8B-B14F-4D97-AF65-F5344CB8AC3E}">
        <p14:creationId xmlns:p14="http://schemas.microsoft.com/office/powerpoint/2010/main" val="357713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a:t>
            </a:r>
            <a:r>
              <a:rPr lang="en-AU" baseline="0" dirty="0" smtClean="0"/>
              <a:t> students: “We use preferential voting for government elections. To win a preferential election, you must get </a:t>
            </a:r>
            <a:r>
              <a:rPr lang="en-AU" i="1" baseline="0" dirty="0" smtClean="0"/>
              <a:t>more than half </a:t>
            </a:r>
            <a:r>
              <a:rPr lang="en-AU" baseline="0" dirty="0" smtClean="0"/>
              <a:t>the votes, this means the winner must get 50% + 1 of the votes. Perhaps give 1 or 2 examples, like if we have 200 people voting, what is the absolute majority someone needs to win.</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17</a:t>
            </a:fld>
            <a:endParaRPr lang="en-AU"/>
          </a:p>
        </p:txBody>
      </p:sp>
    </p:spTree>
    <p:extLst>
      <p:ext uri="{BB962C8B-B14F-4D97-AF65-F5344CB8AC3E}">
        <p14:creationId xmlns:p14="http://schemas.microsoft.com/office/powerpoint/2010/main" val="1726664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Tell students: These are your instructions for how to vote. </a:t>
            </a:r>
          </a:p>
          <a:p>
            <a:r>
              <a:rPr lang="en-AU" sz="1200" kern="1200" dirty="0" smtClean="0">
                <a:solidFill>
                  <a:schemeClr val="tx1"/>
                </a:solidFill>
                <a:effectLst/>
                <a:latin typeface="+mn-lt"/>
                <a:ea typeface="+mn-ea"/>
                <a:cs typeface="+mn-cs"/>
              </a:rPr>
              <a:t>Show picture: For preferential elections, we use numbers to vote, like this…</a:t>
            </a:r>
          </a:p>
          <a:p>
            <a:r>
              <a:rPr lang="en-AU" sz="1200" kern="1200" dirty="0" smtClean="0">
                <a:solidFill>
                  <a:schemeClr val="tx1"/>
                </a:solidFill>
                <a:effectLst/>
                <a:latin typeface="+mn-lt"/>
                <a:ea typeface="+mn-ea"/>
                <a:cs typeface="+mn-cs"/>
              </a:rPr>
              <a:t>Ask students: Can you see any ticks? Crosses? Empty squares? Coloured in squares? You cannot vote this way.</a:t>
            </a:r>
          </a:p>
          <a:p>
            <a:r>
              <a:rPr lang="en-AU" sz="1200" kern="1200" dirty="0" smtClean="0">
                <a:solidFill>
                  <a:schemeClr val="tx1"/>
                </a:solidFill>
                <a:effectLst/>
                <a:latin typeface="+mn-lt"/>
                <a:ea typeface="+mn-ea"/>
                <a:cs typeface="+mn-cs"/>
              </a:rPr>
              <a:t>Click to get 1st dot point: You must write a number in the square next to every person on the voting paper, don’t leave one out.</a:t>
            </a:r>
          </a:p>
          <a:p>
            <a:r>
              <a:rPr lang="en-AU" sz="1200" kern="1200" dirty="0" smtClean="0">
                <a:solidFill>
                  <a:schemeClr val="tx1"/>
                </a:solidFill>
                <a:effectLst/>
                <a:latin typeface="+mn-lt"/>
                <a:ea typeface="+mn-ea"/>
                <a:cs typeface="+mn-cs"/>
              </a:rPr>
              <a:t>2nd dot point: The numbers should be </a:t>
            </a:r>
            <a:r>
              <a:rPr lang="en-AU" sz="1200" i="1" kern="1200" dirty="0" smtClean="0">
                <a:solidFill>
                  <a:schemeClr val="tx1"/>
                </a:solidFill>
                <a:effectLst/>
                <a:latin typeface="+mn-lt"/>
                <a:ea typeface="+mn-ea"/>
                <a:cs typeface="+mn-cs"/>
              </a:rPr>
              <a:t>in order, </a:t>
            </a:r>
            <a:r>
              <a:rPr lang="en-AU" sz="1200" kern="1200" dirty="0" smtClean="0">
                <a:solidFill>
                  <a:schemeClr val="tx1"/>
                </a:solidFill>
                <a:effectLst/>
                <a:latin typeface="+mn-lt"/>
                <a:ea typeface="+mn-ea"/>
                <a:cs typeface="+mn-cs"/>
              </a:rPr>
              <a:t>so the order of your choice. </a:t>
            </a:r>
          </a:p>
          <a:p>
            <a:r>
              <a:rPr lang="en-AU" sz="1200" kern="1200" dirty="0" smtClean="0">
                <a:solidFill>
                  <a:schemeClr val="tx1"/>
                </a:solidFill>
                <a:effectLst/>
                <a:latin typeface="+mn-lt"/>
                <a:ea typeface="+mn-ea"/>
                <a:cs typeface="+mn-cs"/>
              </a:rPr>
              <a:t>3rd dot point: Write number 1 next to your favourite person, your first choice, the one you want to make decisions in government. Write number 2 next to your second choice, write number 3 next to your third choice, and you keep going until you have written a number next to every person on your paper.</a:t>
            </a:r>
          </a:p>
          <a:p>
            <a:r>
              <a:rPr lang="en-AU" sz="1200" kern="1200" dirty="0" smtClean="0">
                <a:solidFill>
                  <a:schemeClr val="tx1"/>
                </a:solidFill>
                <a:effectLst/>
                <a:latin typeface="+mn-lt"/>
                <a:ea typeface="+mn-ea"/>
                <a:cs typeface="+mn-cs"/>
              </a:rPr>
              <a:t>4th dot point: don’t forget, you don’t need to write your name on the paper, you only have to write the numbers. </a:t>
            </a:r>
            <a:endParaRPr lang="en-AU" dirty="0" smtClean="0"/>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18</a:t>
            </a:fld>
            <a:endParaRPr lang="en-AU"/>
          </a:p>
        </p:txBody>
      </p:sp>
    </p:spTree>
    <p:extLst>
      <p:ext uri="{BB962C8B-B14F-4D97-AF65-F5344CB8AC3E}">
        <p14:creationId xmlns:p14="http://schemas.microsoft.com/office/powerpoint/2010/main" val="459511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MOCK ELECTION ACTIVITY: </a:t>
            </a:r>
            <a:r>
              <a:rPr lang="en-AU" dirty="0" smtClean="0"/>
              <a:t>Tell students it is now time to vote and learn</a:t>
            </a:r>
            <a:r>
              <a:rPr lang="en-AU" baseline="0" dirty="0" smtClean="0"/>
              <a:t> how votes are counted.</a:t>
            </a:r>
          </a:p>
          <a:p>
            <a:r>
              <a:rPr lang="en-AU" baseline="0" dirty="0" smtClean="0"/>
              <a:t>Students will be voting on what’s important to them in their government representatives. Click them in one at a time and read them out.</a:t>
            </a:r>
          </a:p>
          <a:p>
            <a:r>
              <a:rPr lang="en-AU" baseline="0" dirty="0" smtClean="0"/>
              <a:t>Tell students they will be making an informed vote and that 4 volunteers are required to act as candidates to learn more about each one. Choose four appropriate students and provide them with the </a:t>
            </a:r>
            <a:r>
              <a:rPr lang="en-AU" u="sng" baseline="0" dirty="0" smtClean="0"/>
              <a:t>prompt cards </a:t>
            </a:r>
            <a:r>
              <a:rPr lang="en-AU" baseline="0" dirty="0" smtClean="0"/>
              <a:t>to read out.</a:t>
            </a:r>
          </a:p>
          <a:p>
            <a:r>
              <a:rPr lang="en-AU" baseline="0" dirty="0" smtClean="0"/>
              <a:t>Once the students have finished, reiterate voting instructions: when you receive your ballot paper go to the voting area (have an area set up where students can make a private vote). Don’t crowd, let everyone have a free vote. Number the ballot paper in the order of your choice with #1 being your favourite and first choice, and #4 the one you don’t think is important. Then put your ballot paper in the ballot box (separate from voting screens to help clear students away). </a:t>
            </a:r>
          </a:p>
          <a:p>
            <a:r>
              <a:rPr lang="en-AU" baseline="0" dirty="0" smtClean="0"/>
              <a:t>Refer to </a:t>
            </a:r>
            <a:r>
              <a:rPr lang="en-AU" u="sng" baseline="0" dirty="0" smtClean="0"/>
              <a:t>Teachers instructions for vote and count</a:t>
            </a:r>
            <a:r>
              <a:rPr lang="en-AU" baseline="0" dirty="0" smtClean="0"/>
              <a:t>.</a:t>
            </a:r>
            <a:endParaRPr lang="en-AU" dirty="0" smtClean="0"/>
          </a:p>
          <a:p>
            <a:endParaRPr lang="en-AU" baseline="0" dirty="0" smtClean="0"/>
          </a:p>
        </p:txBody>
      </p:sp>
      <p:sp>
        <p:nvSpPr>
          <p:cNvPr id="4" name="Slide Number Placeholder 3"/>
          <p:cNvSpPr>
            <a:spLocks noGrp="1"/>
          </p:cNvSpPr>
          <p:nvPr>
            <p:ph type="sldNum" sz="quarter" idx="10"/>
          </p:nvPr>
        </p:nvSpPr>
        <p:spPr/>
        <p:txBody>
          <a:bodyPr/>
          <a:lstStyle/>
          <a:p>
            <a:fld id="{610E4E49-78AF-4A0F-9371-45F7DA06A7E9}" type="slidenum">
              <a:rPr lang="en-AU" smtClean="0"/>
              <a:t>19</a:t>
            </a:fld>
            <a:endParaRPr lang="en-AU"/>
          </a:p>
        </p:txBody>
      </p:sp>
    </p:spTree>
    <p:extLst>
      <p:ext uri="{BB962C8B-B14F-4D97-AF65-F5344CB8AC3E}">
        <p14:creationId xmlns:p14="http://schemas.microsoft.com/office/powerpoint/2010/main" val="3332570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Start by asking students if they have ever… (each picture will come through with click)</a:t>
            </a:r>
          </a:p>
          <a:p>
            <a:r>
              <a:rPr lang="en-AU" baseline="0" dirty="0" smtClean="0"/>
              <a:t>1st picture: </a:t>
            </a:r>
            <a:r>
              <a:rPr lang="en-AU" dirty="0" smtClean="0"/>
              <a:t>“Voted in a school based election?” – maybe for student representatives or house captains?</a:t>
            </a:r>
          </a:p>
          <a:p>
            <a:r>
              <a:rPr lang="en-AU" baseline="0" dirty="0" smtClean="0"/>
              <a:t>2nd picture: </a:t>
            </a:r>
            <a:r>
              <a:rPr lang="en-AU" dirty="0" smtClean="0"/>
              <a:t>“Run as a candidate or been voted in as a student representative</a:t>
            </a:r>
            <a:r>
              <a:rPr lang="en-AU" baseline="0" dirty="0" smtClean="0"/>
              <a:t> or house captain?”</a:t>
            </a:r>
          </a:p>
          <a:p>
            <a:r>
              <a:rPr lang="en-AU" baseline="0" dirty="0" smtClean="0"/>
              <a:t>3rd picture: Start by asking students what are these girls doing? (Signing a petition.) Ask what a petition is. Then ask “has anyone ever signed a petition?”</a:t>
            </a:r>
          </a:p>
          <a:p>
            <a:r>
              <a:rPr lang="en-AU" baseline="0" dirty="0" smtClean="0"/>
              <a:t>4</a:t>
            </a:r>
            <a:r>
              <a:rPr lang="en-AU" baseline="30000" dirty="0" smtClean="0"/>
              <a:t>th</a:t>
            </a:r>
            <a:r>
              <a:rPr lang="en-AU" baseline="0" dirty="0" smtClean="0"/>
              <a:t> picture: Ask students what are these students doing? (Protesting/doing rally or march) Ask “has anyone ever participated in </a:t>
            </a:r>
            <a:r>
              <a:rPr lang="en-AU" baseline="0" smtClean="0"/>
              <a:t>a protest/rally/march?” </a:t>
            </a:r>
            <a:r>
              <a:rPr lang="en-AU" sz="1200" kern="1200" smtClean="0">
                <a:solidFill>
                  <a:schemeClr val="tx1"/>
                </a:solidFill>
                <a:effectLst/>
                <a:latin typeface="+mn-lt"/>
                <a:ea typeface="+mn-ea"/>
                <a:cs typeface="+mn-cs"/>
              </a:rPr>
              <a:t>Ask “what issue were you protesting?”</a:t>
            </a: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2</a:t>
            </a:fld>
            <a:endParaRPr lang="en-AU"/>
          </a:p>
        </p:txBody>
      </p:sp>
    </p:spTree>
    <p:extLst>
      <p:ext uri="{BB962C8B-B14F-4D97-AF65-F5344CB8AC3E}">
        <p14:creationId xmlns:p14="http://schemas.microsoft.com/office/powerpoint/2010/main" val="2493258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10E4E49-78AF-4A0F-9371-45F7DA06A7E9}" type="slidenum">
              <a:rPr lang="en-AU" smtClean="0"/>
              <a:t>20</a:t>
            </a:fld>
            <a:endParaRPr lang="en-AU"/>
          </a:p>
        </p:txBody>
      </p:sp>
    </p:spTree>
    <p:extLst>
      <p:ext uri="{BB962C8B-B14F-4D97-AF65-F5344CB8AC3E}">
        <p14:creationId xmlns:p14="http://schemas.microsoft.com/office/powerpoint/2010/main" val="412862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 students: “In Australia,</a:t>
            </a:r>
            <a:r>
              <a:rPr lang="en-AU" baseline="0" dirty="0" smtClean="0"/>
              <a:t> we vote for </a:t>
            </a:r>
            <a:r>
              <a:rPr lang="en-AU" baseline="0" dirty="0" smtClean="0"/>
              <a:t>our decision </a:t>
            </a:r>
            <a:r>
              <a:rPr lang="en-AU" baseline="0" dirty="0" smtClean="0"/>
              <a:t>makers, so the people in parliament making laws, and decision makers in government and councils.”</a:t>
            </a:r>
          </a:p>
          <a:p>
            <a:r>
              <a:rPr lang="en-AU" baseline="0" dirty="0" smtClean="0"/>
              <a:t>Ask students: “Because we live in a country where we vote for the people who make laws and decisions, it means we live in a certain kind of country, or under a certain system that lets the people have a say on who their leaders are.” “What do we call this type of system?”</a:t>
            </a:r>
          </a:p>
          <a:p>
            <a:r>
              <a:rPr lang="en-AU" baseline="0" dirty="0" smtClean="0"/>
              <a:t>On each click you can give clues, ‘D’, ‘y’, ‘c’ if they need it.</a:t>
            </a:r>
          </a:p>
          <a:p>
            <a:r>
              <a:rPr lang="en-AU" baseline="0" dirty="0" smtClean="0"/>
              <a:t>Explain Australia is a democracy, but not all countries are, and sometimes people in those countries want to be able to have a say, and may even be punished for doing so.</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3</a:t>
            </a:fld>
            <a:endParaRPr lang="en-AU"/>
          </a:p>
        </p:txBody>
      </p:sp>
    </p:spTree>
    <p:extLst>
      <p:ext uri="{BB962C8B-B14F-4D97-AF65-F5344CB8AC3E}">
        <p14:creationId xmlns:p14="http://schemas.microsoft.com/office/powerpoint/2010/main" val="1539293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students: “What is democracy? Can anyone give</a:t>
            </a:r>
            <a:r>
              <a:rPr lang="en-AU" baseline="0" dirty="0" smtClean="0"/>
              <a:t> me a definition?” Give assistance and prompts if required. Show answer on click. Ask students what the most important word in the definition is </a:t>
            </a:r>
            <a:r>
              <a:rPr lang="en-AU" baseline="0" dirty="0" smtClean="0">
                <a:sym typeface="Wingdings" panose="05000000000000000000" pitchFamily="2" charset="2"/>
              </a:rPr>
              <a:t> </a:t>
            </a:r>
            <a:r>
              <a:rPr lang="en-AU" baseline="0" dirty="0" smtClean="0"/>
              <a:t>people.</a:t>
            </a:r>
          </a:p>
          <a:p>
            <a:r>
              <a:rPr lang="en-AU" baseline="0" dirty="0" smtClean="0"/>
              <a:t>Show the famous quote about democracy, read it out loud and tell students this is a very famous saying by a very famous leader. Who was he? Show answer on click. </a:t>
            </a:r>
          </a:p>
          <a:p>
            <a:r>
              <a:rPr lang="en-AU" sz="1200" kern="1200" dirty="0" smtClean="0">
                <a:solidFill>
                  <a:schemeClr val="tx1"/>
                </a:solidFill>
                <a:effectLst/>
                <a:latin typeface="+mn-lt"/>
                <a:ea typeface="+mn-ea"/>
                <a:cs typeface="+mn-cs"/>
              </a:rPr>
              <a:t>Show/explain the ancient Greek origins of the word democracy </a:t>
            </a:r>
            <a:r>
              <a:rPr lang="en-AU" sz="1200" kern="1200" dirty="0" smtClean="0">
                <a:solidFill>
                  <a:schemeClr val="tx1"/>
                </a:solidFill>
                <a:effectLst/>
                <a:latin typeface="+mn-lt"/>
                <a:ea typeface="+mn-ea"/>
                <a:cs typeface="+mn-cs"/>
                <a:sym typeface="Wingdings" panose="05000000000000000000" pitchFamily="2" charset="2"/>
              </a:rPr>
              <a:t></a:t>
            </a:r>
            <a:r>
              <a:rPr lang="en-AU" sz="1200" kern="1200" dirty="0" smtClean="0">
                <a:solidFill>
                  <a:schemeClr val="tx1"/>
                </a:solidFill>
                <a:effectLst/>
                <a:latin typeface="+mn-lt"/>
                <a:ea typeface="+mn-ea"/>
                <a:cs typeface="+mn-cs"/>
              </a:rPr>
              <a:t> demos </a:t>
            </a:r>
            <a:r>
              <a:rPr lang="en-AU" sz="1200" kern="1200" dirty="0" err="1" smtClean="0">
                <a:solidFill>
                  <a:schemeClr val="tx1"/>
                </a:solidFill>
                <a:effectLst/>
                <a:latin typeface="+mn-lt"/>
                <a:ea typeface="+mn-ea"/>
                <a:cs typeface="+mn-cs"/>
              </a:rPr>
              <a:t>kratos</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4</a:t>
            </a:fld>
            <a:endParaRPr lang="en-AU"/>
          </a:p>
        </p:txBody>
      </p:sp>
    </p:spTree>
    <p:extLst>
      <p:ext uri="{BB962C8B-B14F-4D97-AF65-F5344CB8AC3E}">
        <p14:creationId xmlns:p14="http://schemas.microsoft.com/office/powerpoint/2010/main" val="1786429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Explain to students that democracy is not just being able to vote and have a say, there is more to it. Bring up the four main elements of democracy</a:t>
            </a:r>
            <a:r>
              <a:rPr lang="en-AU" baseline="0" dirty="0" smtClean="0"/>
              <a:t> on the left of slide. </a:t>
            </a:r>
          </a:p>
          <a:p>
            <a:r>
              <a:rPr lang="en-AU" b="1" baseline="0" dirty="0" smtClean="0"/>
              <a:t>ACTIVITY</a:t>
            </a:r>
            <a:r>
              <a:rPr lang="en-AU" baseline="0" dirty="0" smtClean="0"/>
              <a:t>: Tell students that you will bring up a definition on the right side and they have to match it with the correct feature from the left side. Arrows will appear on clicks matching the definition to the feature.</a:t>
            </a:r>
            <a:endParaRPr lang="en-AU" dirty="0" smtClean="0"/>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5</a:t>
            </a:fld>
            <a:endParaRPr lang="en-AU"/>
          </a:p>
        </p:txBody>
      </p:sp>
    </p:spTree>
    <p:extLst>
      <p:ext uri="{BB962C8B-B14F-4D97-AF65-F5344CB8AC3E}">
        <p14:creationId xmlns:p14="http://schemas.microsoft.com/office/powerpoint/2010/main" val="2054420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Before bringing up</a:t>
            </a:r>
            <a:r>
              <a:rPr lang="en-AU" baseline="0" dirty="0" smtClean="0"/>
              <a:t> the list, a</a:t>
            </a:r>
            <a:r>
              <a:rPr lang="en-AU" dirty="0" smtClean="0"/>
              <a:t>sk students if they know of any democratic rights and freedoms (may</a:t>
            </a:r>
            <a:r>
              <a:rPr lang="en-AU" baseline="0" dirty="0" smtClean="0"/>
              <a:t> come up with freedom of speech, may need prompts!) Show the list of rights and confirm which ones they have heard of. (Likely to know freedom of speech, freedom of information)</a:t>
            </a:r>
          </a:p>
          <a:p>
            <a:r>
              <a:rPr lang="en-AU" b="1" baseline="0" dirty="0" smtClean="0"/>
              <a:t>ACTIVITY</a:t>
            </a:r>
            <a:r>
              <a:rPr lang="en-AU" baseline="0" dirty="0" smtClean="0"/>
              <a:t>: Tell students that like before, on the right hand side you will bring up a definition and they have to match it to the correct freedom on the left. Starting with an easy one! Go through each definition. </a:t>
            </a:r>
          </a:p>
          <a:p>
            <a:r>
              <a:rPr lang="en-AU" baseline="0" dirty="0" smtClean="0"/>
              <a:t>Answers: a) religion, b) press, c) speech, d) information, e) expression, f) association g) assembly</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6</a:t>
            </a:fld>
            <a:endParaRPr lang="en-AU"/>
          </a:p>
        </p:txBody>
      </p:sp>
    </p:spTree>
    <p:extLst>
      <p:ext uri="{BB962C8B-B14F-4D97-AF65-F5344CB8AC3E}">
        <p14:creationId xmlns:p14="http://schemas.microsoft.com/office/powerpoint/2010/main" val="388195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a:t>
            </a:r>
            <a:r>
              <a:rPr lang="en-AU" baseline="0" dirty="0" smtClean="0"/>
              <a:t> students if they have seen this picture/symbol before. It is an ancient Greek symbol for justice. Click to show expression “justice is blind.”</a:t>
            </a:r>
          </a:p>
          <a:p>
            <a:r>
              <a:rPr lang="en-AU" baseline="0" dirty="0" smtClean="0"/>
              <a:t>Ask students what does this expression mean? (Also point out the blindfold which symbolises the same thing) </a:t>
            </a:r>
            <a:r>
              <a:rPr lang="en-AU" baseline="0" dirty="0" smtClean="0">
                <a:sym typeface="Wingdings" panose="05000000000000000000" pitchFamily="2" charset="2"/>
              </a:rPr>
              <a:t> </a:t>
            </a:r>
            <a:r>
              <a:rPr lang="en-AU" baseline="0" dirty="0" smtClean="0"/>
              <a:t>that justice should be impartial and everyone is treated the same before the law, e.g. judges/police can’t give friends or rich and powerful people special treatment.</a:t>
            </a:r>
          </a:p>
          <a:p>
            <a:r>
              <a:rPr lang="en-AU" baseline="0" dirty="0" smtClean="0"/>
              <a:t>Ask students what the scales symbolise </a:t>
            </a:r>
            <a:r>
              <a:rPr lang="en-AU" baseline="0" dirty="0" smtClean="0">
                <a:sym typeface="Wingdings" panose="05000000000000000000" pitchFamily="2" charset="2"/>
              </a:rPr>
              <a:t></a:t>
            </a:r>
            <a:r>
              <a:rPr lang="en-AU" baseline="0" dirty="0" smtClean="0"/>
              <a:t> that all sides of the case are considered</a:t>
            </a:r>
          </a:p>
          <a:p>
            <a:r>
              <a:rPr lang="en-AU" baseline="0" dirty="0" smtClean="0"/>
              <a:t>Tell (or ask, though it’s less obvious) students about the meaning of the sword </a:t>
            </a:r>
            <a:r>
              <a:rPr lang="en-AU" baseline="0" dirty="0" smtClean="0">
                <a:sym typeface="Wingdings" panose="05000000000000000000" pitchFamily="2" charset="2"/>
              </a:rPr>
              <a:t> symbol of authority.</a:t>
            </a:r>
          </a:p>
          <a:p>
            <a:r>
              <a:rPr lang="en-AU" baseline="0" dirty="0" smtClean="0">
                <a:sym typeface="Wingdings" panose="05000000000000000000" pitchFamily="2" charset="2"/>
              </a:rPr>
              <a:t>Go through each dot point and read through it. May need to explain meaning of ‘jury of peers’, try to elicit the role of a jury. </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7</a:t>
            </a:fld>
            <a:endParaRPr lang="en-AU"/>
          </a:p>
        </p:txBody>
      </p:sp>
    </p:spTree>
    <p:extLst>
      <p:ext uri="{BB962C8B-B14F-4D97-AF65-F5344CB8AC3E}">
        <p14:creationId xmlns:p14="http://schemas.microsoft.com/office/powerpoint/2010/main" val="4066829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students</a:t>
            </a:r>
            <a:r>
              <a:rPr lang="en-AU" baseline="0" dirty="0" smtClean="0"/>
              <a:t> what does ‘majority’ mean </a:t>
            </a:r>
            <a:r>
              <a:rPr lang="en-AU" baseline="0" dirty="0" smtClean="0">
                <a:sym typeface="Wingdings" panose="05000000000000000000" pitchFamily="2" charset="2"/>
              </a:rPr>
              <a:t> in democracy terms it does not mean ‘most’ but </a:t>
            </a:r>
            <a:r>
              <a:rPr lang="en-AU" i="1" baseline="0" dirty="0" smtClean="0">
                <a:sym typeface="Wingdings" panose="05000000000000000000" pitchFamily="2" charset="2"/>
              </a:rPr>
              <a:t>more than half. </a:t>
            </a:r>
          </a:p>
          <a:p>
            <a:r>
              <a:rPr lang="en-AU" i="0" baseline="0" dirty="0" smtClean="0">
                <a:sym typeface="Wingdings" panose="05000000000000000000" pitchFamily="2" charset="2"/>
              </a:rPr>
              <a:t>On clicks, bring up the meanings for ‘majority rule’ and ‘minority rights’ and read out loud. </a:t>
            </a:r>
          </a:p>
          <a:p>
            <a:r>
              <a:rPr lang="en-AU" i="0" baseline="0" dirty="0" smtClean="0">
                <a:sym typeface="Wingdings" panose="05000000000000000000" pitchFamily="2" charset="2"/>
              </a:rPr>
              <a:t>Before the third click, try to elicit the main minority groups in Australia. May help to describe the ‘majority group’ i.e. ‘white’, middle aged, finished Year 12, married with 2 kids, living in a capital city (according to 2016 census).</a:t>
            </a:r>
          </a:p>
          <a:p>
            <a:r>
              <a:rPr lang="en-AU" i="0" baseline="0" dirty="0" smtClean="0">
                <a:sym typeface="Wingdings" panose="05000000000000000000" pitchFamily="2" charset="2"/>
              </a:rPr>
              <a:t>Click and show the list. Youth is 15 – 25 years, </a:t>
            </a:r>
            <a:r>
              <a:rPr lang="en-AU" i="0" baseline="0" dirty="0" err="1" smtClean="0">
                <a:sym typeface="Wingdings" panose="05000000000000000000" pitchFamily="2" charset="2"/>
              </a:rPr>
              <a:t>CALD</a:t>
            </a:r>
            <a:r>
              <a:rPr lang="en-AU" i="0" baseline="0" dirty="0" smtClean="0">
                <a:sym typeface="Wingdings" panose="05000000000000000000" pitchFamily="2" charset="2"/>
              </a:rPr>
              <a:t> means culturally and linguistically diverse, i.e. migrants from non-English speaking countries.</a:t>
            </a:r>
            <a:endParaRPr lang="en-AU" i="0" dirty="0"/>
          </a:p>
        </p:txBody>
      </p:sp>
      <p:sp>
        <p:nvSpPr>
          <p:cNvPr id="4" name="Slide Number Placeholder 3"/>
          <p:cNvSpPr>
            <a:spLocks noGrp="1"/>
          </p:cNvSpPr>
          <p:nvPr>
            <p:ph type="sldNum" sz="quarter" idx="10"/>
          </p:nvPr>
        </p:nvSpPr>
        <p:spPr/>
        <p:txBody>
          <a:bodyPr/>
          <a:lstStyle/>
          <a:p>
            <a:fld id="{610E4E49-78AF-4A0F-9371-45F7DA06A7E9}" type="slidenum">
              <a:rPr lang="en-AU" smtClean="0"/>
              <a:t>8</a:t>
            </a:fld>
            <a:endParaRPr lang="en-AU"/>
          </a:p>
        </p:txBody>
      </p:sp>
    </p:spTree>
    <p:extLst>
      <p:ext uri="{BB962C8B-B14F-4D97-AF65-F5344CB8AC3E}">
        <p14:creationId xmlns:p14="http://schemas.microsoft.com/office/powerpoint/2010/main" val="352276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 students a democratic</a:t>
            </a:r>
            <a:r>
              <a:rPr lang="en-AU" baseline="0" dirty="0" smtClean="0"/>
              <a:t> election should be free, fair, open, contested and regular. </a:t>
            </a:r>
          </a:p>
          <a:p>
            <a:r>
              <a:rPr lang="en-AU" b="1" baseline="0" dirty="0" smtClean="0"/>
              <a:t>ACTIVITY</a:t>
            </a:r>
            <a:r>
              <a:rPr lang="en-AU" baseline="0" dirty="0" smtClean="0"/>
              <a:t>: Once again a definition will come up on the right hand side that students need to match to the correct word on the left.</a:t>
            </a:r>
          </a:p>
          <a:p>
            <a:r>
              <a:rPr lang="en-AU" baseline="0" dirty="0" smtClean="0"/>
              <a:t>Answers: 1. </a:t>
            </a:r>
            <a:r>
              <a:rPr lang="en-AU" baseline="0" dirty="0" smtClean="0"/>
              <a:t>open </a:t>
            </a:r>
            <a:r>
              <a:rPr lang="en-AU" baseline="0" dirty="0" smtClean="0"/>
              <a:t>2. </a:t>
            </a:r>
            <a:r>
              <a:rPr lang="en-AU" baseline="0" dirty="0" smtClean="0"/>
              <a:t>regular </a:t>
            </a:r>
            <a:r>
              <a:rPr lang="en-AU" baseline="0" dirty="0" smtClean="0"/>
              <a:t>3. </a:t>
            </a:r>
            <a:r>
              <a:rPr lang="en-AU" baseline="0" dirty="0" smtClean="0"/>
              <a:t>contested </a:t>
            </a:r>
            <a:r>
              <a:rPr lang="en-AU" baseline="0" dirty="0" smtClean="0"/>
              <a:t>4. </a:t>
            </a:r>
            <a:r>
              <a:rPr lang="en-AU" baseline="0" dirty="0" smtClean="0"/>
              <a:t>free </a:t>
            </a:r>
            <a:r>
              <a:rPr lang="en-AU" baseline="0" dirty="0" smtClean="0"/>
              <a:t>5. fair.</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9</a:t>
            </a:fld>
            <a:endParaRPr lang="en-AU"/>
          </a:p>
        </p:txBody>
      </p:sp>
    </p:spTree>
    <p:extLst>
      <p:ext uri="{BB962C8B-B14F-4D97-AF65-F5344CB8AC3E}">
        <p14:creationId xmlns:p14="http://schemas.microsoft.com/office/powerpoint/2010/main" val="228767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5F5FD82-F59C-4A4D-BF55-DE1146D56A9B}" type="datetimeFigureOut">
              <a:rPr lang="en-AU" smtClean="0"/>
              <a:t>16/11/2021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3958406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F5FD82-F59C-4A4D-BF55-DE1146D56A9B}" type="datetimeFigureOut">
              <a:rPr lang="en-AU" smtClean="0"/>
              <a:t>16/11/2021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39997257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F5FD82-F59C-4A4D-BF55-DE1146D56A9B}" type="datetimeFigureOut">
              <a:rPr lang="en-AU" smtClean="0"/>
              <a:t>16/11/2021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7611572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F5FD82-F59C-4A4D-BF55-DE1146D56A9B}" type="datetimeFigureOut">
              <a:rPr lang="en-AU" smtClean="0"/>
              <a:t>16/11/2021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20747450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F5FD82-F59C-4A4D-BF55-DE1146D56A9B}" type="datetimeFigureOut">
              <a:rPr lang="en-AU" smtClean="0"/>
              <a:t>16/11/2021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37525331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5F5FD82-F59C-4A4D-BF55-DE1146D56A9B}" type="datetimeFigureOut">
              <a:rPr lang="en-AU" smtClean="0"/>
              <a:t>16/11/2021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1615862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5F5FD82-F59C-4A4D-BF55-DE1146D56A9B}" type="datetimeFigureOut">
              <a:rPr lang="en-AU" smtClean="0"/>
              <a:t>16/11/2021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42213637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5F5FD82-F59C-4A4D-BF55-DE1146D56A9B}" type="datetimeFigureOut">
              <a:rPr lang="en-AU" smtClean="0"/>
              <a:t>16/11/2021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13460790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5FD82-F59C-4A4D-BF55-DE1146D56A9B}" type="datetimeFigureOut">
              <a:rPr lang="en-AU" smtClean="0"/>
              <a:t>16/11/2021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34723784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F5FD82-F59C-4A4D-BF55-DE1146D56A9B}" type="datetimeFigureOut">
              <a:rPr lang="en-AU" smtClean="0"/>
              <a:t>16/11/2021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28783482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F5FD82-F59C-4A4D-BF55-DE1146D56A9B}" type="datetimeFigureOut">
              <a:rPr lang="en-AU" smtClean="0"/>
              <a:t>16/11/2021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1184520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5FD82-F59C-4A4D-BF55-DE1146D56A9B}" type="datetimeFigureOut">
              <a:rPr lang="en-AU" smtClean="0"/>
              <a:t>16/11/2021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593D0-B641-4605-892F-C235573AE75E}" type="slidenum">
              <a:rPr lang="en-AU" smtClean="0"/>
              <a:t>‹#›</a:t>
            </a:fld>
            <a:endParaRPr lang="en-AU"/>
          </a:p>
        </p:txBody>
      </p:sp>
    </p:spTree>
    <p:extLst>
      <p:ext uri="{BB962C8B-B14F-4D97-AF65-F5344CB8AC3E}">
        <p14:creationId xmlns:p14="http://schemas.microsoft.com/office/powerpoint/2010/main" val="2686426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image" Target="../media/image2.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jpg"/><Relationship Id="rId11" Type="http://schemas.openxmlformats.org/officeDocument/2006/relationships/image" Target="../media/image22.jpg"/><Relationship Id="rId5" Type="http://schemas.openxmlformats.org/officeDocument/2006/relationships/image" Target="../media/image16.png"/><Relationship Id="rId15" Type="http://schemas.openxmlformats.org/officeDocument/2006/relationships/image" Target="../media/image26.jp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0.jpe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jpg"/><Relationship Id="rId3" Type="http://schemas.openxmlformats.org/officeDocument/2006/relationships/image" Target="../media/image2.png"/><Relationship Id="rId7" Type="http://schemas.openxmlformats.org/officeDocument/2006/relationships/image" Target="../media/image31.jpeg"/><Relationship Id="rId12"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35.png"/><Relationship Id="rId5" Type="http://schemas.openxmlformats.org/officeDocument/2006/relationships/image" Target="../media/image30.png"/><Relationship Id="rId15" Type="http://schemas.openxmlformats.org/officeDocument/2006/relationships/image" Target="../media/image38.jpg"/><Relationship Id="rId10" Type="http://schemas.openxmlformats.org/officeDocument/2006/relationships/image" Target="../media/image34.jpg"/><Relationship Id="rId4" Type="http://schemas.openxmlformats.org/officeDocument/2006/relationships/image" Target="../media/image3.png"/><Relationship Id="rId9" Type="http://schemas.openxmlformats.org/officeDocument/2006/relationships/image" Target="../media/image33.jpg"/><Relationship Id="rId14" Type="http://schemas.openxmlformats.org/officeDocument/2006/relationships/image" Target="../media/image37.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1.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2.png"/><Relationship Id="rId7" Type="http://schemas.openxmlformats.org/officeDocument/2006/relationships/image" Target="../media/image44.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g"/><Relationship Id="rId10" Type="http://schemas.openxmlformats.org/officeDocument/2006/relationships/image" Target="../media/image47.jpeg"/><Relationship Id="rId4" Type="http://schemas.openxmlformats.org/officeDocument/2006/relationships/image" Target="../media/image3.png"/><Relationship Id="rId9" Type="http://schemas.openxmlformats.org/officeDocument/2006/relationships/image" Target="../media/image46.jp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gi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04664"/>
            <a:ext cx="9144001" cy="5565621"/>
          </a:xfrm>
          <a:prstGeom prst="rect">
            <a:avLst/>
          </a:prstGeom>
        </p:spPr>
      </p:pic>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Tree>
    <p:extLst>
      <p:ext uri="{BB962C8B-B14F-4D97-AF65-F5344CB8AC3E}">
        <p14:creationId xmlns:p14="http://schemas.microsoft.com/office/powerpoint/2010/main" val="4170578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Participating in a democracy</a:t>
            </a:r>
            <a:endParaRPr lang="en-AU" dirty="0">
              <a:ea typeface="Tahoma" panose="020B0604030504040204" pitchFamily="34" charset="0"/>
              <a:cs typeface="Tahoma" panose="020B0604030504040204" pitchFamily="34" charset="0"/>
            </a:endParaRPr>
          </a:p>
        </p:txBody>
      </p:sp>
      <p:sp>
        <p:nvSpPr>
          <p:cNvPr id="17" name="Content Placeholder 2"/>
          <p:cNvSpPr txBox="1">
            <a:spLocks/>
          </p:cNvSpPr>
          <p:nvPr/>
        </p:nvSpPr>
        <p:spPr>
          <a:xfrm>
            <a:off x="457200" y="1451964"/>
            <a:ext cx="8628572" cy="5073380"/>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60000"/>
              </a:lnSpc>
            </a:pPr>
            <a:r>
              <a:rPr lang="en-AU" sz="2800" dirty="0" smtClean="0"/>
              <a:t>		</a:t>
            </a:r>
          </a:p>
          <a:p>
            <a:pPr algn="l">
              <a:lnSpc>
                <a:spcPct val="160000"/>
              </a:lnSpc>
            </a:pPr>
            <a:r>
              <a:rPr lang="en-AU" sz="2800" dirty="0" smtClean="0"/>
              <a:t>			</a:t>
            </a:r>
            <a:r>
              <a:rPr lang="en-AU" sz="3800" dirty="0" smtClean="0">
                <a:solidFill>
                  <a:schemeClr val="tx1"/>
                </a:solidFill>
              </a:rPr>
              <a:t>Vote in elections (parliament, council, referendums, others) </a:t>
            </a:r>
          </a:p>
          <a:p>
            <a:pPr algn="l">
              <a:lnSpc>
                <a:spcPct val="160000"/>
              </a:lnSpc>
            </a:pPr>
            <a:r>
              <a:rPr lang="en-AU" sz="3800" dirty="0" smtClean="0">
                <a:solidFill>
                  <a:schemeClr val="tx1"/>
                </a:solidFill>
              </a:rPr>
              <a:t>			Write to newspaper – letters to the editor</a:t>
            </a:r>
          </a:p>
          <a:p>
            <a:pPr algn="l">
              <a:lnSpc>
                <a:spcPct val="160000"/>
              </a:lnSpc>
            </a:pPr>
            <a:r>
              <a:rPr lang="en-AU" sz="3800" dirty="0" smtClean="0">
                <a:solidFill>
                  <a:schemeClr val="tx1"/>
                </a:solidFill>
              </a:rPr>
              <a:t>			Give opinion through online forums and social media</a:t>
            </a:r>
          </a:p>
          <a:p>
            <a:pPr algn="l">
              <a:lnSpc>
                <a:spcPct val="160000"/>
              </a:lnSpc>
            </a:pPr>
            <a:r>
              <a:rPr lang="en-AU" sz="3800" dirty="0" smtClean="0">
                <a:solidFill>
                  <a:schemeClr val="tx1"/>
                </a:solidFill>
              </a:rPr>
              <a:t>			Start or sign a petition</a:t>
            </a:r>
          </a:p>
          <a:p>
            <a:pPr algn="l">
              <a:lnSpc>
                <a:spcPct val="160000"/>
              </a:lnSpc>
            </a:pPr>
            <a:r>
              <a:rPr lang="en-AU" sz="3800" dirty="0" smtClean="0">
                <a:solidFill>
                  <a:schemeClr val="tx1"/>
                </a:solidFill>
              </a:rPr>
              <a:t>			Start or join a protest rally or demonstration</a:t>
            </a:r>
          </a:p>
          <a:p>
            <a:pPr algn="l">
              <a:lnSpc>
                <a:spcPct val="160000"/>
              </a:lnSpc>
            </a:pPr>
            <a:r>
              <a:rPr lang="en-AU" sz="3800" dirty="0" smtClean="0">
                <a:solidFill>
                  <a:schemeClr val="tx1"/>
                </a:solidFill>
              </a:rPr>
              <a:t>			Attend public meetings</a:t>
            </a:r>
          </a:p>
          <a:p>
            <a:pPr algn="l">
              <a:lnSpc>
                <a:spcPct val="160000"/>
              </a:lnSpc>
            </a:pPr>
            <a:r>
              <a:rPr lang="en-AU" sz="3800" dirty="0" smtClean="0">
                <a:solidFill>
                  <a:schemeClr val="tx1"/>
                </a:solidFill>
              </a:rPr>
              <a:t>			Become a member of parliament or council</a:t>
            </a:r>
          </a:p>
          <a:p>
            <a:pPr algn="l">
              <a:lnSpc>
                <a:spcPct val="160000"/>
              </a:lnSpc>
            </a:pPr>
            <a:r>
              <a:rPr lang="en-AU" sz="3800" dirty="0" smtClean="0">
                <a:solidFill>
                  <a:schemeClr val="tx1"/>
                </a:solidFill>
              </a:rPr>
              <a:t>			Communicate with members and councillors</a:t>
            </a:r>
          </a:p>
          <a:p>
            <a:pPr algn="l">
              <a:lnSpc>
                <a:spcPct val="160000"/>
              </a:lnSpc>
            </a:pPr>
            <a:r>
              <a:rPr lang="en-AU" sz="3800" dirty="0" smtClean="0">
                <a:solidFill>
                  <a:schemeClr val="tx1"/>
                </a:solidFill>
              </a:rPr>
              <a:t>			Join a political party</a:t>
            </a:r>
          </a:p>
          <a:p>
            <a:r>
              <a:rPr lang="en-AU" sz="2800" dirty="0" smtClean="0"/>
              <a:t>		</a:t>
            </a:r>
            <a:endParaRPr lang="en-AU" sz="2800" dirty="0"/>
          </a:p>
        </p:txBody>
      </p:sp>
      <p:sp>
        <p:nvSpPr>
          <p:cNvPr id="23" name="TextBox 22"/>
          <p:cNvSpPr txBox="1"/>
          <p:nvPr/>
        </p:nvSpPr>
        <p:spPr>
          <a:xfrm>
            <a:off x="287523" y="1231343"/>
            <a:ext cx="8568952" cy="461665"/>
          </a:xfrm>
          <a:prstGeom prst="rect">
            <a:avLst/>
          </a:prstGeom>
          <a:noFill/>
        </p:spPr>
        <p:txBody>
          <a:bodyPr wrap="square" rtlCol="0">
            <a:spAutoFit/>
          </a:bodyPr>
          <a:lstStyle/>
          <a:p>
            <a:pPr algn="ctr"/>
            <a:r>
              <a:rPr lang="en-AU" sz="2400" dirty="0" smtClean="0">
                <a:solidFill>
                  <a:srgbClr val="4285F4"/>
                </a:solidFill>
                <a:ea typeface="Tahoma" panose="020B0604030504040204" pitchFamily="34" charset="0"/>
                <a:cs typeface="Tahoma" panose="020B0604030504040204" pitchFamily="34" charset="0"/>
              </a:rPr>
              <a:t>How can you participate in Australia’s democracy?</a:t>
            </a:r>
            <a:endParaRPr lang="en-AU" sz="2400" dirty="0">
              <a:solidFill>
                <a:srgbClr val="4285F4"/>
              </a:solidFill>
              <a:ea typeface="Tahoma" panose="020B0604030504040204" pitchFamily="34" charset="0"/>
              <a:cs typeface="Tahoma" panose="020B0604030504040204" pitchFamily="34" charset="0"/>
            </a:endParaRPr>
          </a:p>
        </p:txBody>
      </p:sp>
      <p:grpSp>
        <p:nvGrpSpPr>
          <p:cNvPr id="8" name="Group 7"/>
          <p:cNvGrpSpPr/>
          <p:nvPr/>
        </p:nvGrpSpPr>
        <p:grpSpPr>
          <a:xfrm>
            <a:off x="300994" y="1699097"/>
            <a:ext cx="2640522" cy="4137653"/>
            <a:chOff x="300994" y="1699097"/>
            <a:chExt cx="2640522" cy="4137653"/>
          </a:xfrm>
        </p:grpSpPr>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77" y="3529641"/>
              <a:ext cx="1227427" cy="729091"/>
            </a:xfrm>
            <a:prstGeom prst="rect">
              <a:avLst/>
            </a:prstGeom>
          </p:spPr>
        </p:pic>
        <p:grpSp>
          <p:nvGrpSpPr>
            <p:cNvPr id="7" name="Group 6"/>
            <p:cNvGrpSpPr/>
            <p:nvPr/>
          </p:nvGrpSpPr>
          <p:grpSpPr>
            <a:xfrm>
              <a:off x="300994" y="1699097"/>
              <a:ext cx="2640522" cy="4137653"/>
              <a:chOff x="300994" y="1699097"/>
              <a:chExt cx="2640522" cy="4137653"/>
            </a:xfrm>
          </p:grpSpPr>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4486" y="4205929"/>
                <a:ext cx="916240" cy="1039580"/>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4738" y="5463621"/>
                <a:ext cx="860745" cy="303651"/>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5482" y="5361930"/>
                <a:ext cx="547519" cy="474820"/>
              </a:xfrm>
              <a:prstGeom prst="rect">
                <a:avLst/>
              </a:prstGeom>
            </p:spPr>
          </p:pic>
          <p:pic>
            <p:nvPicPr>
              <p:cNvPr id="28" name="Picture 27"/>
              <p:cNvPicPr>
                <a:picLocks noChangeAspect="1"/>
              </p:cNvPicPr>
              <p:nvPr/>
            </p:nvPicPr>
            <p:blipFill rotWithShape="1">
              <a:blip r:embed="rId9" cstate="print">
                <a:extLst>
                  <a:ext uri="{28A0092B-C50C-407E-A947-70E740481C1C}">
                    <a14:useLocalDpi xmlns:a14="http://schemas.microsoft.com/office/drawing/2010/main" val="0"/>
                  </a:ext>
                </a:extLst>
              </a:blip>
              <a:srcRect b="5559"/>
              <a:stretch/>
            </p:blipFill>
            <p:spPr>
              <a:xfrm>
                <a:off x="1763141" y="3539221"/>
                <a:ext cx="970662" cy="680198"/>
              </a:xfrm>
              <a:prstGeom prst="rect">
                <a:avLst/>
              </a:prstGeom>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8288" y="1699097"/>
                <a:ext cx="862403" cy="850956"/>
              </a:xfrm>
              <a:prstGeom prst="rect">
                <a:avLst/>
              </a:prstGeom>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14057" y="1783612"/>
                <a:ext cx="1029238" cy="744637"/>
              </a:xfrm>
              <a:prstGeom prst="rect">
                <a:avLst/>
              </a:prstGeom>
            </p:spPr>
          </p:pic>
          <p:pic>
            <p:nvPicPr>
              <p:cNvPr id="31" name="Picture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3121" y="2684422"/>
                <a:ext cx="657995" cy="796690"/>
              </a:xfrm>
              <a:prstGeom prst="rect">
                <a:avLst/>
              </a:prstGeom>
            </p:spPr>
          </p:pic>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15839" y="2549922"/>
                <a:ext cx="1225677" cy="871955"/>
              </a:xfrm>
              <a:prstGeom prst="rect">
                <a:avLst/>
              </a:prstGeom>
            </p:spPr>
          </p:pic>
          <p:pic>
            <p:nvPicPr>
              <p:cNvPr id="35" name="Picture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96394" y="5437223"/>
                <a:ext cx="464565" cy="399527"/>
              </a:xfrm>
              <a:prstGeom prst="rect">
                <a:avLst/>
              </a:prstGeom>
            </p:spPr>
          </p:pic>
          <p:grpSp>
            <p:nvGrpSpPr>
              <p:cNvPr id="3" name="Group 2"/>
              <p:cNvGrpSpPr/>
              <p:nvPr/>
            </p:nvGrpSpPr>
            <p:grpSpPr>
              <a:xfrm>
                <a:off x="300994" y="4360046"/>
                <a:ext cx="1260009" cy="842166"/>
                <a:chOff x="300994" y="4360046"/>
                <a:chExt cx="1260009" cy="842166"/>
              </a:xfrm>
            </p:grpSpPr>
            <p:grpSp>
              <p:nvGrpSpPr>
                <p:cNvPr id="37" name="Group 36"/>
                <p:cNvGrpSpPr/>
                <p:nvPr/>
              </p:nvGrpSpPr>
              <p:grpSpPr>
                <a:xfrm>
                  <a:off x="300994" y="4633834"/>
                  <a:ext cx="747473" cy="323165"/>
                  <a:chOff x="87072" y="4408722"/>
                  <a:chExt cx="747473" cy="323165"/>
                </a:xfrm>
              </p:grpSpPr>
              <p:sp>
                <p:nvSpPr>
                  <p:cNvPr id="41" name="Pentagon 40"/>
                  <p:cNvSpPr/>
                  <p:nvPr/>
                </p:nvSpPr>
                <p:spPr>
                  <a:xfrm>
                    <a:off x="107504" y="4465993"/>
                    <a:ext cx="648072" cy="187143"/>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TextBox 41"/>
                  <p:cNvSpPr txBox="1"/>
                  <p:nvPr/>
                </p:nvSpPr>
                <p:spPr>
                  <a:xfrm>
                    <a:off x="87072" y="4408722"/>
                    <a:ext cx="747473" cy="323165"/>
                  </a:xfrm>
                  <a:prstGeom prst="rect">
                    <a:avLst/>
                  </a:prstGeom>
                  <a:noFill/>
                </p:spPr>
                <p:txBody>
                  <a:bodyPr wrap="square" rtlCol="0">
                    <a:spAutoFit/>
                  </a:bodyPr>
                  <a:lstStyle/>
                  <a:p>
                    <a:r>
                      <a:rPr lang="en-AU" sz="1500" dirty="0" smtClean="0"/>
                      <a:t>Phone</a:t>
                    </a:r>
                    <a:endParaRPr lang="en-AU" sz="1500" dirty="0"/>
                  </a:p>
                </p:txBody>
              </p:sp>
            </p:grpSp>
            <p:pic>
              <p:nvPicPr>
                <p:cNvPr id="33" name="Picture 32"/>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8071" y="4360046"/>
                  <a:ext cx="662932" cy="773041"/>
                </a:xfrm>
                <a:prstGeom prst="rect">
                  <a:avLst/>
                </a:prstGeom>
              </p:spPr>
            </p:pic>
            <p:grpSp>
              <p:nvGrpSpPr>
                <p:cNvPr id="36" name="Group 35"/>
                <p:cNvGrpSpPr/>
                <p:nvPr/>
              </p:nvGrpSpPr>
              <p:grpSpPr>
                <a:xfrm>
                  <a:off x="300994" y="4391285"/>
                  <a:ext cx="661995" cy="323165"/>
                  <a:chOff x="93581" y="4408722"/>
                  <a:chExt cx="661995" cy="323165"/>
                </a:xfrm>
              </p:grpSpPr>
              <p:sp>
                <p:nvSpPr>
                  <p:cNvPr id="43" name="Pentagon 42"/>
                  <p:cNvSpPr/>
                  <p:nvPr/>
                </p:nvSpPr>
                <p:spPr>
                  <a:xfrm>
                    <a:off x="107504" y="4465993"/>
                    <a:ext cx="648072" cy="187143"/>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Box 43"/>
                  <p:cNvSpPr txBox="1"/>
                  <p:nvPr/>
                </p:nvSpPr>
                <p:spPr>
                  <a:xfrm>
                    <a:off x="93581" y="4408722"/>
                    <a:ext cx="613449" cy="323165"/>
                  </a:xfrm>
                  <a:prstGeom prst="rect">
                    <a:avLst/>
                  </a:prstGeom>
                  <a:noFill/>
                </p:spPr>
                <p:txBody>
                  <a:bodyPr wrap="square" rtlCol="0">
                    <a:spAutoFit/>
                  </a:bodyPr>
                  <a:lstStyle/>
                  <a:p>
                    <a:r>
                      <a:rPr lang="en-AU" sz="1500" dirty="0" smtClean="0"/>
                      <a:t>Email</a:t>
                    </a:r>
                    <a:endParaRPr lang="en-AU" sz="1500" dirty="0"/>
                  </a:p>
                </p:txBody>
              </p:sp>
            </p:grpSp>
            <p:grpSp>
              <p:nvGrpSpPr>
                <p:cNvPr id="38" name="Group 37"/>
                <p:cNvGrpSpPr/>
                <p:nvPr/>
              </p:nvGrpSpPr>
              <p:grpSpPr>
                <a:xfrm>
                  <a:off x="305592" y="4879047"/>
                  <a:ext cx="661995" cy="323165"/>
                  <a:chOff x="93581" y="4408722"/>
                  <a:chExt cx="661995" cy="323165"/>
                </a:xfrm>
              </p:grpSpPr>
              <p:sp>
                <p:nvSpPr>
                  <p:cNvPr id="39" name="Pentagon 38"/>
                  <p:cNvSpPr/>
                  <p:nvPr/>
                </p:nvSpPr>
                <p:spPr>
                  <a:xfrm>
                    <a:off x="107504" y="4465993"/>
                    <a:ext cx="648072" cy="187143"/>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TextBox 39"/>
                  <p:cNvSpPr txBox="1"/>
                  <p:nvPr/>
                </p:nvSpPr>
                <p:spPr>
                  <a:xfrm>
                    <a:off x="93581" y="4408722"/>
                    <a:ext cx="613449" cy="323165"/>
                  </a:xfrm>
                  <a:prstGeom prst="rect">
                    <a:avLst/>
                  </a:prstGeom>
                  <a:noFill/>
                </p:spPr>
                <p:txBody>
                  <a:bodyPr wrap="square" rtlCol="0">
                    <a:spAutoFit/>
                  </a:bodyPr>
                  <a:lstStyle/>
                  <a:p>
                    <a:r>
                      <a:rPr lang="en-AU" sz="1500" dirty="0" smtClean="0"/>
                      <a:t>Meet</a:t>
                    </a:r>
                    <a:endParaRPr lang="en-AU" sz="1500" dirty="0"/>
                  </a:p>
                </p:txBody>
              </p:sp>
            </p:grpSp>
          </p:grpSp>
        </p:grpSp>
      </p:grpSp>
    </p:spTree>
    <p:extLst>
      <p:ext uri="{BB962C8B-B14F-4D97-AF65-F5344CB8AC3E}">
        <p14:creationId xmlns:p14="http://schemas.microsoft.com/office/powerpoint/2010/main" val="1385438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par>
                                <p:cTn id="12" presetID="42" presetClass="entr" presetSubtype="0" fill="hold" grpId="0" nodeType="with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Effect transition="in" filter="fade">
                                      <p:cBhvr>
                                        <p:cTn id="19" dur="1000"/>
                                        <p:tgtEl>
                                          <p:spTgt spid="17">
                                            <p:txEl>
                                              <p:pRg st="2" end="2"/>
                                            </p:txEl>
                                          </p:spTgt>
                                        </p:tgtEl>
                                      </p:cBhvr>
                                    </p:animEffect>
                                    <p:anim calcmode="lin" valueType="num">
                                      <p:cBhvr>
                                        <p:cTn id="20"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xEl>
                                              <p:pRg st="3" end="3"/>
                                            </p:txEl>
                                          </p:spTgt>
                                        </p:tgtEl>
                                        <p:attrNameLst>
                                          <p:attrName>style.visibility</p:attrName>
                                        </p:attrNameLst>
                                      </p:cBhvr>
                                      <p:to>
                                        <p:strVal val="visible"/>
                                      </p:to>
                                    </p:set>
                                    <p:animEffect transition="in" filter="fade">
                                      <p:cBhvr>
                                        <p:cTn id="24" dur="1000"/>
                                        <p:tgtEl>
                                          <p:spTgt spid="17">
                                            <p:txEl>
                                              <p:pRg st="3" end="3"/>
                                            </p:txEl>
                                          </p:spTgt>
                                        </p:tgtEl>
                                      </p:cBhvr>
                                    </p:animEffect>
                                    <p:anim calcmode="lin" valueType="num">
                                      <p:cBhvr>
                                        <p:cTn id="25"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7">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Effect transition="in" filter="fade">
                                      <p:cBhvr>
                                        <p:cTn id="29" dur="1000"/>
                                        <p:tgtEl>
                                          <p:spTgt spid="17">
                                            <p:txEl>
                                              <p:pRg st="4" end="4"/>
                                            </p:txEl>
                                          </p:spTgt>
                                        </p:tgtEl>
                                      </p:cBhvr>
                                    </p:animEffect>
                                    <p:anim calcmode="lin" valueType="num">
                                      <p:cBhvr>
                                        <p:cTn id="3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7">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7">
                                            <p:txEl>
                                              <p:pRg st="5" end="5"/>
                                            </p:txEl>
                                          </p:spTgt>
                                        </p:tgtEl>
                                        <p:attrNameLst>
                                          <p:attrName>style.visibility</p:attrName>
                                        </p:attrNameLst>
                                      </p:cBhvr>
                                      <p:to>
                                        <p:strVal val="visible"/>
                                      </p:to>
                                    </p:set>
                                    <p:animEffect transition="in" filter="fade">
                                      <p:cBhvr>
                                        <p:cTn id="34" dur="1000"/>
                                        <p:tgtEl>
                                          <p:spTgt spid="17">
                                            <p:txEl>
                                              <p:pRg st="5" end="5"/>
                                            </p:txEl>
                                          </p:spTgt>
                                        </p:tgtEl>
                                      </p:cBhvr>
                                    </p:animEffect>
                                    <p:anim calcmode="lin" valueType="num">
                                      <p:cBhvr>
                                        <p:cTn id="35"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7">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7">
                                            <p:txEl>
                                              <p:pRg st="6" end="6"/>
                                            </p:txEl>
                                          </p:spTgt>
                                        </p:tgtEl>
                                        <p:attrNameLst>
                                          <p:attrName>style.visibility</p:attrName>
                                        </p:attrNameLst>
                                      </p:cBhvr>
                                      <p:to>
                                        <p:strVal val="visible"/>
                                      </p:to>
                                    </p:set>
                                    <p:animEffect transition="in" filter="fade">
                                      <p:cBhvr>
                                        <p:cTn id="39" dur="1000"/>
                                        <p:tgtEl>
                                          <p:spTgt spid="17">
                                            <p:txEl>
                                              <p:pRg st="6" end="6"/>
                                            </p:txEl>
                                          </p:spTgt>
                                        </p:tgtEl>
                                      </p:cBhvr>
                                    </p:animEffect>
                                    <p:anim calcmode="lin" valueType="num">
                                      <p:cBhvr>
                                        <p:cTn id="40"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
                                            <p:txEl>
                                              <p:pRg st="7" end="7"/>
                                            </p:txEl>
                                          </p:spTgt>
                                        </p:tgtEl>
                                        <p:attrNameLst>
                                          <p:attrName>style.visibility</p:attrName>
                                        </p:attrNameLst>
                                      </p:cBhvr>
                                      <p:to>
                                        <p:strVal val="visible"/>
                                      </p:to>
                                    </p:set>
                                    <p:animEffect transition="in" filter="fade">
                                      <p:cBhvr>
                                        <p:cTn id="44" dur="1000"/>
                                        <p:tgtEl>
                                          <p:spTgt spid="17">
                                            <p:txEl>
                                              <p:pRg st="7" end="7"/>
                                            </p:txEl>
                                          </p:spTgt>
                                        </p:tgtEl>
                                      </p:cBhvr>
                                    </p:animEffect>
                                    <p:anim calcmode="lin" valueType="num">
                                      <p:cBhvr>
                                        <p:cTn id="45" dur="1000" fill="hold"/>
                                        <p:tgtEl>
                                          <p:spTgt spid="17">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xEl>
                                              <p:pRg st="8" end="8"/>
                                            </p:txEl>
                                          </p:spTgt>
                                        </p:tgtEl>
                                        <p:attrNameLst>
                                          <p:attrName>style.visibility</p:attrName>
                                        </p:attrNameLst>
                                      </p:cBhvr>
                                      <p:to>
                                        <p:strVal val="visible"/>
                                      </p:to>
                                    </p:set>
                                    <p:animEffect transition="in" filter="fade">
                                      <p:cBhvr>
                                        <p:cTn id="49" dur="1000"/>
                                        <p:tgtEl>
                                          <p:spTgt spid="17">
                                            <p:txEl>
                                              <p:pRg st="8" end="8"/>
                                            </p:txEl>
                                          </p:spTgt>
                                        </p:tgtEl>
                                      </p:cBhvr>
                                    </p:animEffect>
                                    <p:anim calcmode="lin" valueType="num">
                                      <p:cBhvr>
                                        <p:cTn id="50" dur="10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7">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7">
                                            <p:txEl>
                                              <p:pRg st="9" end="9"/>
                                            </p:txEl>
                                          </p:spTgt>
                                        </p:tgtEl>
                                        <p:attrNameLst>
                                          <p:attrName>style.visibility</p:attrName>
                                        </p:attrNameLst>
                                      </p:cBhvr>
                                      <p:to>
                                        <p:strVal val="visible"/>
                                      </p:to>
                                    </p:set>
                                    <p:animEffect transition="in" filter="fade">
                                      <p:cBhvr>
                                        <p:cTn id="54" dur="1000"/>
                                        <p:tgtEl>
                                          <p:spTgt spid="17">
                                            <p:txEl>
                                              <p:pRg st="9" end="9"/>
                                            </p:txEl>
                                          </p:spTgt>
                                        </p:tgtEl>
                                      </p:cBhvr>
                                    </p:animEffect>
                                    <p:anim calcmode="lin" valueType="num">
                                      <p:cBhvr>
                                        <p:cTn id="55" dur="1000" fill="hold"/>
                                        <p:tgtEl>
                                          <p:spTgt spid="17">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1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a typeface="Tahoma" panose="020B0604030504040204" pitchFamily="34" charset="0"/>
                <a:cs typeface="Tahoma" panose="020B0604030504040204" pitchFamily="34" charset="0"/>
              </a:rPr>
              <a:t>Who can vote?</a:t>
            </a:r>
            <a:endParaRPr lang="en-AU" dirty="0">
              <a:ea typeface="Tahoma" panose="020B0604030504040204" pitchFamily="34" charset="0"/>
              <a:cs typeface="Tahoma" panose="020B0604030504040204" pitchFamily="34" charset="0"/>
            </a:endParaRPr>
          </a:p>
        </p:txBody>
      </p:sp>
      <p:sp>
        <p:nvSpPr>
          <p:cNvPr id="17" name="Content Placeholder 2"/>
          <p:cNvSpPr txBox="1">
            <a:spLocks/>
          </p:cNvSpPr>
          <p:nvPr/>
        </p:nvSpPr>
        <p:spPr>
          <a:xfrm>
            <a:off x="445420" y="1326830"/>
            <a:ext cx="8229600" cy="2469589"/>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AU" dirty="0" smtClean="0">
                <a:solidFill>
                  <a:schemeClr val="tx1"/>
                </a:solidFill>
              </a:rPr>
              <a:t>You must:</a:t>
            </a:r>
          </a:p>
          <a:p>
            <a:pPr marL="457200" indent="-457200" algn="l">
              <a:buFont typeface="Arial" panose="020B0604020202020204" pitchFamily="34" charset="0"/>
              <a:buChar char="•"/>
            </a:pPr>
            <a:r>
              <a:rPr lang="en-AU" dirty="0" smtClean="0">
                <a:solidFill>
                  <a:schemeClr val="tx1"/>
                </a:solidFill>
              </a:rPr>
              <a:t>be 18 years old or over</a:t>
            </a:r>
          </a:p>
          <a:p>
            <a:pPr marL="457200" indent="-457200" algn="l">
              <a:buFont typeface="Arial" panose="020B0604020202020204" pitchFamily="34" charset="0"/>
              <a:buChar char="•"/>
            </a:pPr>
            <a:r>
              <a:rPr lang="en-AU" dirty="0" smtClean="0">
                <a:solidFill>
                  <a:schemeClr val="tx1"/>
                </a:solidFill>
              </a:rPr>
              <a:t>be an Australian citizen</a:t>
            </a:r>
          </a:p>
          <a:p>
            <a:pPr marL="457200" indent="-457200" algn="l">
              <a:buFont typeface="Arial" panose="020B0604020202020204" pitchFamily="34" charset="0"/>
              <a:buChar char="•"/>
            </a:pPr>
            <a:r>
              <a:rPr lang="en-AU" dirty="0" smtClean="0">
                <a:solidFill>
                  <a:schemeClr val="tx1"/>
                </a:solidFill>
              </a:rPr>
              <a:t>be correctly enrolled – you can enrol at 16 years</a:t>
            </a:r>
          </a:p>
          <a:p>
            <a:endParaRPr lang="en-AU" dirty="0" smtClean="0"/>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092" y="3779987"/>
            <a:ext cx="3273790" cy="1841191"/>
          </a:xfrm>
          <a:prstGeom prst="rect">
            <a:avLst/>
          </a:prstGeom>
          <a:ln w="31750">
            <a:solidFill>
              <a:srgbClr val="BC4639"/>
            </a:solidFill>
          </a:ln>
          <a:effectLst>
            <a:outerShdw blurRad="50800" dist="38100" dir="2700000" algn="tl" rotWithShape="0">
              <a:prstClr val="black">
                <a:alpha val="40000"/>
              </a:prstClr>
            </a:outerShdw>
          </a:effectLst>
        </p:spPr>
      </p:pic>
      <p:sp>
        <p:nvSpPr>
          <p:cNvPr id="24" name="TextBox 23"/>
          <p:cNvSpPr txBox="1"/>
          <p:nvPr/>
        </p:nvSpPr>
        <p:spPr>
          <a:xfrm>
            <a:off x="3851920" y="4038362"/>
            <a:ext cx="5040560" cy="1723549"/>
          </a:xfrm>
          <a:prstGeom prst="rect">
            <a:avLst/>
          </a:prstGeom>
          <a:noFill/>
        </p:spPr>
        <p:txBody>
          <a:bodyPr wrap="square" rtlCol="0">
            <a:spAutoFit/>
          </a:bodyPr>
          <a:lstStyle/>
          <a:p>
            <a:pPr algn="ctr"/>
            <a:r>
              <a:rPr lang="en-AU" sz="4400" b="1" dirty="0">
                <a:solidFill>
                  <a:srgbClr val="4285F4"/>
                </a:solidFill>
              </a:rPr>
              <a:t>Voting is </a:t>
            </a:r>
            <a:r>
              <a:rPr lang="en-AU" sz="4400" b="1" u="sng" dirty="0">
                <a:solidFill>
                  <a:srgbClr val="4285F4"/>
                </a:solidFill>
              </a:rPr>
              <a:t>compulsory</a:t>
            </a:r>
            <a:r>
              <a:rPr lang="en-AU" sz="4400" b="1" dirty="0">
                <a:solidFill>
                  <a:srgbClr val="4285F4"/>
                </a:solidFill>
              </a:rPr>
              <a:t> </a:t>
            </a:r>
            <a:endParaRPr lang="en-AU" sz="4400" b="1" dirty="0" smtClean="0">
              <a:solidFill>
                <a:srgbClr val="4285F4"/>
              </a:solidFill>
            </a:endParaRPr>
          </a:p>
          <a:p>
            <a:pPr algn="ctr"/>
            <a:r>
              <a:rPr lang="en-AU" sz="4400" b="1" dirty="0" smtClean="0">
                <a:solidFill>
                  <a:srgbClr val="4285F4"/>
                </a:solidFill>
              </a:rPr>
              <a:t>in </a:t>
            </a:r>
            <a:r>
              <a:rPr lang="en-AU" sz="4400" b="1" dirty="0">
                <a:solidFill>
                  <a:srgbClr val="4285F4"/>
                </a:solidFill>
              </a:rPr>
              <a:t>Australia</a:t>
            </a:r>
          </a:p>
          <a:p>
            <a:endParaRPr lang="en-AU" dirty="0"/>
          </a:p>
        </p:txBody>
      </p:sp>
    </p:spTree>
    <p:extLst>
      <p:ext uri="{BB962C8B-B14F-4D97-AF65-F5344CB8AC3E}">
        <p14:creationId xmlns:p14="http://schemas.microsoft.com/office/powerpoint/2010/main" val="1415946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 calcmode="lin" valueType="num">
                                      <p:cBhvr additive="base">
                                        <p:cTn id="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 calcmode="lin" valueType="num">
                                      <p:cBhvr additive="base">
                                        <p:cTn id="13"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 calcmode="lin" valueType="num">
                                      <p:cBhvr additive="base">
                                        <p:cTn id="1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 calcmode="lin" valueType="num">
                                      <p:cBhvr>
                                        <p:cTn id="25"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4">
                                            <p:txEl>
                                              <p:pRg st="0" end="0"/>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24">
                                            <p:txEl>
                                              <p:pRg st="1" end="1"/>
                                            </p:txEl>
                                          </p:spTgt>
                                        </p:tgtEl>
                                        <p:attrNameLst>
                                          <p:attrName>style.visibility</p:attrName>
                                        </p:attrNameLst>
                                      </p:cBhvr>
                                      <p:to>
                                        <p:strVal val="visible"/>
                                      </p:to>
                                    </p:set>
                                    <p:anim calcmode="lin" valueType="num">
                                      <p:cBhvr>
                                        <p:cTn id="30" dur="500" fill="hold"/>
                                        <p:tgtEl>
                                          <p:spTgt spid="24">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24">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24">
                                            <p:txEl>
                                              <p:pRg st="1" end="1"/>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Voting is </a:t>
            </a:r>
            <a:r>
              <a:rPr lang="en-AU" u="sng" smtClean="0">
                <a:ea typeface="Tahoma" panose="020B0604030504040204" pitchFamily="34" charset="0"/>
                <a:cs typeface="Tahoma" panose="020B0604030504040204" pitchFamily="34" charset="0"/>
              </a:rPr>
              <a:t>compulsory</a:t>
            </a:r>
            <a:r>
              <a:rPr lang="en-AU" smtClean="0">
                <a:ea typeface="Tahoma" panose="020B0604030504040204" pitchFamily="34" charset="0"/>
                <a:cs typeface="Tahoma" panose="020B0604030504040204" pitchFamily="34" charset="0"/>
              </a:rPr>
              <a:t> in Australia</a:t>
            </a:r>
            <a:endParaRPr lang="en-AU" dirty="0">
              <a:ea typeface="Tahoma" panose="020B0604030504040204" pitchFamily="34" charset="0"/>
              <a:cs typeface="Tahoma" panose="020B0604030504040204" pitchFamily="34" charset="0"/>
            </a:endParaRPr>
          </a:p>
        </p:txBody>
      </p:sp>
      <p:sp>
        <p:nvSpPr>
          <p:cNvPr id="2" name="Rectangle 1"/>
          <p:cNvSpPr/>
          <p:nvPr/>
        </p:nvSpPr>
        <p:spPr>
          <a:xfrm>
            <a:off x="323528" y="1506767"/>
            <a:ext cx="8644830" cy="3416320"/>
          </a:xfrm>
          <a:prstGeom prst="rect">
            <a:avLst/>
          </a:prstGeom>
        </p:spPr>
        <p:txBody>
          <a:bodyPr wrap="square">
            <a:spAutoFit/>
          </a:bodyPr>
          <a:lstStyle/>
          <a:p>
            <a:r>
              <a:rPr lang="en-AU" sz="2400" dirty="0"/>
              <a:t>When voting is </a:t>
            </a:r>
            <a:r>
              <a:rPr lang="en-AU" sz="2400" dirty="0" smtClean="0"/>
              <a:t>optional these groups of people often do not </a:t>
            </a:r>
            <a:r>
              <a:rPr lang="en-AU" sz="2400" dirty="0"/>
              <a:t>vote: </a:t>
            </a:r>
          </a:p>
          <a:p>
            <a:pPr defTabSz="534988"/>
            <a:r>
              <a:rPr lang="en-AU" sz="2400" dirty="0"/>
              <a:t> 	</a:t>
            </a:r>
            <a:endParaRPr lang="en-AU" sz="2400" dirty="0" smtClean="0"/>
          </a:p>
          <a:p>
            <a:pPr defTabSz="534988"/>
            <a:r>
              <a:rPr lang="en-AU" sz="2400" dirty="0" smtClean="0"/>
              <a:t>	- </a:t>
            </a:r>
            <a:r>
              <a:rPr lang="en-AU" sz="2400" dirty="0"/>
              <a:t>poor people</a:t>
            </a:r>
          </a:p>
          <a:p>
            <a:pPr defTabSz="534988"/>
            <a:r>
              <a:rPr lang="en-AU" sz="2400" dirty="0"/>
              <a:t>	- young people </a:t>
            </a:r>
          </a:p>
          <a:p>
            <a:pPr defTabSz="534988"/>
            <a:r>
              <a:rPr lang="en-AU" sz="2400" dirty="0"/>
              <a:t>	- Indigenous people </a:t>
            </a:r>
          </a:p>
          <a:p>
            <a:pPr defTabSz="534988"/>
            <a:r>
              <a:rPr lang="en-AU" sz="2400" dirty="0"/>
              <a:t>	- migrants.</a:t>
            </a:r>
          </a:p>
          <a:p>
            <a:endParaRPr lang="en-AU" sz="2400" dirty="0" smtClean="0"/>
          </a:p>
          <a:p>
            <a:r>
              <a:rPr lang="en-AU" sz="2400" dirty="0" smtClean="0"/>
              <a:t>Compulsory </a:t>
            </a:r>
            <a:r>
              <a:rPr lang="en-AU" sz="2400" dirty="0"/>
              <a:t>voting helps </a:t>
            </a:r>
            <a:endParaRPr lang="en-AU" sz="2400" dirty="0" smtClean="0"/>
          </a:p>
          <a:p>
            <a:r>
              <a:rPr lang="en-AU" sz="2400" dirty="0" smtClean="0"/>
              <a:t>to </a:t>
            </a:r>
            <a:r>
              <a:rPr lang="en-AU" sz="2400" dirty="0"/>
              <a:t>protect these groups.</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354" y="1988840"/>
            <a:ext cx="6324878" cy="3915003"/>
          </a:xfrm>
          <a:prstGeom prst="rect">
            <a:avLst/>
          </a:prstGeom>
        </p:spPr>
      </p:pic>
    </p:spTree>
    <p:extLst>
      <p:ext uri="{BB962C8B-B14F-4D97-AF65-F5344CB8AC3E}">
        <p14:creationId xmlns:p14="http://schemas.microsoft.com/office/powerpoint/2010/main" val="3552938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1000"/>
                                        <p:tgtEl>
                                          <p:spTgt spid="2">
                                            <p:txEl>
                                              <p:pRg st="5" end="5"/>
                                            </p:txEl>
                                          </p:spTgt>
                                        </p:tgtEl>
                                      </p:cBhvr>
                                    </p:animEffect>
                                    <p:anim calcmode="lin" valueType="num">
                                      <p:cBhvr>
                                        <p:cTn id="4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pic>
        <p:nvPicPr>
          <p:cNvPr id="21" name="Picture 4" descr="newmuralcolour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182" r="-288"/>
          <a:stretch/>
        </p:blipFill>
        <p:spPr bwMode="auto">
          <a:xfrm>
            <a:off x="-180528" y="523640"/>
            <a:ext cx="9505055" cy="367019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29119" y="4526152"/>
            <a:ext cx="7267540" cy="1077218"/>
          </a:xfrm>
          <a:prstGeom prst="rect">
            <a:avLst/>
          </a:prstGeom>
          <a:noFill/>
        </p:spPr>
        <p:txBody>
          <a:bodyPr wrap="square" rtlCol="0">
            <a:spAutoFit/>
          </a:bodyPr>
          <a:lstStyle/>
          <a:p>
            <a:pPr marL="285750" indent="-285750">
              <a:buFont typeface="Arial" panose="020B0604020202020204" pitchFamily="34" charset="0"/>
              <a:buChar char="•"/>
            </a:pPr>
            <a:r>
              <a:rPr lang="en-AU" sz="3200" dirty="0" smtClean="0"/>
              <a:t>All votes are secret</a:t>
            </a:r>
          </a:p>
          <a:p>
            <a:pPr marL="285750" indent="-285750">
              <a:buFont typeface="Arial" panose="020B0604020202020204" pitchFamily="34" charset="0"/>
              <a:buChar char="•"/>
            </a:pPr>
            <a:r>
              <a:rPr lang="en-AU" sz="3200" dirty="0" smtClean="0"/>
              <a:t>No names on the ballot papers</a:t>
            </a:r>
            <a:endParaRPr lang="en-AU" sz="3200" dirty="0"/>
          </a:p>
        </p:txBody>
      </p:sp>
    </p:spTree>
    <p:extLst>
      <p:ext uri="{BB962C8B-B14F-4D97-AF65-F5344CB8AC3E}">
        <p14:creationId xmlns:p14="http://schemas.microsoft.com/office/powerpoint/2010/main" val="3947747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1000"/>
                                        <p:tgtEl>
                                          <p:spTgt spid="22">
                                            <p:txEl>
                                              <p:pRg st="1" end="1"/>
                                            </p:txEl>
                                          </p:spTgt>
                                        </p:tgtEl>
                                      </p:cBhvr>
                                    </p:animEffect>
                                    <p:anim calcmode="lin" valueType="num">
                                      <p:cBhvr>
                                        <p:cTn id="13"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Being an informed voter</a:t>
            </a:r>
            <a:endParaRPr lang="en-AU" dirty="0">
              <a:ea typeface="Tahoma" panose="020B0604030504040204" pitchFamily="34" charset="0"/>
              <a:cs typeface="Tahoma" panose="020B0604030504040204" pitchFamily="34" charset="0"/>
            </a:endParaRPr>
          </a:p>
        </p:txBody>
      </p:sp>
      <p:sp>
        <p:nvSpPr>
          <p:cNvPr id="17" name="Content Placeholder 2"/>
          <p:cNvSpPr txBox="1">
            <a:spLocks/>
          </p:cNvSpPr>
          <p:nvPr/>
        </p:nvSpPr>
        <p:spPr>
          <a:xfrm>
            <a:off x="491026" y="1221058"/>
            <a:ext cx="8628572" cy="507338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60000"/>
              </a:lnSpc>
            </a:pPr>
            <a:r>
              <a:rPr lang="en-AU" sz="2800" dirty="0" smtClean="0"/>
              <a:t>		</a:t>
            </a:r>
          </a:p>
          <a:p>
            <a:pPr algn="l">
              <a:lnSpc>
                <a:spcPct val="160000"/>
              </a:lnSpc>
            </a:pPr>
            <a:r>
              <a:rPr lang="en-AU" sz="2800" dirty="0" smtClean="0"/>
              <a:t>			</a:t>
            </a:r>
            <a:r>
              <a:rPr lang="en-AU" sz="3800" dirty="0" smtClean="0">
                <a:solidFill>
                  <a:schemeClr val="tx1"/>
                </a:solidFill>
              </a:rPr>
              <a:t>Media: newspaper, radio, TV, online</a:t>
            </a:r>
          </a:p>
          <a:p>
            <a:pPr algn="l">
              <a:lnSpc>
                <a:spcPct val="160000"/>
              </a:lnSpc>
            </a:pPr>
            <a:r>
              <a:rPr lang="en-AU" sz="3800" dirty="0" smtClean="0">
                <a:solidFill>
                  <a:schemeClr val="tx1"/>
                </a:solidFill>
              </a:rPr>
              <a:t>			Advertising: posters, newspaper, TV, radio, online, letterbox </a:t>
            </a:r>
          </a:p>
          <a:p>
            <a:pPr algn="l">
              <a:lnSpc>
                <a:spcPct val="160000"/>
              </a:lnSpc>
            </a:pPr>
            <a:r>
              <a:rPr lang="en-AU" sz="3800" dirty="0" smtClean="0">
                <a:solidFill>
                  <a:schemeClr val="tx1"/>
                </a:solidFill>
              </a:rPr>
              <a:t>			Social media</a:t>
            </a:r>
          </a:p>
          <a:p>
            <a:pPr algn="l">
              <a:lnSpc>
                <a:spcPct val="160000"/>
              </a:lnSpc>
            </a:pPr>
            <a:r>
              <a:rPr lang="en-AU" sz="3800" dirty="0" smtClean="0">
                <a:solidFill>
                  <a:schemeClr val="tx1"/>
                </a:solidFill>
              </a:rPr>
              <a:t>			Public debate between leaders of major parties </a:t>
            </a:r>
          </a:p>
          <a:p>
            <a:pPr algn="l">
              <a:lnSpc>
                <a:spcPct val="160000"/>
              </a:lnSpc>
            </a:pPr>
            <a:r>
              <a:rPr lang="en-AU" sz="3800" dirty="0" smtClean="0">
                <a:solidFill>
                  <a:schemeClr val="tx1"/>
                </a:solidFill>
              </a:rPr>
              <a:t>			Vote Compass (ABC) or </a:t>
            </a:r>
            <a:r>
              <a:rPr lang="en-AU" sz="3800" dirty="0" err="1" smtClean="0">
                <a:solidFill>
                  <a:schemeClr val="tx1"/>
                </a:solidFill>
              </a:rPr>
              <a:t>YourVote</a:t>
            </a:r>
            <a:r>
              <a:rPr lang="en-AU" sz="3800" dirty="0" smtClean="0">
                <a:solidFill>
                  <a:schemeClr val="tx1"/>
                </a:solidFill>
              </a:rPr>
              <a:t> (</a:t>
            </a:r>
            <a:r>
              <a:rPr lang="en-AU" sz="3800" dirty="0" err="1" smtClean="0">
                <a:solidFill>
                  <a:schemeClr val="tx1"/>
                </a:solidFill>
              </a:rPr>
              <a:t>SMH</a:t>
            </a:r>
            <a:r>
              <a:rPr lang="en-AU" sz="3800" dirty="0" smtClean="0">
                <a:solidFill>
                  <a:schemeClr val="tx1"/>
                </a:solidFill>
              </a:rPr>
              <a:t>)	</a:t>
            </a:r>
          </a:p>
          <a:p>
            <a:pPr algn="l">
              <a:lnSpc>
                <a:spcPct val="160000"/>
              </a:lnSpc>
            </a:pPr>
            <a:r>
              <a:rPr lang="en-AU" sz="3800" dirty="0" smtClean="0">
                <a:solidFill>
                  <a:schemeClr val="tx1"/>
                </a:solidFill>
              </a:rPr>
              <a:t>			Political party campaigns</a:t>
            </a:r>
          </a:p>
          <a:p>
            <a:pPr algn="l">
              <a:lnSpc>
                <a:spcPct val="160000"/>
              </a:lnSpc>
            </a:pPr>
            <a:r>
              <a:rPr lang="en-AU" sz="3800" dirty="0" smtClean="0">
                <a:solidFill>
                  <a:schemeClr val="tx1"/>
                </a:solidFill>
              </a:rPr>
              <a:t>			Opinion polls</a:t>
            </a:r>
          </a:p>
          <a:p>
            <a:pPr algn="l">
              <a:lnSpc>
                <a:spcPct val="160000"/>
              </a:lnSpc>
            </a:pPr>
            <a:r>
              <a:rPr lang="en-AU" sz="3800" dirty="0" smtClean="0">
                <a:solidFill>
                  <a:schemeClr val="tx1"/>
                </a:solidFill>
              </a:rPr>
              <a:t>			Interest groups</a:t>
            </a:r>
          </a:p>
          <a:p>
            <a:pPr algn="l">
              <a:lnSpc>
                <a:spcPct val="160000"/>
              </a:lnSpc>
            </a:pPr>
            <a:r>
              <a:rPr lang="en-AU" sz="3800" dirty="0" smtClean="0">
                <a:solidFill>
                  <a:schemeClr val="tx1"/>
                </a:solidFill>
              </a:rPr>
              <a:t>			Meet candidates at events or door knocking </a:t>
            </a:r>
          </a:p>
          <a:p>
            <a:pPr algn="l">
              <a:lnSpc>
                <a:spcPct val="160000"/>
              </a:lnSpc>
            </a:pPr>
            <a:r>
              <a:rPr lang="en-AU" sz="3800" dirty="0" smtClean="0">
                <a:solidFill>
                  <a:schemeClr val="tx1"/>
                </a:solidFill>
              </a:rPr>
              <a:t>			Some Electoral Commissions put information on website</a:t>
            </a:r>
          </a:p>
          <a:p>
            <a:r>
              <a:rPr lang="en-AU" sz="2800" dirty="0" smtClean="0"/>
              <a:t>		</a:t>
            </a:r>
            <a:endParaRPr lang="en-AU" sz="2800" dirty="0"/>
          </a:p>
        </p:txBody>
      </p:sp>
      <p:sp>
        <p:nvSpPr>
          <p:cNvPr id="23" name="TextBox 22"/>
          <p:cNvSpPr txBox="1"/>
          <p:nvPr/>
        </p:nvSpPr>
        <p:spPr>
          <a:xfrm>
            <a:off x="0" y="1169933"/>
            <a:ext cx="9144000" cy="430887"/>
          </a:xfrm>
          <a:prstGeom prst="rect">
            <a:avLst/>
          </a:prstGeom>
          <a:noFill/>
        </p:spPr>
        <p:txBody>
          <a:bodyPr wrap="square" rtlCol="0">
            <a:spAutoFit/>
          </a:bodyPr>
          <a:lstStyle/>
          <a:p>
            <a:pPr algn="ctr"/>
            <a:r>
              <a:rPr lang="en-AU" sz="2200" dirty="0" smtClean="0">
                <a:solidFill>
                  <a:srgbClr val="4285F4"/>
                </a:solidFill>
                <a:ea typeface="Tahoma" panose="020B0604030504040204" pitchFamily="34" charset="0"/>
                <a:cs typeface="Tahoma" panose="020B0604030504040204" pitchFamily="34" charset="0"/>
              </a:rPr>
              <a:t>How can you learn about candidates in order to make an informed vote?</a:t>
            </a:r>
            <a:endParaRPr lang="en-AU" sz="2200" dirty="0">
              <a:solidFill>
                <a:srgbClr val="4285F4"/>
              </a:solidFill>
              <a:ea typeface="Tahoma" panose="020B0604030504040204" pitchFamily="34" charset="0"/>
              <a:cs typeface="Tahoma" panose="020B0604030504040204" pitchFamily="34" charset="0"/>
            </a:endParaRPr>
          </a:p>
        </p:txBody>
      </p:sp>
      <p:grpSp>
        <p:nvGrpSpPr>
          <p:cNvPr id="2" name="Group 1"/>
          <p:cNvGrpSpPr/>
          <p:nvPr/>
        </p:nvGrpSpPr>
        <p:grpSpPr>
          <a:xfrm>
            <a:off x="491026" y="1662230"/>
            <a:ext cx="2407917" cy="4161874"/>
            <a:chOff x="491026" y="1662230"/>
            <a:chExt cx="2407917" cy="4161874"/>
          </a:xfrm>
        </p:grpSpPr>
        <p:pic>
          <p:nvPicPr>
            <p:cNvPr id="25" name="Picture 24"/>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Effect>
                        <a14:brightnessContrast bright="13000"/>
                      </a14:imgEffect>
                    </a14:imgLayer>
                  </a14:imgProps>
                </a:ext>
                <a:ext uri="{28A0092B-C50C-407E-A947-70E740481C1C}">
                  <a14:useLocalDpi xmlns:a14="http://schemas.microsoft.com/office/drawing/2010/main" val="0"/>
                </a:ext>
              </a:extLst>
            </a:blip>
            <a:srcRect l="23505"/>
            <a:stretch/>
          </p:blipFill>
          <p:spPr>
            <a:xfrm>
              <a:off x="1841182" y="4399604"/>
              <a:ext cx="932496" cy="686408"/>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620" y="5175484"/>
              <a:ext cx="802746" cy="648620"/>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36766" y="3508712"/>
              <a:ext cx="633373" cy="750209"/>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502" y="1742577"/>
              <a:ext cx="1035291" cy="776468"/>
            </a:xfrm>
            <a:prstGeom prst="rect">
              <a:avLst/>
            </a:prstGeom>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3613" y="1662230"/>
              <a:ext cx="791973" cy="813378"/>
            </a:xfrm>
            <a:prstGeom prst="rect">
              <a:avLst/>
            </a:prstGeom>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8620" y="2573154"/>
              <a:ext cx="704307" cy="826794"/>
            </a:xfrm>
            <a:prstGeom prst="rect">
              <a:avLst/>
            </a:prstGeom>
          </p:spPr>
        </p:pic>
        <p:pic>
          <p:nvPicPr>
            <p:cNvPr id="31" name="Picture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73266" y="2529447"/>
              <a:ext cx="1225677" cy="871955"/>
            </a:xfrm>
            <a:prstGeom prst="rect">
              <a:avLst/>
            </a:prstGeom>
          </p:spPr>
        </p:pic>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8620" y="3440771"/>
              <a:ext cx="783204" cy="795442"/>
            </a:xfrm>
            <a:prstGeom prst="rect">
              <a:avLst/>
            </a:prstGeom>
          </p:spPr>
        </p:pic>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89345" y="5225352"/>
              <a:ext cx="580794" cy="580794"/>
            </a:xfrm>
            <a:prstGeom prst="rect">
              <a:avLst/>
            </a:prstGeom>
          </p:spPr>
        </p:pic>
        <p:pic>
          <p:nvPicPr>
            <p:cNvPr id="34" name="Picture 3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1026" y="4321351"/>
              <a:ext cx="869714" cy="724762"/>
            </a:xfrm>
            <a:prstGeom prst="rect">
              <a:avLst/>
            </a:prstGeom>
          </p:spPr>
        </p:pic>
      </p:grpSp>
    </p:spTree>
    <p:extLst>
      <p:ext uri="{BB962C8B-B14F-4D97-AF65-F5344CB8AC3E}">
        <p14:creationId xmlns:p14="http://schemas.microsoft.com/office/powerpoint/2010/main" val="936554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par>
                                <p:cTn id="12" presetID="42" presetClass="entr" presetSubtype="0" fill="hold" grpId="0" nodeType="with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Effect transition="in" filter="fade">
                                      <p:cBhvr>
                                        <p:cTn id="19" dur="1000"/>
                                        <p:tgtEl>
                                          <p:spTgt spid="17">
                                            <p:txEl>
                                              <p:pRg st="2" end="2"/>
                                            </p:txEl>
                                          </p:spTgt>
                                        </p:tgtEl>
                                      </p:cBhvr>
                                    </p:animEffect>
                                    <p:anim calcmode="lin" valueType="num">
                                      <p:cBhvr>
                                        <p:cTn id="20"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xEl>
                                              <p:pRg st="3" end="3"/>
                                            </p:txEl>
                                          </p:spTgt>
                                        </p:tgtEl>
                                        <p:attrNameLst>
                                          <p:attrName>style.visibility</p:attrName>
                                        </p:attrNameLst>
                                      </p:cBhvr>
                                      <p:to>
                                        <p:strVal val="visible"/>
                                      </p:to>
                                    </p:set>
                                    <p:animEffect transition="in" filter="fade">
                                      <p:cBhvr>
                                        <p:cTn id="24" dur="1000"/>
                                        <p:tgtEl>
                                          <p:spTgt spid="17">
                                            <p:txEl>
                                              <p:pRg st="3" end="3"/>
                                            </p:txEl>
                                          </p:spTgt>
                                        </p:tgtEl>
                                      </p:cBhvr>
                                    </p:animEffect>
                                    <p:anim calcmode="lin" valueType="num">
                                      <p:cBhvr>
                                        <p:cTn id="25"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7">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Effect transition="in" filter="fade">
                                      <p:cBhvr>
                                        <p:cTn id="29" dur="1000"/>
                                        <p:tgtEl>
                                          <p:spTgt spid="17">
                                            <p:txEl>
                                              <p:pRg st="4" end="4"/>
                                            </p:txEl>
                                          </p:spTgt>
                                        </p:tgtEl>
                                      </p:cBhvr>
                                    </p:animEffect>
                                    <p:anim calcmode="lin" valueType="num">
                                      <p:cBhvr>
                                        <p:cTn id="3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7">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7">
                                            <p:txEl>
                                              <p:pRg st="5" end="5"/>
                                            </p:txEl>
                                          </p:spTgt>
                                        </p:tgtEl>
                                        <p:attrNameLst>
                                          <p:attrName>style.visibility</p:attrName>
                                        </p:attrNameLst>
                                      </p:cBhvr>
                                      <p:to>
                                        <p:strVal val="visible"/>
                                      </p:to>
                                    </p:set>
                                    <p:animEffect transition="in" filter="fade">
                                      <p:cBhvr>
                                        <p:cTn id="34" dur="1000"/>
                                        <p:tgtEl>
                                          <p:spTgt spid="17">
                                            <p:txEl>
                                              <p:pRg st="5" end="5"/>
                                            </p:txEl>
                                          </p:spTgt>
                                        </p:tgtEl>
                                      </p:cBhvr>
                                    </p:animEffect>
                                    <p:anim calcmode="lin" valueType="num">
                                      <p:cBhvr>
                                        <p:cTn id="35"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7">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7">
                                            <p:txEl>
                                              <p:pRg st="6" end="6"/>
                                            </p:txEl>
                                          </p:spTgt>
                                        </p:tgtEl>
                                        <p:attrNameLst>
                                          <p:attrName>style.visibility</p:attrName>
                                        </p:attrNameLst>
                                      </p:cBhvr>
                                      <p:to>
                                        <p:strVal val="visible"/>
                                      </p:to>
                                    </p:set>
                                    <p:animEffect transition="in" filter="fade">
                                      <p:cBhvr>
                                        <p:cTn id="39" dur="1000"/>
                                        <p:tgtEl>
                                          <p:spTgt spid="17">
                                            <p:txEl>
                                              <p:pRg st="6" end="6"/>
                                            </p:txEl>
                                          </p:spTgt>
                                        </p:tgtEl>
                                      </p:cBhvr>
                                    </p:animEffect>
                                    <p:anim calcmode="lin" valueType="num">
                                      <p:cBhvr>
                                        <p:cTn id="40"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
                                            <p:txEl>
                                              <p:pRg st="7" end="7"/>
                                            </p:txEl>
                                          </p:spTgt>
                                        </p:tgtEl>
                                        <p:attrNameLst>
                                          <p:attrName>style.visibility</p:attrName>
                                        </p:attrNameLst>
                                      </p:cBhvr>
                                      <p:to>
                                        <p:strVal val="visible"/>
                                      </p:to>
                                    </p:set>
                                    <p:animEffect transition="in" filter="fade">
                                      <p:cBhvr>
                                        <p:cTn id="44" dur="1000"/>
                                        <p:tgtEl>
                                          <p:spTgt spid="17">
                                            <p:txEl>
                                              <p:pRg st="7" end="7"/>
                                            </p:txEl>
                                          </p:spTgt>
                                        </p:tgtEl>
                                      </p:cBhvr>
                                    </p:animEffect>
                                    <p:anim calcmode="lin" valueType="num">
                                      <p:cBhvr>
                                        <p:cTn id="45" dur="1000" fill="hold"/>
                                        <p:tgtEl>
                                          <p:spTgt spid="17">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xEl>
                                              <p:pRg st="8" end="8"/>
                                            </p:txEl>
                                          </p:spTgt>
                                        </p:tgtEl>
                                        <p:attrNameLst>
                                          <p:attrName>style.visibility</p:attrName>
                                        </p:attrNameLst>
                                      </p:cBhvr>
                                      <p:to>
                                        <p:strVal val="visible"/>
                                      </p:to>
                                    </p:set>
                                    <p:animEffect transition="in" filter="fade">
                                      <p:cBhvr>
                                        <p:cTn id="49" dur="1000"/>
                                        <p:tgtEl>
                                          <p:spTgt spid="17">
                                            <p:txEl>
                                              <p:pRg st="8" end="8"/>
                                            </p:txEl>
                                          </p:spTgt>
                                        </p:tgtEl>
                                      </p:cBhvr>
                                    </p:animEffect>
                                    <p:anim calcmode="lin" valueType="num">
                                      <p:cBhvr>
                                        <p:cTn id="50" dur="10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7">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7">
                                            <p:txEl>
                                              <p:pRg st="9" end="9"/>
                                            </p:txEl>
                                          </p:spTgt>
                                        </p:tgtEl>
                                        <p:attrNameLst>
                                          <p:attrName>style.visibility</p:attrName>
                                        </p:attrNameLst>
                                      </p:cBhvr>
                                      <p:to>
                                        <p:strVal val="visible"/>
                                      </p:to>
                                    </p:set>
                                    <p:animEffect transition="in" filter="fade">
                                      <p:cBhvr>
                                        <p:cTn id="54" dur="1000"/>
                                        <p:tgtEl>
                                          <p:spTgt spid="17">
                                            <p:txEl>
                                              <p:pRg st="9" end="9"/>
                                            </p:txEl>
                                          </p:spTgt>
                                        </p:tgtEl>
                                      </p:cBhvr>
                                    </p:animEffect>
                                    <p:anim calcmode="lin" valueType="num">
                                      <p:cBhvr>
                                        <p:cTn id="55" dur="1000" fill="hold"/>
                                        <p:tgtEl>
                                          <p:spTgt spid="17">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17">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7">
                                            <p:txEl>
                                              <p:pRg st="10" end="10"/>
                                            </p:txEl>
                                          </p:spTgt>
                                        </p:tgtEl>
                                        <p:attrNameLst>
                                          <p:attrName>style.visibility</p:attrName>
                                        </p:attrNameLst>
                                      </p:cBhvr>
                                      <p:to>
                                        <p:strVal val="visible"/>
                                      </p:to>
                                    </p:set>
                                    <p:animEffect transition="in" filter="fade">
                                      <p:cBhvr>
                                        <p:cTn id="59" dur="1000"/>
                                        <p:tgtEl>
                                          <p:spTgt spid="17">
                                            <p:txEl>
                                              <p:pRg st="10" end="10"/>
                                            </p:txEl>
                                          </p:spTgt>
                                        </p:tgtEl>
                                      </p:cBhvr>
                                    </p:animEffect>
                                    <p:anim calcmode="lin" valueType="num">
                                      <p:cBhvr>
                                        <p:cTn id="60" dur="10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2" name="Text Box 5"/>
          <p:cNvSpPr txBox="1">
            <a:spLocks noChangeArrowheads="1"/>
          </p:cNvSpPr>
          <p:nvPr/>
        </p:nvSpPr>
        <p:spPr bwMode="auto">
          <a:xfrm>
            <a:off x="705644" y="2057763"/>
            <a:ext cx="769620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65175" indent="-765175">
              <a:defRPr>
                <a:solidFill>
                  <a:schemeClr val="tx1"/>
                </a:solidFill>
                <a:latin typeface="Arial" panose="020B0604020202020204" pitchFamily="34" charset="0"/>
              </a:defRPr>
            </a:lvl1pPr>
            <a:lvl2pPr marL="955675">
              <a:defRPr>
                <a:solidFill>
                  <a:schemeClr val="tx1"/>
                </a:solidFill>
                <a:latin typeface="Arial" panose="020B0604020202020204" pitchFamily="34" charset="0"/>
              </a:defRPr>
            </a:lvl2pPr>
            <a:lvl3pPr marL="1146175">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buClr>
                <a:srgbClr val="990033"/>
              </a:buClr>
              <a:buFont typeface="Wingdings" panose="05000000000000000000" pitchFamily="2" charset="2"/>
              <a:buChar char="§"/>
            </a:pPr>
            <a:r>
              <a:rPr lang="en-AU" altLang="en-US" sz="4000" dirty="0">
                <a:latin typeface="+mn-lt"/>
              </a:rPr>
              <a:t>First </a:t>
            </a:r>
            <a:r>
              <a:rPr lang="en-AU" altLang="en-US" sz="4000" dirty="0" smtClean="0">
                <a:latin typeface="+mn-lt"/>
              </a:rPr>
              <a:t>past </a:t>
            </a:r>
            <a:r>
              <a:rPr lang="en-AU" altLang="en-US" sz="4000" dirty="0">
                <a:latin typeface="+mn-lt"/>
              </a:rPr>
              <a:t>the p</a:t>
            </a:r>
            <a:r>
              <a:rPr lang="en-AU" altLang="en-US" sz="4000" dirty="0" smtClean="0">
                <a:latin typeface="+mn-lt"/>
              </a:rPr>
              <a:t>ost </a:t>
            </a:r>
          </a:p>
          <a:p>
            <a:pPr marL="0" indent="0" eaLnBrk="0" hangingPunct="0">
              <a:buClr>
                <a:srgbClr val="990033"/>
              </a:buClr>
            </a:pPr>
            <a:endParaRPr lang="en-AU" altLang="en-US" sz="4000" dirty="0" smtClean="0">
              <a:latin typeface="+mn-lt"/>
            </a:endParaRPr>
          </a:p>
          <a:p>
            <a:pPr eaLnBrk="0" hangingPunct="0">
              <a:buClr>
                <a:srgbClr val="990033"/>
              </a:buClr>
              <a:buFont typeface="Wingdings" panose="05000000000000000000" pitchFamily="2" charset="2"/>
              <a:buChar char="§"/>
            </a:pPr>
            <a:endParaRPr lang="en-AU" altLang="en-US" sz="4000" dirty="0">
              <a:latin typeface="+mn-lt"/>
            </a:endParaRPr>
          </a:p>
          <a:p>
            <a:pPr eaLnBrk="0" hangingPunct="0">
              <a:buClr>
                <a:srgbClr val="990033"/>
              </a:buClr>
              <a:buFont typeface="Wingdings" panose="05000000000000000000" pitchFamily="2" charset="2"/>
              <a:buChar char="§"/>
            </a:pPr>
            <a:r>
              <a:rPr lang="en-AU" altLang="en-US" sz="4000" dirty="0" smtClean="0">
                <a:latin typeface="+mn-lt"/>
              </a:rPr>
              <a:t>Preferential</a:t>
            </a:r>
            <a:endParaRPr lang="en-AU" altLang="en-US" sz="4000" dirty="0">
              <a:latin typeface="+mn-lt"/>
            </a:endParaRPr>
          </a:p>
          <a:p>
            <a:pPr eaLnBrk="0" hangingPunct="0">
              <a:buClr>
                <a:srgbClr val="990033"/>
              </a:buClr>
              <a:buFont typeface="Wingdings" panose="05000000000000000000" pitchFamily="2" charset="2"/>
              <a:buChar char="§"/>
            </a:pPr>
            <a:endParaRPr lang="en-AU" altLang="en-US" sz="3200" b="1" dirty="0">
              <a:latin typeface="Arial Unicode MS" panose="020B0604020202020204" pitchFamily="34" charset="-128"/>
            </a:endParaRPr>
          </a:p>
          <a:p>
            <a:pPr eaLnBrk="0" hangingPunct="0">
              <a:buClr>
                <a:srgbClr val="990033"/>
              </a:buClr>
              <a:buFont typeface="Wingdings" panose="05000000000000000000" pitchFamily="2" charset="2"/>
              <a:buChar char="§"/>
            </a:pPr>
            <a:endParaRPr lang="en-AU" altLang="en-US" sz="200" dirty="0">
              <a:solidFill>
                <a:schemeClr val="accent2"/>
              </a:solidFill>
              <a:latin typeface="Arial Unicode MS" panose="020B0604020202020204" pitchFamily="34" charset="-128"/>
            </a:endParaRPr>
          </a:p>
        </p:txBody>
      </p:sp>
      <p:sp>
        <p:nvSpPr>
          <p:cNvPr id="1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Voting systems</a:t>
            </a:r>
            <a:endParaRPr lang="en-AU" dirty="0">
              <a:ea typeface="Tahoma" panose="020B0604030504040204" pitchFamily="34" charset="0"/>
              <a:cs typeface="Tahoma" panose="020B0604030504040204" pitchFamily="34" charset="0"/>
            </a:endParaRP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551" y="1499837"/>
            <a:ext cx="2320043" cy="1629377"/>
          </a:xfrm>
          <a:prstGeom prst="rect">
            <a:avLst/>
          </a:prstGeom>
          <a:ln w="31750">
            <a:solidFill>
              <a:srgbClr val="BC4639"/>
            </a:solidFill>
          </a:ln>
          <a:effectLst>
            <a:outerShdw blurRad="50800" dist="38100" dir="2700000" algn="tl" rotWithShape="0">
              <a:prstClr val="black">
                <a:alpha val="40000"/>
              </a:prstClr>
            </a:outerShdw>
          </a:effectLst>
        </p:spPr>
      </p:pic>
      <p:grpSp>
        <p:nvGrpSpPr>
          <p:cNvPr id="25" name="Group 24"/>
          <p:cNvGrpSpPr/>
          <p:nvPr/>
        </p:nvGrpSpPr>
        <p:grpSpPr>
          <a:xfrm>
            <a:off x="3995936" y="3295777"/>
            <a:ext cx="4217046" cy="2646054"/>
            <a:chOff x="4283968" y="3172767"/>
            <a:chExt cx="4217046" cy="2646054"/>
          </a:xfrm>
        </p:grpSpPr>
        <p:sp>
          <p:nvSpPr>
            <p:cNvPr id="26" name="Cloud Callout 25"/>
            <p:cNvSpPr/>
            <p:nvPr/>
          </p:nvSpPr>
          <p:spPr>
            <a:xfrm>
              <a:off x="6156175" y="3343545"/>
              <a:ext cx="2344839" cy="1309591"/>
            </a:xfrm>
            <a:prstGeom prst="cloudCallout">
              <a:avLst>
                <a:gd name="adj1" fmla="val -79282"/>
                <a:gd name="adj2" fmla="val -355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w="0"/>
                <a:solidFill>
                  <a:schemeClr val="tx1"/>
                </a:solidFill>
                <a:effectLst>
                  <a:outerShdw blurRad="38100" dist="19050" dir="2700000" algn="tl" rotWithShape="0">
                    <a:schemeClr val="dk1">
                      <a:alpha val="40000"/>
                    </a:schemeClr>
                  </a:outerShdw>
                </a:effectLst>
              </a:endParaRPr>
            </a:p>
          </p:txBody>
        </p:sp>
        <p:pic>
          <p:nvPicPr>
            <p:cNvPr id="27" name="Picture 26"/>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3172767"/>
              <a:ext cx="1872208" cy="2646054"/>
            </a:xfrm>
            <a:prstGeom prst="rect">
              <a:avLst/>
            </a:prstGeom>
          </p:spPr>
        </p:pic>
        <p:sp>
          <p:nvSpPr>
            <p:cNvPr id="28" name="TextBox 27"/>
            <p:cNvSpPr txBox="1"/>
            <p:nvPr/>
          </p:nvSpPr>
          <p:spPr>
            <a:xfrm>
              <a:off x="6496175" y="3634953"/>
              <a:ext cx="1944216" cy="646331"/>
            </a:xfrm>
            <a:prstGeom prst="rect">
              <a:avLst/>
            </a:prstGeom>
            <a:noFill/>
          </p:spPr>
          <p:txBody>
            <a:bodyPr wrap="square" rtlCol="0">
              <a:spAutoFit/>
            </a:bodyPr>
            <a:lstStyle/>
            <a:p>
              <a:r>
                <a:rPr lang="en-AU" dirty="0" smtClean="0">
                  <a:solidFill>
                    <a:schemeClr val="tx2"/>
                  </a:solidFill>
                </a:rPr>
                <a:t>Hmm, what order do I want?</a:t>
              </a:r>
              <a:endParaRPr lang="en-AU" dirty="0">
                <a:solidFill>
                  <a:schemeClr val="tx2"/>
                </a:solidFill>
              </a:endParaRPr>
            </a:p>
          </p:txBody>
        </p:sp>
      </p:grpSp>
    </p:spTree>
    <p:extLst>
      <p:ext uri="{BB962C8B-B14F-4D97-AF65-F5344CB8AC3E}">
        <p14:creationId xmlns:p14="http://schemas.microsoft.com/office/powerpoint/2010/main" val="3430617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539552" y="24652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First past the post</a:t>
            </a:r>
            <a:endParaRPr lang="en-AU" dirty="0">
              <a:ea typeface="Tahoma" panose="020B0604030504040204" pitchFamily="34" charset="0"/>
              <a:cs typeface="Tahoma" panose="020B0604030504040204" pitchFamily="34" charset="0"/>
            </a:endParaRPr>
          </a:p>
        </p:txBody>
      </p:sp>
      <p:graphicFrame>
        <p:nvGraphicFramePr>
          <p:cNvPr id="22" name="Object 7"/>
          <p:cNvGraphicFramePr>
            <a:graphicFrameLocks noChangeAspect="1"/>
          </p:cNvGraphicFramePr>
          <p:nvPr>
            <p:extLst/>
          </p:nvPr>
        </p:nvGraphicFramePr>
        <p:xfrm>
          <a:off x="7683860" y="1857385"/>
          <a:ext cx="1033448" cy="2317291"/>
        </p:xfrm>
        <a:graphic>
          <a:graphicData uri="http://schemas.openxmlformats.org/presentationml/2006/ole">
            <mc:AlternateContent xmlns:mc="http://schemas.openxmlformats.org/markup-compatibility/2006">
              <mc:Choice xmlns:v="urn:schemas-microsoft-com:vml" Requires="v">
                <p:oleObj spid="_x0000_s1050" name="Clip" r:id="rId6" imgW="2765160" imgH="6043320" progId="MS_ClipArt_Gallery.2">
                  <p:embed/>
                </p:oleObj>
              </mc:Choice>
              <mc:Fallback>
                <p:oleObj name="Clip" r:id="rId6" imgW="2765160" imgH="6043320" progId="MS_ClipArt_Gallery.2">
                  <p:embed/>
                  <p:pic>
                    <p:nvPicPr>
                      <p:cNvPr id="22"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3860" y="1857385"/>
                        <a:ext cx="1033448" cy="2317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3" name="Group 22"/>
          <p:cNvGrpSpPr/>
          <p:nvPr/>
        </p:nvGrpSpPr>
        <p:grpSpPr>
          <a:xfrm>
            <a:off x="785470" y="1397063"/>
            <a:ext cx="2654957" cy="4238566"/>
            <a:chOff x="1313799" y="1417638"/>
            <a:chExt cx="2654957" cy="4238566"/>
          </a:xfrm>
          <a:solidFill>
            <a:srgbClr val="CCECFF"/>
          </a:solidFill>
        </p:grpSpPr>
        <p:sp>
          <p:nvSpPr>
            <p:cNvPr id="24" name="Rectangle 8"/>
            <p:cNvSpPr>
              <a:spLocks noChangeArrowheads="1"/>
            </p:cNvSpPr>
            <p:nvPr/>
          </p:nvSpPr>
          <p:spPr bwMode="auto">
            <a:xfrm>
              <a:off x="1313799" y="1417638"/>
              <a:ext cx="2654957" cy="4238566"/>
            </a:xfrm>
            <a:prstGeom prst="rect">
              <a:avLst/>
            </a:prstGeom>
            <a:grpFill/>
            <a:ln w="2222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a:latin typeface="Arial Unicode MS" panose="020B0604020202020204" pitchFamily="34" charset="-128"/>
              </a:endParaRPr>
            </a:p>
          </p:txBody>
        </p:sp>
        <p:sp>
          <p:nvSpPr>
            <p:cNvPr id="25" name="Rectangle 9"/>
            <p:cNvSpPr>
              <a:spLocks noChangeArrowheads="1"/>
            </p:cNvSpPr>
            <p:nvPr/>
          </p:nvSpPr>
          <p:spPr bwMode="auto">
            <a:xfrm>
              <a:off x="3261847" y="3940107"/>
              <a:ext cx="530991" cy="427418"/>
            </a:xfrm>
            <a:prstGeom prst="rect">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6" name="Rectangle 10"/>
            <p:cNvSpPr>
              <a:spLocks noChangeArrowheads="1"/>
            </p:cNvSpPr>
            <p:nvPr/>
          </p:nvSpPr>
          <p:spPr bwMode="auto">
            <a:xfrm>
              <a:off x="3276249" y="3093813"/>
              <a:ext cx="530991" cy="427418"/>
            </a:xfrm>
            <a:prstGeom prst="rect">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 name="Rectangle 11"/>
            <p:cNvSpPr>
              <a:spLocks noChangeArrowheads="1"/>
            </p:cNvSpPr>
            <p:nvPr/>
          </p:nvSpPr>
          <p:spPr bwMode="auto">
            <a:xfrm>
              <a:off x="3266049" y="2330725"/>
              <a:ext cx="530991" cy="427418"/>
            </a:xfrm>
            <a:prstGeom prst="rect">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AU" dirty="0" smtClean="0"/>
                <a:t>1</a:t>
              </a:r>
              <a:endParaRPr lang="en-AU" dirty="0"/>
            </a:p>
          </p:txBody>
        </p:sp>
        <p:sp>
          <p:nvSpPr>
            <p:cNvPr id="28" name="Rectangle 12"/>
            <p:cNvSpPr>
              <a:spLocks noChangeArrowheads="1"/>
            </p:cNvSpPr>
            <p:nvPr/>
          </p:nvSpPr>
          <p:spPr bwMode="auto">
            <a:xfrm>
              <a:off x="3276249" y="4776703"/>
              <a:ext cx="530991" cy="427418"/>
            </a:xfrm>
            <a:prstGeom prst="rect">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b="1">
                <a:latin typeface="Arial Unicode MS" panose="020B0604020202020204" pitchFamily="34" charset="-128"/>
              </a:endParaRPr>
            </a:p>
          </p:txBody>
        </p:sp>
        <p:sp>
          <p:nvSpPr>
            <p:cNvPr id="29" name="Text Box 13"/>
            <p:cNvSpPr txBox="1">
              <a:spLocks noChangeArrowheads="1"/>
            </p:cNvSpPr>
            <p:nvPr/>
          </p:nvSpPr>
          <p:spPr bwMode="auto">
            <a:xfrm>
              <a:off x="1392605" y="1654843"/>
              <a:ext cx="2458996" cy="427418"/>
            </a:xfrm>
            <a:prstGeom prst="rect">
              <a:avLst/>
            </a:prstGeom>
            <a:grp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sz="2400" dirty="0">
                  <a:latin typeface="Arial Unicode MS" panose="020B0604020202020204" pitchFamily="34" charset="-128"/>
                </a:rPr>
                <a:t>BALLOT PAPER</a:t>
              </a:r>
            </a:p>
          </p:txBody>
        </p:sp>
        <p:sp>
          <p:nvSpPr>
            <p:cNvPr id="30" name="Text Box 14"/>
            <p:cNvSpPr txBox="1">
              <a:spLocks noChangeArrowheads="1"/>
            </p:cNvSpPr>
            <p:nvPr/>
          </p:nvSpPr>
          <p:spPr bwMode="auto">
            <a:xfrm>
              <a:off x="1411780" y="2295363"/>
              <a:ext cx="1544012" cy="3046988"/>
            </a:xfrm>
            <a:prstGeom prst="rect">
              <a:avLst/>
            </a:prstGeom>
            <a:grp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sz="2800" b="1" dirty="0" smtClean="0">
                  <a:latin typeface="Arial Unicode MS" panose="020B0604020202020204" pitchFamily="34" charset="-128"/>
                </a:rPr>
                <a:t>SAM</a:t>
              </a:r>
              <a:endParaRPr lang="en-AU" altLang="en-US" sz="2800" b="1" dirty="0">
                <a:latin typeface="Arial Unicode MS" panose="020B0604020202020204" pitchFamily="34" charset="-128"/>
              </a:endParaRPr>
            </a:p>
            <a:p>
              <a:pPr eaLnBrk="0" hangingPunct="0"/>
              <a:endParaRPr lang="en-AU" altLang="en-US" sz="2400" dirty="0">
                <a:latin typeface="Arial Unicode MS" panose="020B0604020202020204" pitchFamily="34" charset="-128"/>
              </a:endParaRPr>
            </a:p>
            <a:p>
              <a:pPr eaLnBrk="0" hangingPunct="0"/>
              <a:r>
                <a:rPr lang="en-AU" altLang="en-US" sz="2800" b="1" dirty="0" smtClean="0">
                  <a:latin typeface="Arial Unicode MS" panose="020B0604020202020204" pitchFamily="34" charset="-128"/>
                </a:rPr>
                <a:t>MAYA</a:t>
              </a:r>
              <a:endParaRPr lang="en-AU" altLang="en-US" sz="2800" b="1" dirty="0">
                <a:latin typeface="Arial Unicode MS" panose="020B0604020202020204" pitchFamily="34" charset="-128"/>
              </a:endParaRPr>
            </a:p>
            <a:p>
              <a:pPr eaLnBrk="0" hangingPunct="0"/>
              <a:r>
                <a:rPr lang="en-AU" altLang="en-US" sz="2800" b="1" dirty="0">
                  <a:latin typeface="Arial Unicode MS" panose="020B0604020202020204" pitchFamily="34" charset="-128"/>
                </a:rPr>
                <a:t/>
              </a:r>
              <a:br>
                <a:rPr lang="en-AU" altLang="en-US" sz="2800" b="1" dirty="0">
                  <a:latin typeface="Arial Unicode MS" panose="020B0604020202020204" pitchFamily="34" charset="-128"/>
                </a:rPr>
              </a:br>
              <a:r>
                <a:rPr lang="en-AU" altLang="en-US" sz="2800" b="1" dirty="0" smtClean="0">
                  <a:latin typeface="Arial Unicode MS" panose="020B0604020202020204" pitchFamily="34" charset="-128"/>
                </a:rPr>
                <a:t>CARINA</a:t>
              </a:r>
            </a:p>
            <a:p>
              <a:pPr eaLnBrk="0" hangingPunct="0"/>
              <a:endParaRPr lang="en-AU" altLang="en-US" sz="2800" b="1" dirty="0">
                <a:latin typeface="Arial Unicode MS" panose="020B0604020202020204" pitchFamily="34" charset="-128"/>
              </a:endParaRPr>
            </a:p>
            <a:p>
              <a:pPr eaLnBrk="0" hangingPunct="0"/>
              <a:r>
                <a:rPr lang="en-AU" altLang="en-US" sz="2800" b="1" dirty="0" smtClean="0">
                  <a:latin typeface="Arial Unicode MS" panose="020B0604020202020204" pitchFamily="34" charset="-128"/>
                </a:rPr>
                <a:t>LEE</a:t>
              </a:r>
              <a:endParaRPr lang="en-AU" altLang="en-US" sz="2800" b="1" dirty="0">
                <a:latin typeface="Arial Unicode MS" panose="020B0604020202020204" pitchFamily="34" charset="-128"/>
              </a:endParaRPr>
            </a:p>
          </p:txBody>
        </p:sp>
      </p:grpSp>
      <p:sp>
        <p:nvSpPr>
          <p:cNvPr id="31" name="Text Box 6"/>
          <p:cNvSpPr txBox="1">
            <a:spLocks noChangeArrowheads="1"/>
          </p:cNvSpPr>
          <p:nvPr/>
        </p:nvSpPr>
        <p:spPr bwMode="auto">
          <a:xfrm>
            <a:off x="3674641" y="4558411"/>
            <a:ext cx="425183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AU" altLang="en-US" sz="3200" b="1" dirty="0">
                <a:solidFill>
                  <a:srgbClr val="4285F4"/>
                </a:solidFill>
                <a:latin typeface="Calibri" panose="020F0502020204030204" pitchFamily="34" charset="0"/>
                <a:cs typeface="Calibri" panose="020F0502020204030204" pitchFamily="34" charset="0"/>
              </a:rPr>
              <a:t>65 voters out of 100 </a:t>
            </a:r>
            <a:r>
              <a:rPr lang="en-AU" altLang="en-US" sz="3200" b="1" dirty="0" smtClean="0">
                <a:solidFill>
                  <a:srgbClr val="4285F4"/>
                </a:solidFill>
                <a:latin typeface="Calibri" panose="020F0502020204030204" pitchFamily="34" charset="0"/>
                <a:cs typeface="Calibri" panose="020F0502020204030204" pitchFamily="34" charset="0"/>
              </a:rPr>
              <a:t>did </a:t>
            </a:r>
            <a:r>
              <a:rPr lang="en-AU" altLang="en-US" sz="3200" b="1" dirty="0">
                <a:solidFill>
                  <a:srgbClr val="4285F4"/>
                </a:solidFill>
                <a:latin typeface="Calibri" panose="020F0502020204030204" pitchFamily="34" charset="0"/>
                <a:cs typeface="Calibri" panose="020F0502020204030204" pitchFamily="34" charset="0"/>
              </a:rPr>
              <a:t>not want </a:t>
            </a:r>
            <a:r>
              <a:rPr lang="en-AU" altLang="en-US" sz="3200" b="1" dirty="0" smtClean="0">
                <a:solidFill>
                  <a:srgbClr val="4285F4"/>
                </a:solidFill>
                <a:latin typeface="Calibri" panose="020F0502020204030204" pitchFamily="34" charset="0"/>
                <a:cs typeface="Calibri" panose="020F0502020204030204" pitchFamily="34" charset="0"/>
              </a:rPr>
              <a:t>Lee to win</a:t>
            </a:r>
            <a:endParaRPr lang="en-AU" altLang="en-US" sz="3200" b="1" dirty="0">
              <a:solidFill>
                <a:srgbClr val="4285F4"/>
              </a:solidFill>
              <a:latin typeface="Calibri" panose="020F0502020204030204" pitchFamily="34" charset="0"/>
              <a:cs typeface="Calibri" panose="020F0502020204030204" pitchFamily="34" charset="0"/>
            </a:endParaRPr>
          </a:p>
        </p:txBody>
      </p:sp>
      <p:sp>
        <p:nvSpPr>
          <p:cNvPr id="32" name="TextBox 31"/>
          <p:cNvSpPr txBox="1"/>
          <p:nvPr/>
        </p:nvSpPr>
        <p:spPr>
          <a:xfrm>
            <a:off x="4175956" y="1489829"/>
            <a:ext cx="3384376" cy="2985433"/>
          </a:xfrm>
          <a:prstGeom prst="rect">
            <a:avLst/>
          </a:prstGeom>
          <a:noFill/>
        </p:spPr>
        <p:txBody>
          <a:bodyPr wrap="square" rtlCol="0">
            <a:spAutoFit/>
          </a:bodyPr>
          <a:lstStyle/>
          <a:p>
            <a:r>
              <a:rPr lang="en-AU" sz="3800" dirty="0" smtClean="0"/>
              <a:t>SAM		 30</a:t>
            </a:r>
          </a:p>
          <a:p>
            <a:r>
              <a:rPr lang="en-AU" sz="3800" dirty="0" smtClean="0"/>
              <a:t>MAYA	 25</a:t>
            </a:r>
          </a:p>
          <a:p>
            <a:r>
              <a:rPr lang="en-AU" sz="3800" dirty="0" smtClean="0"/>
              <a:t>CARINA	 10	</a:t>
            </a:r>
          </a:p>
          <a:p>
            <a:r>
              <a:rPr lang="en-AU" sz="3800" dirty="0" smtClean="0"/>
              <a:t>LEE  		 35</a:t>
            </a:r>
            <a:r>
              <a:rPr lang="en-AU" sz="3600" dirty="0" smtClean="0"/>
              <a:t>	</a:t>
            </a:r>
          </a:p>
          <a:p>
            <a:r>
              <a:rPr lang="en-AU" sz="3600" b="1" dirty="0" smtClean="0"/>
              <a:t>TOTAL	 100</a:t>
            </a:r>
            <a:endParaRPr lang="en-AU" sz="3600" b="1" dirty="0"/>
          </a:p>
        </p:txBody>
      </p:sp>
    </p:spTree>
    <p:extLst>
      <p:ext uri="{BB962C8B-B14F-4D97-AF65-F5344CB8AC3E}">
        <p14:creationId xmlns:p14="http://schemas.microsoft.com/office/powerpoint/2010/main" val="2122276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2" name="Rectangle 11"/>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latin typeface="+mn-lt"/>
                <a:ea typeface="Tahoma" panose="020B0604030504040204" pitchFamily="34" charset="0"/>
                <a:cs typeface="Tahoma" panose="020B0604030504040204" pitchFamily="34" charset="0"/>
              </a:rPr>
              <a:t>Who wins a preferential election?</a:t>
            </a:r>
            <a:endParaRPr lang="en-AU" dirty="0">
              <a:latin typeface="+mn-lt"/>
              <a:ea typeface="Tahoma" panose="020B0604030504040204" pitchFamily="34" charset="0"/>
              <a:cs typeface="Tahoma" panose="020B0604030504040204" pitchFamily="34" charset="0"/>
            </a:endParaRPr>
          </a:p>
        </p:txBody>
      </p:sp>
      <p:sp>
        <p:nvSpPr>
          <p:cNvPr id="20" name="Text Box 5"/>
          <p:cNvSpPr txBox="1">
            <a:spLocks noChangeArrowheads="1"/>
          </p:cNvSpPr>
          <p:nvPr/>
        </p:nvSpPr>
        <p:spPr bwMode="auto">
          <a:xfrm>
            <a:off x="304800" y="1692655"/>
            <a:ext cx="8497888" cy="120032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AU" altLang="en-US" sz="3600" dirty="0" smtClean="0"/>
              <a:t>The </a:t>
            </a:r>
            <a:r>
              <a:rPr lang="en-AU" altLang="en-US" sz="3600" dirty="0"/>
              <a:t>winner must get </a:t>
            </a:r>
            <a:r>
              <a:rPr lang="en-AU" altLang="en-US" sz="3600" b="1" dirty="0">
                <a:solidFill>
                  <a:srgbClr val="4285F4"/>
                </a:solidFill>
              </a:rPr>
              <a:t>more than half</a:t>
            </a:r>
            <a:r>
              <a:rPr lang="en-AU" altLang="en-US" sz="3600" dirty="0">
                <a:solidFill>
                  <a:srgbClr val="4285F4"/>
                </a:solidFill>
              </a:rPr>
              <a:t> </a:t>
            </a:r>
            <a:r>
              <a:rPr lang="en-AU" altLang="en-US" sz="3600" dirty="0"/>
              <a:t>of </a:t>
            </a:r>
            <a:r>
              <a:rPr lang="en-AU" altLang="en-US" sz="3600" dirty="0" smtClean="0"/>
              <a:t>all the votes counted.</a:t>
            </a:r>
            <a:endParaRPr lang="en-AU" altLang="en-US" sz="3600" dirty="0"/>
          </a:p>
        </p:txBody>
      </p:sp>
      <p:grpSp>
        <p:nvGrpSpPr>
          <p:cNvPr id="21" name="Group 20"/>
          <p:cNvGrpSpPr/>
          <p:nvPr/>
        </p:nvGrpSpPr>
        <p:grpSpPr>
          <a:xfrm>
            <a:off x="611560" y="3102256"/>
            <a:ext cx="7843411" cy="2673856"/>
            <a:chOff x="611560" y="3102256"/>
            <a:chExt cx="7843411" cy="2673856"/>
          </a:xfrm>
        </p:grpSpPr>
        <p:sp>
          <p:nvSpPr>
            <p:cNvPr id="24" name="Text Box 5"/>
            <p:cNvSpPr txBox="1">
              <a:spLocks noChangeArrowheads="1"/>
            </p:cNvSpPr>
            <p:nvPr/>
          </p:nvSpPr>
          <p:spPr bwMode="auto">
            <a:xfrm>
              <a:off x="3059832" y="3655141"/>
              <a:ext cx="5395139" cy="1015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AU" altLang="en-US" sz="6000" b="1" dirty="0" smtClean="0">
                  <a:solidFill>
                    <a:srgbClr val="4285F4"/>
                  </a:solidFill>
                </a:rPr>
                <a:t>50% + 1</a:t>
              </a:r>
              <a:endParaRPr lang="en-AU" altLang="en-US" sz="6000" dirty="0">
                <a:solidFill>
                  <a:srgbClr val="4285F4"/>
                </a:solidFill>
              </a:endParaRPr>
            </a:p>
          </p:txBody>
        </p:sp>
        <p:graphicFrame>
          <p:nvGraphicFramePr>
            <p:cNvPr id="25" name="Chart 24"/>
            <p:cNvGraphicFramePr/>
            <p:nvPr>
              <p:extLst/>
            </p:nvPr>
          </p:nvGraphicFramePr>
          <p:xfrm>
            <a:off x="611560" y="3102256"/>
            <a:ext cx="3042858" cy="2673856"/>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1201654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TextBox 72"/>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74" name="Rectangle 73"/>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Rectangle 74"/>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77"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78" name="Title 1"/>
          <p:cNvSpPr txBox="1">
            <a:spLocks/>
          </p:cNvSpPr>
          <p:nvPr/>
        </p:nvSpPr>
        <p:spPr>
          <a:xfrm>
            <a:off x="0" y="274638"/>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latin typeface="+mn-lt"/>
                <a:ea typeface="Tahoma" panose="020B0604030504040204" pitchFamily="34" charset="0"/>
                <a:cs typeface="Tahoma" panose="020B0604030504040204" pitchFamily="34" charset="0"/>
              </a:rPr>
              <a:t>How to vote in a preferential election</a:t>
            </a:r>
            <a:endParaRPr lang="en-AU" dirty="0">
              <a:latin typeface="+mn-lt"/>
              <a:ea typeface="Tahoma" panose="020B0604030504040204" pitchFamily="34" charset="0"/>
              <a:cs typeface="Tahoma" panose="020B0604030504040204" pitchFamily="34" charset="0"/>
            </a:endParaRPr>
          </a:p>
        </p:txBody>
      </p:sp>
      <p:sp>
        <p:nvSpPr>
          <p:cNvPr id="79" name="Text Box 6"/>
          <p:cNvSpPr txBox="1">
            <a:spLocks noChangeArrowheads="1"/>
          </p:cNvSpPr>
          <p:nvPr/>
        </p:nvSpPr>
        <p:spPr bwMode="auto">
          <a:xfrm>
            <a:off x="484584" y="1250680"/>
            <a:ext cx="8341060" cy="187743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76238" indent="-376238">
              <a:defRPr>
                <a:solidFill>
                  <a:schemeClr val="tx1"/>
                </a:solidFill>
                <a:latin typeface="Arial" panose="020B0604020202020204" pitchFamily="34" charset="0"/>
              </a:defRPr>
            </a:lvl1pPr>
            <a:lvl2pPr marL="5667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buSzPct val="150000"/>
              <a:buFontTx/>
              <a:buChar char="•"/>
            </a:pPr>
            <a:endParaRPr lang="en-AU" altLang="en-US" sz="200" b="1" dirty="0">
              <a:latin typeface="Times New Roman" panose="02020603050405020304" pitchFamily="18" charset="0"/>
            </a:endParaRPr>
          </a:p>
          <a:p>
            <a:pPr marL="457200" indent="-457200" eaLnBrk="0" hangingPunct="0">
              <a:buSzPct val="150000"/>
              <a:buFont typeface="Arial" panose="020B0604020202020204" pitchFamily="34" charset="0"/>
              <a:buChar char="•"/>
            </a:pPr>
            <a:r>
              <a:rPr lang="en-AU" altLang="en-US" sz="2800" dirty="0">
                <a:latin typeface="+mn-lt"/>
              </a:rPr>
              <a:t>Put a number in </a:t>
            </a:r>
            <a:r>
              <a:rPr lang="en-AU" altLang="en-US" sz="2800" u="sng" dirty="0">
                <a:latin typeface="+mn-lt"/>
              </a:rPr>
              <a:t>every</a:t>
            </a:r>
            <a:r>
              <a:rPr lang="en-AU" altLang="en-US" sz="2800" dirty="0">
                <a:latin typeface="+mn-lt"/>
              </a:rPr>
              <a:t> </a:t>
            </a:r>
            <a:r>
              <a:rPr lang="en-AU" altLang="en-US" sz="2800" dirty="0" smtClean="0">
                <a:latin typeface="+mn-lt"/>
              </a:rPr>
              <a:t>square</a:t>
            </a:r>
          </a:p>
          <a:p>
            <a:pPr marL="457200" indent="-457200" eaLnBrk="0" hangingPunct="0">
              <a:buSzPct val="150000"/>
              <a:buFont typeface="Arial" panose="020B0604020202020204" pitchFamily="34" charset="0"/>
              <a:buChar char="•"/>
            </a:pPr>
            <a:r>
              <a:rPr lang="en-AU" altLang="en-US" sz="2800" dirty="0" smtClean="0">
                <a:latin typeface="+mn-lt"/>
              </a:rPr>
              <a:t>Put the numbers in order of your choice</a:t>
            </a:r>
          </a:p>
          <a:p>
            <a:pPr marL="457200" indent="-457200" eaLnBrk="0" hangingPunct="0">
              <a:buSzPct val="150000"/>
              <a:buFont typeface="Arial" panose="020B0604020202020204" pitchFamily="34" charset="0"/>
              <a:buChar char="•"/>
            </a:pPr>
            <a:r>
              <a:rPr lang="en-AU" altLang="en-US" sz="2800" dirty="0" smtClean="0">
                <a:latin typeface="+mn-lt"/>
              </a:rPr>
              <a:t>1 is for your favourite, 2 is for your second favourite</a:t>
            </a:r>
          </a:p>
          <a:p>
            <a:pPr marL="457200" indent="-457200" eaLnBrk="0" hangingPunct="0">
              <a:buSzPct val="150000"/>
              <a:buFont typeface="Arial" panose="020B0604020202020204" pitchFamily="34" charset="0"/>
              <a:buChar char="•"/>
            </a:pPr>
            <a:r>
              <a:rPr lang="en-AU" altLang="en-US" sz="2800" dirty="0" smtClean="0">
                <a:latin typeface="+mn-lt"/>
              </a:rPr>
              <a:t>Do </a:t>
            </a:r>
            <a:r>
              <a:rPr lang="en-AU" altLang="en-US" sz="2800" dirty="0">
                <a:latin typeface="+mn-lt"/>
              </a:rPr>
              <a:t>not put your name on the ballot </a:t>
            </a:r>
            <a:r>
              <a:rPr lang="en-AU" altLang="en-US" sz="2800" dirty="0" smtClean="0">
                <a:latin typeface="+mn-lt"/>
              </a:rPr>
              <a:t>paper</a:t>
            </a:r>
            <a:endParaRPr lang="en-AU" altLang="en-US" sz="2800" dirty="0">
              <a:latin typeface="+mn-lt"/>
            </a:endParaRPr>
          </a:p>
          <a:p>
            <a:pPr eaLnBrk="0" hangingPunct="0">
              <a:buFontTx/>
              <a:buChar char="•"/>
            </a:pPr>
            <a:endParaRPr lang="en-AU" altLang="en-US" sz="200" b="1" dirty="0">
              <a:latin typeface="Arial Unicode MS" panose="020B0604020202020204" pitchFamily="34" charset="-128"/>
            </a:endParaRPr>
          </a:p>
        </p:txBody>
      </p:sp>
      <p:grpSp>
        <p:nvGrpSpPr>
          <p:cNvPr id="80" name="Group 79"/>
          <p:cNvGrpSpPr/>
          <p:nvPr/>
        </p:nvGrpSpPr>
        <p:grpSpPr>
          <a:xfrm>
            <a:off x="995605" y="3205821"/>
            <a:ext cx="6448729" cy="2653680"/>
            <a:chOff x="277499" y="1380575"/>
            <a:chExt cx="8015817" cy="4052692"/>
          </a:xfrm>
        </p:grpSpPr>
        <p:grpSp>
          <p:nvGrpSpPr>
            <p:cNvPr id="81" name="Group 80"/>
            <p:cNvGrpSpPr/>
            <p:nvPr/>
          </p:nvGrpSpPr>
          <p:grpSpPr>
            <a:xfrm>
              <a:off x="277499" y="1380575"/>
              <a:ext cx="8015817" cy="4052692"/>
              <a:chOff x="277501" y="1380575"/>
              <a:chExt cx="8015818" cy="4052691"/>
            </a:xfrm>
          </p:grpSpPr>
          <p:sp>
            <p:nvSpPr>
              <p:cNvPr id="84" name="Rectangle 5"/>
              <p:cNvSpPr>
                <a:spLocks noChangeArrowheads="1"/>
              </p:cNvSpPr>
              <p:nvPr/>
            </p:nvSpPr>
            <p:spPr bwMode="auto">
              <a:xfrm>
                <a:off x="277501" y="1380575"/>
                <a:ext cx="2567440" cy="4052691"/>
              </a:xfrm>
              <a:prstGeom prst="rect">
                <a:avLst/>
              </a:prstGeom>
              <a:solidFill>
                <a:srgbClr val="4285F4">
                  <a:alpha val="29000"/>
                </a:srgbClr>
              </a:solidFill>
              <a:ln w="2222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a:latin typeface="Arial Unicode MS" panose="020B0604020202020204" pitchFamily="34" charset="-128"/>
                </a:endParaRPr>
              </a:p>
            </p:txBody>
          </p:sp>
          <p:grpSp>
            <p:nvGrpSpPr>
              <p:cNvPr id="85" name="Group 84"/>
              <p:cNvGrpSpPr/>
              <p:nvPr/>
            </p:nvGrpSpPr>
            <p:grpSpPr>
              <a:xfrm>
                <a:off x="321820" y="1493704"/>
                <a:ext cx="2381489" cy="3659904"/>
                <a:chOff x="321819" y="1493704"/>
                <a:chExt cx="2381489" cy="3659903"/>
              </a:xfrm>
            </p:grpSpPr>
            <p:grpSp>
              <p:nvGrpSpPr>
                <p:cNvPr id="110" name="Group 109"/>
                <p:cNvGrpSpPr/>
                <p:nvPr/>
              </p:nvGrpSpPr>
              <p:grpSpPr>
                <a:xfrm>
                  <a:off x="321819" y="1493704"/>
                  <a:ext cx="2381489" cy="3659903"/>
                  <a:chOff x="321819" y="1493704"/>
                  <a:chExt cx="2381489" cy="3659903"/>
                </a:xfrm>
              </p:grpSpPr>
              <p:sp>
                <p:nvSpPr>
                  <p:cNvPr id="115" name="Rectangle 6"/>
                  <p:cNvSpPr>
                    <a:spLocks noChangeArrowheads="1"/>
                  </p:cNvSpPr>
                  <p:nvPr/>
                </p:nvSpPr>
                <p:spPr bwMode="auto">
                  <a:xfrm>
                    <a:off x="2141489" y="3755264"/>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6" name="Rectangle 7"/>
                  <p:cNvSpPr>
                    <a:spLocks noChangeArrowheads="1"/>
                  </p:cNvSpPr>
                  <p:nvPr/>
                </p:nvSpPr>
                <p:spPr bwMode="auto">
                  <a:xfrm>
                    <a:off x="2117499" y="2923092"/>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7" name="Rectangle 8"/>
                  <p:cNvSpPr>
                    <a:spLocks noChangeArrowheads="1"/>
                  </p:cNvSpPr>
                  <p:nvPr/>
                </p:nvSpPr>
                <p:spPr bwMode="auto">
                  <a:xfrm>
                    <a:off x="2117499" y="2088768"/>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8" name="Rectangle 9"/>
                  <p:cNvSpPr>
                    <a:spLocks noChangeArrowheads="1"/>
                  </p:cNvSpPr>
                  <p:nvPr/>
                </p:nvSpPr>
                <p:spPr bwMode="auto">
                  <a:xfrm>
                    <a:off x="2134310" y="4617713"/>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b="1">
                      <a:latin typeface="Arial Unicode MS" panose="020B0604020202020204" pitchFamily="34" charset="-128"/>
                    </a:endParaRPr>
                  </a:p>
                </p:txBody>
              </p:sp>
              <p:sp>
                <p:nvSpPr>
                  <p:cNvPr id="119" name="Text Box 10"/>
                  <p:cNvSpPr txBox="1">
                    <a:spLocks noChangeArrowheads="1"/>
                  </p:cNvSpPr>
                  <p:nvPr/>
                </p:nvSpPr>
                <p:spPr bwMode="auto">
                  <a:xfrm>
                    <a:off x="321819" y="1493704"/>
                    <a:ext cx="2381489" cy="56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dirty="0">
                        <a:latin typeface="Arial Unicode MS" panose="020B0604020202020204" pitchFamily="34" charset="-128"/>
                      </a:rPr>
                      <a:t>BALLOT PAPER</a:t>
                    </a:r>
                  </a:p>
                </p:txBody>
              </p:sp>
              <p:sp>
                <p:nvSpPr>
                  <p:cNvPr id="120" name="Text Box 11"/>
                  <p:cNvSpPr txBox="1">
                    <a:spLocks noChangeArrowheads="1"/>
                  </p:cNvSpPr>
                  <p:nvPr/>
                </p:nvSpPr>
                <p:spPr bwMode="auto">
                  <a:xfrm>
                    <a:off x="321819" y="2051374"/>
                    <a:ext cx="1313486" cy="310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b="1" dirty="0">
                        <a:latin typeface="Arial Unicode MS" panose="020B0604020202020204" pitchFamily="34" charset="-128"/>
                      </a:rPr>
                      <a:t>SAM</a:t>
                    </a:r>
                  </a:p>
                  <a:p>
                    <a:pPr eaLnBrk="0" hangingPunct="0"/>
                    <a:endParaRPr lang="en-AU" altLang="en-US" dirty="0">
                      <a:latin typeface="Arial Unicode MS" panose="020B0604020202020204" pitchFamily="34" charset="-128"/>
                    </a:endParaRPr>
                  </a:p>
                  <a:p>
                    <a:pPr eaLnBrk="0" hangingPunct="0"/>
                    <a:r>
                      <a:rPr lang="en-AU" altLang="en-US" b="1" dirty="0">
                        <a:latin typeface="Arial Unicode MS" panose="020B0604020202020204" pitchFamily="34" charset="-128"/>
                      </a:rPr>
                      <a:t>MAYA</a:t>
                    </a:r>
                  </a:p>
                  <a:p>
                    <a:pPr eaLnBrk="0" hangingPunct="0"/>
                    <a:r>
                      <a:rPr lang="en-AU" altLang="en-US" b="1" dirty="0">
                        <a:latin typeface="Arial Unicode MS" panose="020B0604020202020204" pitchFamily="34" charset="-128"/>
                      </a:rPr>
                      <a:t/>
                    </a:r>
                    <a:br>
                      <a:rPr lang="en-AU" altLang="en-US" b="1" dirty="0">
                        <a:latin typeface="Arial Unicode MS" panose="020B0604020202020204" pitchFamily="34" charset="-128"/>
                      </a:rPr>
                    </a:br>
                    <a:r>
                      <a:rPr lang="en-AU" altLang="en-US" b="1" dirty="0" smtClean="0">
                        <a:latin typeface="Arial Unicode MS" panose="020B0604020202020204" pitchFamily="34" charset="-128"/>
                      </a:rPr>
                      <a:t>CARINA</a:t>
                    </a:r>
                    <a:endParaRPr lang="en-AU" altLang="en-US" b="1" dirty="0">
                      <a:latin typeface="Arial Unicode MS" panose="020B0604020202020204" pitchFamily="34" charset="-128"/>
                    </a:endParaRPr>
                  </a:p>
                  <a:p>
                    <a:pPr eaLnBrk="0" hangingPunct="0"/>
                    <a:endParaRPr lang="en-AU" altLang="en-US" b="1" dirty="0">
                      <a:latin typeface="Arial Unicode MS" panose="020B0604020202020204" pitchFamily="34" charset="-128"/>
                    </a:endParaRPr>
                  </a:p>
                  <a:p>
                    <a:pPr eaLnBrk="0" hangingPunct="0"/>
                    <a:r>
                      <a:rPr lang="en-AU" altLang="en-US" b="1" dirty="0">
                        <a:latin typeface="Arial Unicode MS" panose="020B0604020202020204" pitchFamily="34" charset="-128"/>
                      </a:rPr>
                      <a:t>LEE</a:t>
                    </a:r>
                  </a:p>
                </p:txBody>
              </p:sp>
            </p:grpSp>
            <p:sp>
              <p:nvSpPr>
                <p:cNvPr id="111" name="Text Box 12"/>
                <p:cNvSpPr txBox="1">
                  <a:spLocks noChangeArrowheads="1"/>
                </p:cNvSpPr>
                <p:nvPr/>
              </p:nvSpPr>
              <p:spPr bwMode="auto">
                <a:xfrm>
                  <a:off x="2203372" y="4600033"/>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a:latin typeface="Arial Unicode MS" panose="020B0604020202020204" pitchFamily="34" charset="-128"/>
                    </a:rPr>
                    <a:t>1</a:t>
                  </a:r>
                </a:p>
              </p:txBody>
            </p:sp>
            <p:sp>
              <p:nvSpPr>
                <p:cNvPr id="112" name="Text Box 13"/>
                <p:cNvSpPr txBox="1">
                  <a:spLocks noChangeArrowheads="1"/>
                </p:cNvSpPr>
                <p:nvPr/>
              </p:nvSpPr>
              <p:spPr bwMode="auto">
                <a:xfrm>
                  <a:off x="2199242" y="3731958"/>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a:latin typeface="Arial Unicode MS" panose="020B0604020202020204" pitchFamily="34" charset="-128"/>
                    </a:rPr>
                    <a:t>4</a:t>
                  </a:r>
                </a:p>
              </p:txBody>
            </p:sp>
            <p:sp>
              <p:nvSpPr>
                <p:cNvPr id="113" name="Text Box 14"/>
                <p:cNvSpPr txBox="1">
                  <a:spLocks noChangeArrowheads="1"/>
                </p:cNvSpPr>
                <p:nvPr/>
              </p:nvSpPr>
              <p:spPr bwMode="auto">
                <a:xfrm>
                  <a:off x="2203372" y="2899213"/>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a:latin typeface="Arial Unicode MS" panose="020B0604020202020204" pitchFamily="34" charset="-128"/>
                    </a:rPr>
                    <a:t>3</a:t>
                  </a:r>
                </a:p>
              </p:txBody>
            </p:sp>
            <p:sp>
              <p:nvSpPr>
                <p:cNvPr id="114" name="Text Box 15"/>
                <p:cNvSpPr txBox="1">
                  <a:spLocks noChangeArrowheads="1"/>
                </p:cNvSpPr>
                <p:nvPr/>
              </p:nvSpPr>
              <p:spPr bwMode="auto">
                <a:xfrm>
                  <a:off x="2203372" y="2068649"/>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a:latin typeface="Arial Unicode MS" panose="020B0604020202020204" pitchFamily="34" charset="-128"/>
                    </a:rPr>
                    <a:t>2</a:t>
                  </a:r>
                </a:p>
              </p:txBody>
            </p:sp>
          </p:grpSp>
          <p:sp>
            <p:nvSpPr>
              <p:cNvPr id="86" name="Rectangle 16"/>
              <p:cNvSpPr>
                <a:spLocks noChangeArrowheads="1"/>
              </p:cNvSpPr>
              <p:nvPr/>
            </p:nvSpPr>
            <p:spPr bwMode="auto">
              <a:xfrm>
                <a:off x="3023841" y="1380575"/>
                <a:ext cx="2567440" cy="4052691"/>
              </a:xfrm>
              <a:prstGeom prst="rect">
                <a:avLst/>
              </a:prstGeom>
              <a:solidFill>
                <a:srgbClr val="4285F4">
                  <a:alpha val="29000"/>
                </a:srgbClr>
              </a:solidFill>
              <a:ln w="2222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a:latin typeface="Arial Unicode MS" panose="020B0604020202020204" pitchFamily="34" charset="-128"/>
                </a:endParaRPr>
              </a:p>
            </p:txBody>
          </p:sp>
          <p:sp>
            <p:nvSpPr>
              <p:cNvPr id="87" name="Rectangle 27"/>
              <p:cNvSpPr>
                <a:spLocks noChangeArrowheads="1"/>
              </p:cNvSpPr>
              <p:nvPr/>
            </p:nvSpPr>
            <p:spPr bwMode="auto">
              <a:xfrm>
                <a:off x="5725878" y="1390199"/>
                <a:ext cx="2567441" cy="4043067"/>
              </a:xfrm>
              <a:prstGeom prst="rect">
                <a:avLst/>
              </a:prstGeom>
              <a:solidFill>
                <a:srgbClr val="4285F4">
                  <a:alpha val="29000"/>
                </a:srgbClr>
              </a:solidFill>
              <a:ln w="2222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a:latin typeface="Arial Unicode MS" panose="020B0604020202020204" pitchFamily="34" charset="-128"/>
                </a:endParaRPr>
              </a:p>
            </p:txBody>
          </p:sp>
          <p:grpSp>
            <p:nvGrpSpPr>
              <p:cNvPr id="88" name="Group 87"/>
              <p:cNvGrpSpPr/>
              <p:nvPr/>
            </p:nvGrpSpPr>
            <p:grpSpPr>
              <a:xfrm>
                <a:off x="3099464" y="1488794"/>
                <a:ext cx="2401929" cy="3600541"/>
                <a:chOff x="253048" y="1516531"/>
                <a:chExt cx="2401929" cy="3600541"/>
              </a:xfrm>
            </p:grpSpPr>
            <p:grpSp>
              <p:nvGrpSpPr>
                <p:cNvPr id="100" name="Group 99"/>
                <p:cNvGrpSpPr/>
                <p:nvPr/>
              </p:nvGrpSpPr>
              <p:grpSpPr>
                <a:xfrm>
                  <a:off x="253048" y="1516531"/>
                  <a:ext cx="2401929" cy="3509857"/>
                  <a:chOff x="253048" y="1516531"/>
                  <a:chExt cx="2401929" cy="3509857"/>
                </a:xfrm>
              </p:grpSpPr>
              <p:sp>
                <p:nvSpPr>
                  <p:cNvPr id="105" name="Rectangle 6"/>
                  <p:cNvSpPr>
                    <a:spLocks noChangeArrowheads="1"/>
                  </p:cNvSpPr>
                  <p:nvPr/>
                </p:nvSpPr>
                <p:spPr bwMode="auto">
                  <a:xfrm>
                    <a:off x="2141489" y="3755264"/>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6" name="Rectangle 7"/>
                  <p:cNvSpPr>
                    <a:spLocks noChangeArrowheads="1"/>
                  </p:cNvSpPr>
                  <p:nvPr/>
                </p:nvSpPr>
                <p:spPr bwMode="auto">
                  <a:xfrm>
                    <a:off x="2117499" y="2923092"/>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7" name="Rectangle 8"/>
                  <p:cNvSpPr>
                    <a:spLocks noChangeArrowheads="1"/>
                  </p:cNvSpPr>
                  <p:nvPr/>
                </p:nvSpPr>
                <p:spPr bwMode="auto">
                  <a:xfrm>
                    <a:off x="2117499" y="2088768"/>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8" name="Rectangle 9"/>
                  <p:cNvSpPr>
                    <a:spLocks noChangeArrowheads="1"/>
                  </p:cNvSpPr>
                  <p:nvPr/>
                </p:nvSpPr>
                <p:spPr bwMode="auto">
                  <a:xfrm>
                    <a:off x="2134310" y="4617713"/>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b="1">
                      <a:latin typeface="Arial Unicode MS" panose="020B0604020202020204" pitchFamily="34" charset="-128"/>
                    </a:endParaRPr>
                  </a:p>
                </p:txBody>
              </p:sp>
              <p:sp>
                <p:nvSpPr>
                  <p:cNvPr id="109" name="Text Box 10"/>
                  <p:cNvSpPr txBox="1">
                    <a:spLocks noChangeArrowheads="1"/>
                  </p:cNvSpPr>
                  <p:nvPr/>
                </p:nvSpPr>
                <p:spPr bwMode="auto">
                  <a:xfrm>
                    <a:off x="253048" y="1516531"/>
                    <a:ext cx="2381489" cy="56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dirty="0">
                        <a:latin typeface="Arial Unicode MS" panose="020B0604020202020204" pitchFamily="34" charset="-128"/>
                      </a:rPr>
                      <a:t>BALLOT PAPER</a:t>
                    </a:r>
                  </a:p>
                </p:txBody>
              </p:sp>
            </p:grpSp>
            <p:sp>
              <p:nvSpPr>
                <p:cNvPr id="101" name="Text Box 12"/>
                <p:cNvSpPr txBox="1">
                  <a:spLocks noChangeArrowheads="1"/>
                </p:cNvSpPr>
                <p:nvPr/>
              </p:nvSpPr>
              <p:spPr bwMode="auto">
                <a:xfrm>
                  <a:off x="2203373" y="4600034"/>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3</a:t>
                  </a:r>
                  <a:endParaRPr lang="en-AU" altLang="en-US" sz="1600" b="1" dirty="0">
                    <a:latin typeface="Arial Unicode MS" panose="020B0604020202020204" pitchFamily="34" charset="-128"/>
                  </a:endParaRPr>
                </a:p>
              </p:txBody>
            </p:sp>
            <p:sp>
              <p:nvSpPr>
                <p:cNvPr id="102" name="Text Box 13"/>
                <p:cNvSpPr txBox="1">
                  <a:spLocks noChangeArrowheads="1"/>
                </p:cNvSpPr>
                <p:nvPr/>
              </p:nvSpPr>
              <p:spPr bwMode="auto">
                <a:xfrm>
                  <a:off x="2199243" y="3731958"/>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2</a:t>
                  </a:r>
                  <a:endParaRPr lang="en-AU" altLang="en-US" sz="1600" b="1" dirty="0">
                    <a:latin typeface="Arial Unicode MS" panose="020B0604020202020204" pitchFamily="34" charset="-128"/>
                  </a:endParaRPr>
                </a:p>
              </p:txBody>
            </p:sp>
            <p:sp>
              <p:nvSpPr>
                <p:cNvPr id="103" name="Text Box 14"/>
                <p:cNvSpPr txBox="1">
                  <a:spLocks noChangeArrowheads="1"/>
                </p:cNvSpPr>
                <p:nvPr/>
              </p:nvSpPr>
              <p:spPr bwMode="auto">
                <a:xfrm>
                  <a:off x="2203373" y="2899213"/>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4</a:t>
                  </a:r>
                  <a:endParaRPr lang="en-AU" altLang="en-US" sz="1600" b="1" dirty="0">
                    <a:latin typeface="Arial Unicode MS" panose="020B0604020202020204" pitchFamily="34" charset="-128"/>
                  </a:endParaRPr>
                </a:p>
              </p:txBody>
            </p:sp>
            <p:sp>
              <p:nvSpPr>
                <p:cNvPr id="104" name="Text Box 15"/>
                <p:cNvSpPr txBox="1">
                  <a:spLocks noChangeArrowheads="1"/>
                </p:cNvSpPr>
                <p:nvPr/>
              </p:nvSpPr>
              <p:spPr bwMode="auto">
                <a:xfrm>
                  <a:off x="2203373" y="2068649"/>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1</a:t>
                  </a:r>
                  <a:endParaRPr lang="en-AU" altLang="en-US" sz="1600" b="1" dirty="0">
                    <a:latin typeface="Arial Unicode MS" panose="020B0604020202020204" pitchFamily="34" charset="-128"/>
                  </a:endParaRPr>
                </a:p>
              </p:txBody>
            </p:sp>
          </p:grpSp>
          <p:grpSp>
            <p:nvGrpSpPr>
              <p:cNvPr id="89" name="Group 88"/>
              <p:cNvGrpSpPr/>
              <p:nvPr/>
            </p:nvGrpSpPr>
            <p:grpSpPr>
              <a:xfrm>
                <a:off x="5782727" y="1488794"/>
                <a:ext cx="2381489" cy="3641183"/>
                <a:chOff x="281901" y="1475890"/>
                <a:chExt cx="2381489" cy="3641183"/>
              </a:xfrm>
            </p:grpSpPr>
            <p:grpSp>
              <p:nvGrpSpPr>
                <p:cNvPr id="90" name="Group 89"/>
                <p:cNvGrpSpPr/>
                <p:nvPr/>
              </p:nvGrpSpPr>
              <p:grpSpPr>
                <a:xfrm>
                  <a:off x="281901" y="1475890"/>
                  <a:ext cx="2381489" cy="3550498"/>
                  <a:chOff x="281901" y="1475890"/>
                  <a:chExt cx="2381489" cy="3550498"/>
                </a:xfrm>
              </p:grpSpPr>
              <p:sp>
                <p:nvSpPr>
                  <p:cNvPr id="95" name="Rectangle 6"/>
                  <p:cNvSpPr>
                    <a:spLocks noChangeArrowheads="1"/>
                  </p:cNvSpPr>
                  <p:nvPr/>
                </p:nvSpPr>
                <p:spPr bwMode="auto">
                  <a:xfrm>
                    <a:off x="2141489" y="3755264"/>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6" name="Rectangle 7"/>
                  <p:cNvSpPr>
                    <a:spLocks noChangeArrowheads="1"/>
                  </p:cNvSpPr>
                  <p:nvPr/>
                </p:nvSpPr>
                <p:spPr bwMode="auto">
                  <a:xfrm>
                    <a:off x="2117499" y="2923092"/>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7" name="Rectangle 8"/>
                  <p:cNvSpPr>
                    <a:spLocks noChangeArrowheads="1"/>
                  </p:cNvSpPr>
                  <p:nvPr/>
                </p:nvSpPr>
                <p:spPr bwMode="auto">
                  <a:xfrm>
                    <a:off x="2117499" y="2088768"/>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8" name="Rectangle 9"/>
                  <p:cNvSpPr>
                    <a:spLocks noChangeArrowheads="1"/>
                  </p:cNvSpPr>
                  <p:nvPr/>
                </p:nvSpPr>
                <p:spPr bwMode="auto">
                  <a:xfrm>
                    <a:off x="2134310" y="4617713"/>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b="1">
                      <a:latin typeface="Arial Unicode MS" panose="020B0604020202020204" pitchFamily="34" charset="-128"/>
                    </a:endParaRPr>
                  </a:p>
                </p:txBody>
              </p:sp>
              <p:sp>
                <p:nvSpPr>
                  <p:cNvPr id="99" name="Text Box 10"/>
                  <p:cNvSpPr txBox="1">
                    <a:spLocks noChangeArrowheads="1"/>
                  </p:cNvSpPr>
                  <p:nvPr/>
                </p:nvSpPr>
                <p:spPr bwMode="auto">
                  <a:xfrm>
                    <a:off x="281901" y="1475890"/>
                    <a:ext cx="2381489" cy="56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dirty="0">
                        <a:latin typeface="Arial Unicode MS" panose="020B0604020202020204" pitchFamily="34" charset="-128"/>
                      </a:rPr>
                      <a:t>BALLOT PAPER</a:t>
                    </a:r>
                  </a:p>
                </p:txBody>
              </p:sp>
            </p:grpSp>
            <p:sp>
              <p:nvSpPr>
                <p:cNvPr id="91" name="Text Box 12"/>
                <p:cNvSpPr txBox="1">
                  <a:spLocks noChangeArrowheads="1"/>
                </p:cNvSpPr>
                <p:nvPr/>
              </p:nvSpPr>
              <p:spPr bwMode="auto">
                <a:xfrm>
                  <a:off x="2203372" y="4600034"/>
                  <a:ext cx="293422" cy="51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2</a:t>
                  </a:r>
                  <a:endParaRPr lang="en-AU" altLang="en-US" sz="1600" b="1" dirty="0">
                    <a:latin typeface="Arial Unicode MS" panose="020B0604020202020204" pitchFamily="34" charset="-128"/>
                  </a:endParaRPr>
                </a:p>
              </p:txBody>
            </p:sp>
            <p:sp>
              <p:nvSpPr>
                <p:cNvPr id="92" name="Text Box 13"/>
                <p:cNvSpPr txBox="1">
                  <a:spLocks noChangeArrowheads="1"/>
                </p:cNvSpPr>
                <p:nvPr/>
              </p:nvSpPr>
              <p:spPr bwMode="auto">
                <a:xfrm>
                  <a:off x="2199244" y="3731960"/>
                  <a:ext cx="293422" cy="51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3</a:t>
                  </a:r>
                  <a:endParaRPr lang="en-AU" altLang="en-US" sz="1600" b="1" dirty="0">
                    <a:latin typeface="Arial Unicode MS" panose="020B0604020202020204" pitchFamily="34" charset="-128"/>
                  </a:endParaRPr>
                </a:p>
              </p:txBody>
            </p:sp>
            <p:sp>
              <p:nvSpPr>
                <p:cNvPr id="93" name="Text Box 14"/>
                <p:cNvSpPr txBox="1">
                  <a:spLocks noChangeArrowheads="1"/>
                </p:cNvSpPr>
                <p:nvPr/>
              </p:nvSpPr>
              <p:spPr bwMode="auto">
                <a:xfrm>
                  <a:off x="2203372" y="2899213"/>
                  <a:ext cx="293422" cy="51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1</a:t>
                  </a:r>
                  <a:endParaRPr lang="en-AU" altLang="en-US" sz="1600" b="1" dirty="0">
                    <a:latin typeface="Arial Unicode MS" panose="020B0604020202020204" pitchFamily="34" charset="-128"/>
                  </a:endParaRPr>
                </a:p>
              </p:txBody>
            </p:sp>
            <p:sp>
              <p:nvSpPr>
                <p:cNvPr id="94" name="Text Box 15"/>
                <p:cNvSpPr txBox="1">
                  <a:spLocks noChangeArrowheads="1"/>
                </p:cNvSpPr>
                <p:nvPr/>
              </p:nvSpPr>
              <p:spPr bwMode="auto">
                <a:xfrm>
                  <a:off x="2203372" y="2068648"/>
                  <a:ext cx="293422" cy="51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4</a:t>
                  </a:r>
                  <a:endParaRPr lang="en-AU" altLang="en-US" sz="1600" b="1" dirty="0">
                    <a:latin typeface="Arial Unicode MS" panose="020B0604020202020204" pitchFamily="34" charset="-128"/>
                  </a:endParaRPr>
                </a:p>
              </p:txBody>
            </p:sp>
          </p:grpSp>
        </p:grpSp>
        <p:sp>
          <p:nvSpPr>
            <p:cNvPr id="82" name="Text Box 11"/>
            <p:cNvSpPr txBox="1">
              <a:spLocks noChangeArrowheads="1"/>
            </p:cNvSpPr>
            <p:nvPr/>
          </p:nvSpPr>
          <p:spPr bwMode="auto">
            <a:xfrm>
              <a:off x="3118694" y="2064277"/>
              <a:ext cx="1313486" cy="310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b="1" dirty="0">
                  <a:latin typeface="Arial Unicode MS" panose="020B0604020202020204" pitchFamily="34" charset="-128"/>
                </a:rPr>
                <a:t>SAM</a:t>
              </a:r>
            </a:p>
            <a:p>
              <a:pPr eaLnBrk="0" hangingPunct="0"/>
              <a:endParaRPr lang="en-AU" altLang="en-US" dirty="0">
                <a:latin typeface="Arial Unicode MS" panose="020B0604020202020204" pitchFamily="34" charset="-128"/>
              </a:endParaRPr>
            </a:p>
            <a:p>
              <a:pPr eaLnBrk="0" hangingPunct="0"/>
              <a:r>
                <a:rPr lang="en-AU" altLang="en-US" b="1" dirty="0">
                  <a:latin typeface="Arial Unicode MS" panose="020B0604020202020204" pitchFamily="34" charset="-128"/>
                </a:rPr>
                <a:t>MAYA</a:t>
              </a:r>
            </a:p>
            <a:p>
              <a:pPr eaLnBrk="0" hangingPunct="0"/>
              <a:r>
                <a:rPr lang="en-AU" altLang="en-US" b="1" dirty="0">
                  <a:latin typeface="Arial Unicode MS" panose="020B0604020202020204" pitchFamily="34" charset="-128"/>
                </a:rPr>
                <a:t/>
              </a:r>
              <a:br>
                <a:rPr lang="en-AU" altLang="en-US" b="1" dirty="0">
                  <a:latin typeface="Arial Unicode MS" panose="020B0604020202020204" pitchFamily="34" charset="-128"/>
                </a:rPr>
              </a:br>
              <a:r>
                <a:rPr lang="en-AU" altLang="en-US" b="1" dirty="0" smtClean="0">
                  <a:latin typeface="Arial Unicode MS" panose="020B0604020202020204" pitchFamily="34" charset="-128"/>
                </a:rPr>
                <a:t>CARINA</a:t>
              </a:r>
              <a:endParaRPr lang="en-AU" altLang="en-US" b="1" dirty="0">
                <a:latin typeface="Arial Unicode MS" panose="020B0604020202020204" pitchFamily="34" charset="-128"/>
              </a:endParaRPr>
            </a:p>
            <a:p>
              <a:pPr eaLnBrk="0" hangingPunct="0"/>
              <a:endParaRPr lang="en-AU" altLang="en-US" b="1" dirty="0">
                <a:latin typeface="Arial Unicode MS" panose="020B0604020202020204" pitchFamily="34" charset="-128"/>
              </a:endParaRPr>
            </a:p>
            <a:p>
              <a:pPr eaLnBrk="0" hangingPunct="0"/>
              <a:r>
                <a:rPr lang="en-AU" altLang="en-US" b="1" dirty="0">
                  <a:latin typeface="Arial Unicode MS" panose="020B0604020202020204" pitchFamily="34" charset="-128"/>
                </a:rPr>
                <a:t>LEE</a:t>
              </a:r>
            </a:p>
          </p:txBody>
        </p:sp>
        <p:sp>
          <p:nvSpPr>
            <p:cNvPr id="83" name="Text Box 11"/>
            <p:cNvSpPr txBox="1">
              <a:spLocks noChangeArrowheads="1"/>
            </p:cNvSpPr>
            <p:nvPr/>
          </p:nvSpPr>
          <p:spPr bwMode="auto">
            <a:xfrm>
              <a:off x="5868144" y="2051375"/>
              <a:ext cx="1313486" cy="310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b="1" dirty="0">
                  <a:latin typeface="Arial Unicode MS" panose="020B0604020202020204" pitchFamily="34" charset="-128"/>
                </a:rPr>
                <a:t>SAM</a:t>
              </a:r>
            </a:p>
            <a:p>
              <a:pPr eaLnBrk="0" hangingPunct="0"/>
              <a:endParaRPr lang="en-AU" altLang="en-US" dirty="0">
                <a:latin typeface="Arial Unicode MS" panose="020B0604020202020204" pitchFamily="34" charset="-128"/>
              </a:endParaRPr>
            </a:p>
            <a:p>
              <a:pPr eaLnBrk="0" hangingPunct="0"/>
              <a:r>
                <a:rPr lang="en-AU" altLang="en-US" b="1" dirty="0">
                  <a:latin typeface="Arial Unicode MS" panose="020B0604020202020204" pitchFamily="34" charset="-128"/>
                </a:rPr>
                <a:t>MAYA</a:t>
              </a:r>
            </a:p>
            <a:p>
              <a:pPr eaLnBrk="0" hangingPunct="0"/>
              <a:r>
                <a:rPr lang="en-AU" altLang="en-US" b="1" dirty="0">
                  <a:latin typeface="Arial Unicode MS" panose="020B0604020202020204" pitchFamily="34" charset="-128"/>
                </a:rPr>
                <a:t/>
              </a:r>
              <a:br>
                <a:rPr lang="en-AU" altLang="en-US" b="1" dirty="0">
                  <a:latin typeface="Arial Unicode MS" panose="020B0604020202020204" pitchFamily="34" charset="-128"/>
                </a:rPr>
              </a:br>
              <a:r>
                <a:rPr lang="en-AU" altLang="en-US" b="1" dirty="0" smtClean="0">
                  <a:latin typeface="Arial Unicode MS" panose="020B0604020202020204" pitchFamily="34" charset="-128"/>
                </a:rPr>
                <a:t>CARINA</a:t>
              </a:r>
              <a:endParaRPr lang="en-AU" altLang="en-US" b="1" dirty="0">
                <a:latin typeface="Arial Unicode MS" panose="020B0604020202020204" pitchFamily="34" charset="-128"/>
              </a:endParaRPr>
            </a:p>
            <a:p>
              <a:pPr eaLnBrk="0" hangingPunct="0"/>
              <a:endParaRPr lang="en-AU" altLang="en-US" b="1" dirty="0">
                <a:latin typeface="Arial Unicode MS" panose="020B0604020202020204" pitchFamily="34" charset="-128"/>
              </a:endParaRPr>
            </a:p>
            <a:p>
              <a:pPr eaLnBrk="0" hangingPunct="0"/>
              <a:r>
                <a:rPr lang="en-AU" altLang="en-US" b="1" dirty="0">
                  <a:latin typeface="Arial Unicode MS" panose="020B0604020202020204" pitchFamily="34" charset="-128"/>
                </a:rPr>
                <a:t>LEE</a:t>
              </a:r>
            </a:p>
          </p:txBody>
        </p:sp>
      </p:grpSp>
    </p:spTree>
    <p:extLst>
      <p:ext uri="{BB962C8B-B14F-4D97-AF65-F5344CB8AC3E}">
        <p14:creationId xmlns:p14="http://schemas.microsoft.com/office/powerpoint/2010/main" val="3313477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9">
                                            <p:txEl>
                                              <p:pRg st="1" end="1"/>
                                            </p:txEl>
                                          </p:spTgt>
                                        </p:tgtEl>
                                        <p:attrNameLst>
                                          <p:attrName>style.visibility</p:attrName>
                                        </p:attrNameLst>
                                      </p:cBhvr>
                                      <p:to>
                                        <p:strVal val="visible"/>
                                      </p:to>
                                    </p:set>
                                    <p:animEffect transition="in" filter="fade">
                                      <p:cBhvr>
                                        <p:cTn id="14" dur="500"/>
                                        <p:tgtEl>
                                          <p:spTgt spid="7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9">
                                            <p:txEl>
                                              <p:pRg st="2" end="2"/>
                                            </p:txEl>
                                          </p:spTgt>
                                        </p:tgtEl>
                                        <p:attrNameLst>
                                          <p:attrName>style.visibility</p:attrName>
                                        </p:attrNameLst>
                                      </p:cBhvr>
                                      <p:to>
                                        <p:strVal val="visible"/>
                                      </p:to>
                                    </p:set>
                                    <p:animEffect transition="in" filter="fade">
                                      <p:cBhvr>
                                        <p:cTn id="19" dur="500"/>
                                        <p:tgtEl>
                                          <p:spTgt spid="7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9">
                                            <p:txEl>
                                              <p:pRg st="3" end="3"/>
                                            </p:txEl>
                                          </p:spTgt>
                                        </p:tgtEl>
                                        <p:attrNameLst>
                                          <p:attrName>style.visibility</p:attrName>
                                        </p:attrNameLst>
                                      </p:cBhvr>
                                      <p:to>
                                        <p:strVal val="visible"/>
                                      </p:to>
                                    </p:set>
                                    <p:animEffect transition="in" filter="fade">
                                      <p:cBhvr>
                                        <p:cTn id="24" dur="500"/>
                                        <p:tgtEl>
                                          <p:spTgt spid="7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9">
                                            <p:txEl>
                                              <p:pRg st="4" end="4"/>
                                            </p:txEl>
                                          </p:spTgt>
                                        </p:tgtEl>
                                        <p:attrNameLst>
                                          <p:attrName>style.visibility</p:attrName>
                                        </p:attrNameLst>
                                      </p:cBhvr>
                                      <p:to>
                                        <p:strVal val="visible"/>
                                      </p:to>
                                    </p:set>
                                    <p:animEffect transition="in" filter="fade">
                                      <p:cBhvr>
                                        <p:cTn id="29" dur="500"/>
                                        <p:tgtEl>
                                          <p:spTgt spid="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0" y="493532"/>
            <a:ext cx="913216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Mock election</a:t>
            </a:r>
            <a:endParaRPr lang="en-AU" dirty="0">
              <a:latin typeface="+mn-lt"/>
              <a:ea typeface="Tahoma" panose="020B0604030504040204" pitchFamily="34" charset="0"/>
              <a:cs typeface="Tahoma" panose="020B0604030504040204" pitchFamily="34" charset="0"/>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561182"/>
            <a:ext cx="1197461" cy="1143418"/>
          </a:xfrm>
          <a:prstGeom prst="rect">
            <a:avLst/>
          </a:prstGeom>
        </p:spPr>
      </p:pic>
      <p:pic>
        <p:nvPicPr>
          <p:cNvPr id="23" name="Picture 2" descr="Image result for voting carto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2281" y="561181"/>
            <a:ext cx="1089702" cy="1143419"/>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10"/>
          <p:cNvSpPr txBox="1">
            <a:spLocks/>
          </p:cNvSpPr>
          <p:nvPr/>
        </p:nvSpPr>
        <p:spPr>
          <a:xfrm>
            <a:off x="-120352" y="1830249"/>
            <a:ext cx="9252520" cy="9499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AU" i="1" dirty="0" smtClean="0"/>
              <a:t>What characteristics are the most important</a:t>
            </a:r>
            <a:br>
              <a:rPr lang="en-AU" i="1" dirty="0" smtClean="0"/>
            </a:br>
            <a:r>
              <a:rPr lang="en-AU" i="1" dirty="0" smtClean="0"/>
              <a:t> in a government representative?</a:t>
            </a:r>
          </a:p>
        </p:txBody>
      </p:sp>
      <p:grpSp>
        <p:nvGrpSpPr>
          <p:cNvPr id="25" name="Group 24"/>
          <p:cNvGrpSpPr/>
          <p:nvPr/>
        </p:nvGrpSpPr>
        <p:grpSpPr>
          <a:xfrm>
            <a:off x="764337" y="2985967"/>
            <a:ext cx="3568699" cy="1286586"/>
            <a:chOff x="557279" y="3010808"/>
            <a:chExt cx="3568699" cy="1286586"/>
          </a:xfrm>
        </p:grpSpPr>
        <p:sp>
          <p:nvSpPr>
            <p:cNvPr id="26" name="TextBox 25"/>
            <p:cNvSpPr txBox="1"/>
            <p:nvPr/>
          </p:nvSpPr>
          <p:spPr>
            <a:xfrm>
              <a:off x="841842" y="3010808"/>
              <a:ext cx="3284136" cy="492443"/>
            </a:xfrm>
            <a:prstGeom prst="rect">
              <a:avLst/>
            </a:prstGeom>
            <a:noFill/>
          </p:spPr>
          <p:txBody>
            <a:bodyPr wrap="square" rtlCol="0">
              <a:spAutoFit/>
            </a:bodyPr>
            <a:lstStyle/>
            <a:p>
              <a:pPr algn="ctr"/>
              <a:r>
                <a:rPr lang="en-AU" sz="2600" b="1" dirty="0" smtClean="0">
                  <a:solidFill>
                    <a:srgbClr val="4285F4"/>
                  </a:solidFill>
                </a:rPr>
                <a:t>MR LEADERSHIP</a:t>
              </a:r>
              <a:endParaRPr lang="en-AU" sz="2600" b="1" dirty="0">
                <a:solidFill>
                  <a:srgbClr val="4285F4"/>
                </a:solidFill>
              </a:endParaRPr>
            </a:p>
          </p:txBody>
        </p:sp>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7279" y="3422247"/>
              <a:ext cx="1168366" cy="875147"/>
            </a:xfrm>
            <a:prstGeom prst="rect">
              <a:avLst/>
            </a:prstGeom>
          </p:spPr>
        </p:pic>
        <p:sp>
          <p:nvSpPr>
            <p:cNvPr id="28" name="TextBox 27"/>
            <p:cNvSpPr txBox="1"/>
            <p:nvPr/>
          </p:nvSpPr>
          <p:spPr>
            <a:xfrm>
              <a:off x="1817987" y="3499359"/>
              <a:ext cx="2215648" cy="707886"/>
            </a:xfrm>
            <a:prstGeom prst="rect">
              <a:avLst/>
            </a:prstGeom>
            <a:noFill/>
          </p:spPr>
          <p:txBody>
            <a:bodyPr wrap="square" rtlCol="0">
              <a:spAutoFit/>
            </a:bodyPr>
            <a:lstStyle/>
            <a:p>
              <a:r>
                <a:rPr lang="en-AU" sz="2000" dirty="0" smtClean="0"/>
                <a:t>Charisma and leadership qualities</a:t>
              </a:r>
              <a:endParaRPr lang="en-AU" sz="2000" dirty="0"/>
            </a:p>
          </p:txBody>
        </p:sp>
      </p:grpSp>
      <p:grpSp>
        <p:nvGrpSpPr>
          <p:cNvPr id="29" name="Group 28"/>
          <p:cNvGrpSpPr/>
          <p:nvPr/>
        </p:nvGrpSpPr>
        <p:grpSpPr>
          <a:xfrm>
            <a:off x="4446868" y="3004614"/>
            <a:ext cx="4030247" cy="1390687"/>
            <a:chOff x="4614115" y="3008696"/>
            <a:chExt cx="4030247" cy="1390687"/>
          </a:xfrm>
        </p:grpSpPr>
        <p:sp>
          <p:nvSpPr>
            <p:cNvPr id="30" name="TextBox 29"/>
            <p:cNvSpPr txBox="1"/>
            <p:nvPr/>
          </p:nvSpPr>
          <p:spPr>
            <a:xfrm>
              <a:off x="4874289" y="3008696"/>
              <a:ext cx="3770073" cy="492443"/>
            </a:xfrm>
            <a:prstGeom prst="rect">
              <a:avLst/>
            </a:prstGeom>
            <a:noFill/>
          </p:spPr>
          <p:txBody>
            <a:bodyPr wrap="square" rtlCol="0">
              <a:spAutoFit/>
            </a:bodyPr>
            <a:lstStyle/>
            <a:p>
              <a:pPr algn="ctr"/>
              <a:r>
                <a:rPr lang="en-AU" sz="2600" b="1" dirty="0" smtClean="0">
                  <a:solidFill>
                    <a:srgbClr val="4285F4"/>
                  </a:solidFill>
                </a:rPr>
                <a:t>MS COMMUNITY</a:t>
              </a:r>
              <a:endParaRPr lang="en-AU" sz="2600" b="1" dirty="0">
                <a:solidFill>
                  <a:srgbClr val="4285F4"/>
                </a:solidFill>
              </a:endParaRPr>
            </a:p>
          </p:txBody>
        </p:sp>
        <p:pic>
          <p:nvPicPr>
            <p:cNvPr id="31" name="Picture 30"/>
            <p:cNvPicPr>
              <a:picLocks noChangeAspect="1"/>
            </p:cNvPicPr>
            <p:nvPr/>
          </p:nvPicPr>
          <p:blipFill rotWithShape="1">
            <a:blip r:embed="rId8">
              <a:extLst>
                <a:ext uri="{28A0092B-C50C-407E-A947-70E740481C1C}">
                  <a14:useLocalDpi xmlns:a14="http://schemas.microsoft.com/office/drawing/2010/main" val="0"/>
                </a:ext>
              </a:extLst>
            </a:blip>
            <a:srcRect t="5097" b="13185"/>
            <a:stretch/>
          </p:blipFill>
          <p:spPr>
            <a:xfrm>
              <a:off x="4614115" y="3391271"/>
              <a:ext cx="1647008" cy="1008112"/>
            </a:xfrm>
            <a:prstGeom prst="rect">
              <a:avLst/>
            </a:prstGeom>
          </p:spPr>
        </p:pic>
        <p:sp>
          <p:nvSpPr>
            <p:cNvPr id="32" name="TextBox 31"/>
            <p:cNvSpPr txBox="1"/>
            <p:nvPr/>
          </p:nvSpPr>
          <p:spPr>
            <a:xfrm>
              <a:off x="6241951" y="3505003"/>
              <a:ext cx="1891565" cy="707886"/>
            </a:xfrm>
            <a:prstGeom prst="rect">
              <a:avLst/>
            </a:prstGeom>
            <a:noFill/>
          </p:spPr>
          <p:txBody>
            <a:bodyPr wrap="square" rtlCol="0">
              <a:spAutoFit/>
            </a:bodyPr>
            <a:lstStyle/>
            <a:p>
              <a:r>
                <a:rPr lang="en-AU" sz="2000" dirty="0"/>
                <a:t>Passion for </a:t>
              </a:r>
              <a:r>
                <a:rPr lang="en-AU" sz="2000" dirty="0" smtClean="0"/>
                <a:t>their </a:t>
              </a:r>
              <a:r>
                <a:rPr lang="en-AU" sz="2000" dirty="0"/>
                <a:t>community</a:t>
              </a:r>
            </a:p>
          </p:txBody>
        </p:sp>
      </p:grpSp>
      <p:grpSp>
        <p:nvGrpSpPr>
          <p:cNvPr id="33" name="Group 32"/>
          <p:cNvGrpSpPr/>
          <p:nvPr/>
        </p:nvGrpSpPr>
        <p:grpSpPr>
          <a:xfrm>
            <a:off x="830616" y="4376121"/>
            <a:ext cx="3749043" cy="1267188"/>
            <a:chOff x="549182" y="4373808"/>
            <a:chExt cx="3749043" cy="1267188"/>
          </a:xfrm>
        </p:grpSpPr>
        <p:sp>
          <p:nvSpPr>
            <p:cNvPr id="34" name="TextBox 33"/>
            <p:cNvSpPr txBox="1"/>
            <p:nvPr/>
          </p:nvSpPr>
          <p:spPr>
            <a:xfrm>
              <a:off x="697825" y="4373808"/>
              <a:ext cx="3600400" cy="492443"/>
            </a:xfrm>
            <a:prstGeom prst="rect">
              <a:avLst/>
            </a:prstGeom>
            <a:noFill/>
          </p:spPr>
          <p:txBody>
            <a:bodyPr wrap="square" rtlCol="0">
              <a:spAutoFit/>
            </a:bodyPr>
            <a:lstStyle/>
            <a:p>
              <a:pPr algn="ctr"/>
              <a:r>
                <a:rPr lang="en-AU" sz="2600" b="1" dirty="0" smtClean="0">
                  <a:solidFill>
                    <a:srgbClr val="4285F4"/>
                  </a:solidFill>
                </a:rPr>
                <a:t>MR PEOPLE</a:t>
              </a:r>
              <a:endParaRPr lang="en-AU" sz="2600" b="1" dirty="0">
                <a:solidFill>
                  <a:srgbClr val="4285F4"/>
                </a:solidFill>
              </a:endParaRPr>
            </a:p>
          </p:txBody>
        </p:sp>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182" y="4743771"/>
              <a:ext cx="1176463" cy="897225"/>
            </a:xfrm>
            <a:prstGeom prst="rect">
              <a:avLst/>
            </a:prstGeom>
          </p:spPr>
        </p:pic>
        <p:sp>
          <p:nvSpPr>
            <p:cNvPr id="36" name="TextBox 35"/>
            <p:cNvSpPr txBox="1"/>
            <p:nvPr/>
          </p:nvSpPr>
          <p:spPr>
            <a:xfrm>
              <a:off x="1817987" y="4851338"/>
              <a:ext cx="2215648" cy="707886"/>
            </a:xfrm>
            <a:prstGeom prst="rect">
              <a:avLst/>
            </a:prstGeom>
            <a:noFill/>
          </p:spPr>
          <p:txBody>
            <a:bodyPr wrap="square" rtlCol="0">
              <a:spAutoFit/>
            </a:bodyPr>
            <a:lstStyle/>
            <a:p>
              <a:r>
                <a:rPr lang="en-AU" sz="2000" dirty="0" smtClean="0"/>
                <a:t>Communication and people skills</a:t>
              </a:r>
              <a:endParaRPr lang="en-AU" sz="2000" dirty="0"/>
            </a:p>
          </p:txBody>
        </p:sp>
      </p:grpSp>
      <p:grpSp>
        <p:nvGrpSpPr>
          <p:cNvPr id="37" name="Group 36"/>
          <p:cNvGrpSpPr/>
          <p:nvPr/>
        </p:nvGrpSpPr>
        <p:grpSpPr>
          <a:xfrm>
            <a:off x="4707042" y="4373683"/>
            <a:ext cx="3898595" cy="1345464"/>
            <a:chOff x="4859538" y="4373808"/>
            <a:chExt cx="3898595" cy="1345464"/>
          </a:xfrm>
        </p:grpSpPr>
        <p:sp>
          <p:nvSpPr>
            <p:cNvPr id="38" name="TextBox 37"/>
            <p:cNvSpPr txBox="1"/>
            <p:nvPr/>
          </p:nvSpPr>
          <p:spPr>
            <a:xfrm>
              <a:off x="5045811" y="4373808"/>
              <a:ext cx="3712322" cy="492443"/>
            </a:xfrm>
            <a:prstGeom prst="rect">
              <a:avLst/>
            </a:prstGeom>
            <a:noFill/>
          </p:spPr>
          <p:txBody>
            <a:bodyPr wrap="square" rtlCol="0">
              <a:spAutoFit/>
            </a:bodyPr>
            <a:lstStyle/>
            <a:p>
              <a:pPr algn="ctr"/>
              <a:r>
                <a:rPr lang="en-AU" sz="2600" b="1" dirty="0" smtClean="0">
                  <a:solidFill>
                    <a:srgbClr val="4285F4"/>
                  </a:solidFill>
                </a:rPr>
                <a:t>MS EXPERIENCE</a:t>
              </a:r>
              <a:endParaRPr lang="en-AU" sz="2600" b="1" dirty="0">
                <a:solidFill>
                  <a:srgbClr val="4285F4"/>
                </a:solidFill>
              </a:endParaRPr>
            </a:p>
          </p:txBody>
        </p:sp>
        <p:pic>
          <p:nvPicPr>
            <p:cNvPr id="39" name="Picture 38"/>
            <p:cNvPicPr>
              <a:picLocks noChangeAspect="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859538" y="4799815"/>
              <a:ext cx="1216929" cy="919457"/>
            </a:xfrm>
            <a:prstGeom prst="rect">
              <a:avLst/>
            </a:prstGeom>
          </p:spPr>
        </p:pic>
        <p:sp>
          <p:nvSpPr>
            <p:cNvPr id="40" name="TextBox 39"/>
            <p:cNvSpPr txBox="1"/>
            <p:nvPr/>
          </p:nvSpPr>
          <p:spPr>
            <a:xfrm>
              <a:off x="6040597" y="4905601"/>
              <a:ext cx="2332617" cy="707886"/>
            </a:xfrm>
            <a:prstGeom prst="rect">
              <a:avLst/>
            </a:prstGeom>
            <a:noFill/>
          </p:spPr>
          <p:txBody>
            <a:bodyPr wrap="square" rtlCol="0">
              <a:spAutoFit/>
            </a:bodyPr>
            <a:lstStyle/>
            <a:p>
              <a:r>
                <a:rPr lang="en-AU" sz="2000" dirty="0" smtClean="0"/>
                <a:t>Previous experience in government</a:t>
              </a:r>
              <a:endParaRPr lang="en-AU" sz="2000" dirty="0"/>
            </a:p>
          </p:txBody>
        </p:sp>
      </p:grpSp>
    </p:spTree>
    <p:extLst>
      <p:ext uri="{BB962C8B-B14F-4D97-AF65-F5344CB8AC3E}">
        <p14:creationId xmlns:p14="http://schemas.microsoft.com/office/powerpoint/2010/main" val="2525693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fltVal val="0"/>
                                          </p:val>
                                        </p:tav>
                                        <p:tav tm="100000">
                                          <p:val>
                                            <p:strVal val="#ppt_w"/>
                                          </p:val>
                                        </p:tav>
                                      </p:tavLst>
                                    </p:anim>
                                    <p:anim calcmode="lin" valueType="num">
                                      <p:cBhvr>
                                        <p:cTn id="15" dur="1000" fill="hold"/>
                                        <p:tgtEl>
                                          <p:spTgt spid="25"/>
                                        </p:tgtEl>
                                        <p:attrNameLst>
                                          <p:attrName>ppt_h</p:attrName>
                                        </p:attrNameLst>
                                      </p:cBhvr>
                                      <p:tavLst>
                                        <p:tav tm="0">
                                          <p:val>
                                            <p:fltVal val="0"/>
                                          </p:val>
                                        </p:tav>
                                        <p:tav tm="100000">
                                          <p:val>
                                            <p:strVal val="#ppt_h"/>
                                          </p:val>
                                        </p:tav>
                                      </p:tavLst>
                                    </p:anim>
                                    <p:anim calcmode="lin" valueType="num">
                                      <p:cBhvr>
                                        <p:cTn id="16" dur="1000" fill="hold"/>
                                        <p:tgtEl>
                                          <p:spTgt spid="25"/>
                                        </p:tgtEl>
                                        <p:attrNameLst>
                                          <p:attrName>style.rotation</p:attrName>
                                        </p:attrNameLst>
                                      </p:cBhvr>
                                      <p:tavLst>
                                        <p:tav tm="0">
                                          <p:val>
                                            <p:fltVal val="90"/>
                                          </p:val>
                                        </p:tav>
                                        <p:tav tm="100000">
                                          <p:val>
                                            <p:fltVal val="0"/>
                                          </p:val>
                                        </p:tav>
                                      </p:tavLst>
                                    </p:anim>
                                    <p:animEffect transition="in" filter="fade">
                                      <p:cBhvr>
                                        <p:cTn id="17" dur="1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1000" fill="hold"/>
                                        <p:tgtEl>
                                          <p:spTgt spid="29"/>
                                        </p:tgtEl>
                                        <p:attrNameLst>
                                          <p:attrName>ppt_w</p:attrName>
                                        </p:attrNameLst>
                                      </p:cBhvr>
                                      <p:tavLst>
                                        <p:tav tm="0">
                                          <p:val>
                                            <p:fltVal val="0"/>
                                          </p:val>
                                        </p:tav>
                                        <p:tav tm="100000">
                                          <p:val>
                                            <p:strVal val="#ppt_w"/>
                                          </p:val>
                                        </p:tav>
                                      </p:tavLst>
                                    </p:anim>
                                    <p:anim calcmode="lin" valueType="num">
                                      <p:cBhvr>
                                        <p:cTn id="23" dur="1000" fill="hold"/>
                                        <p:tgtEl>
                                          <p:spTgt spid="29"/>
                                        </p:tgtEl>
                                        <p:attrNameLst>
                                          <p:attrName>ppt_h</p:attrName>
                                        </p:attrNameLst>
                                      </p:cBhvr>
                                      <p:tavLst>
                                        <p:tav tm="0">
                                          <p:val>
                                            <p:fltVal val="0"/>
                                          </p:val>
                                        </p:tav>
                                        <p:tav tm="100000">
                                          <p:val>
                                            <p:strVal val="#ppt_h"/>
                                          </p:val>
                                        </p:tav>
                                      </p:tavLst>
                                    </p:anim>
                                    <p:anim calcmode="lin" valueType="num">
                                      <p:cBhvr>
                                        <p:cTn id="24" dur="1000" fill="hold"/>
                                        <p:tgtEl>
                                          <p:spTgt spid="29"/>
                                        </p:tgtEl>
                                        <p:attrNameLst>
                                          <p:attrName>style.rotation</p:attrName>
                                        </p:attrNameLst>
                                      </p:cBhvr>
                                      <p:tavLst>
                                        <p:tav tm="0">
                                          <p:val>
                                            <p:fltVal val="90"/>
                                          </p:val>
                                        </p:tav>
                                        <p:tav tm="100000">
                                          <p:val>
                                            <p:fltVal val="0"/>
                                          </p:val>
                                        </p:tav>
                                      </p:tavLst>
                                    </p:anim>
                                    <p:animEffect transition="in" filter="fade">
                                      <p:cBhvr>
                                        <p:cTn id="25" dur="10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1000" fill="hold"/>
                                        <p:tgtEl>
                                          <p:spTgt spid="33"/>
                                        </p:tgtEl>
                                        <p:attrNameLst>
                                          <p:attrName>ppt_w</p:attrName>
                                        </p:attrNameLst>
                                      </p:cBhvr>
                                      <p:tavLst>
                                        <p:tav tm="0">
                                          <p:val>
                                            <p:fltVal val="0"/>
                                          </p:val>
                                        </p:tav>
                                        <p:tav tm="100000">
                                          <p:val>
                                            <p:strVal val="#ppt_w"/>
                                          </p:val>
                                        </p:tav>
                                      </p:tavLst>
                                    </p:anim>
                                    <p:anim calcmode="lin" valueType="num">
                                      <p:cBhvr>
                                        <p:cTn id="31" dur="1000" fill="hold"/>
                                        <p:tgtEl>
                                          <p:spTgt spid="33"/>
                                        </p:tgtEl>
                                        <p:attrNameLst>
                                          <p:attrName>ppt_h</p:attrName>
                                        </p:attrNameLst>
                                      </p:cBhvr>
                                      <p:tavLst>
                                        <p:tav tm="0">
                                          <p:val>
                                            <p:fltVal val="0"/>
                                          </p:val>
                                        </p:tav>
                                        <p:tav tm="100000">
                                          <p:val>
                                            <p:strVal val="#ppt_h"/>
                                          </p:val>
                                        </p:tav>
                                      </p:tavLst>
                                    </p:anim>
                                    <p:anim calcmode="lin" valueType="num">
                                      <p:cBhvr>
                                        <p:cTn id="32" dur="1000" fill="hold"/>
                                        <p:tgtEl>
                                          <p:spTgt spid="33"/>
                                        </p:tgtEl>
                                        <p:attrNameLst>
                                          <p:attrName>style.rotation</p:attrName>
                                        </p:attrNameLst>
                                      </p:cBhvr>
                                      <p:tavLst>
                                        <p:tav tm="0">
                                          <p:val>
                                            <p:fltVal val="90"/>
                                          </p:val>
                                        </p:tav>
                                        <p:tav tm="100000">
                                          <p:val>
                                            <p:fltVal val="0"/>
                                          </p:val>
                                        </p:tav>
                                      </p:tavLst>
                                    </p:anim>
                                    <p:animEffect transition="in" filter="fade">
                                      <p:cBhvr>
                                        <p:cTn id="33" dur="10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1000" fill="hold"/>
                                        <p:tgtEl>
                                          <p:spTgt spid="37"/>
                                        </p:tgtEl>
                                        <p:attrNameLst>
                                          <p:attrName>ppt_w</p:attrName>
                                        </p:attrNameLst>
                                      </p:cBhvr>
                                      <p:tavLst>
                                        <p:tav tm="0">
                                          <p:val>
                                            <p:fltVal val="0"/>
                                          </p:val>
                                        </p:tav>
                                        <p:tav tm="100000">
                                          <p:val>
                                            <p:strVal val="#ppt_w"/>
                                          </p:val>
                                        </p:tav>
                                      </p:tavLst>
                                    </p:anim>
                                    <p:anim calcmode="lin" valueType="num">
                                      <p:cBhvr>
                                        <p:cTn id="39" dur="1000" fill="hold"/>
                                        <p:tgtEl>
                                          <p:spTgt spid="37"/>
                                        </p:tgtEl>
                                        <p:attrNameLst>
                                          <p:attrName>ppt_h</p:attrName>
                                        </p:attrNameLst>
                                      </p:cBhvr>
                                      <p:tavLst>
                                        <p:tav tm="0">
                                          <p:val>
                                            <p:fltVal val="0"/>
                                          </p:val>
                                        </p:tav>
                                        <p:tav tm="100000">
                                          <p:val>
                                            <p:strVal val="#ppt_h"/>
                                          </p:val>
                                        </p:tav>
                                      </p:tavLst>
                                    </p:anim>
                                    <p:anim calcmode="lin" valueType="num">
                                      <p:cBhvr>
                                        <p:cTn id="40" dur="1000" fill="hold"/>
                                        <p:tgtEl>
                                          <p:spTgt spid="37"/>
                                        </p:tgtEl>
                                        <p:attrNameLst>
                                          <p:attrName>style.rotation</p:attrName>
                                        </p:attrNameLst>
                                      </p:cBhvr>
                                      <p:tavLst>
                                        <p:tav tm="0">
                                          <p:val>
                                            <p:fltVal val="90"/>
                                          </p:val>
                                        </p:tav>
                                        <p:tav tm="100000">
                                          <p:val>
                                            <p:fltVal val="0"/>
                                          </p:val>
                                        </p:tav>
                                      </p:tavLst>
                                    </p:anim>
                                    <p:animEffect transition="in" filter="fade">
                                      <p:cBhvr>
                                        <p:cTn id="4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Have you ever participated in….?</a:t>
            </a:r>
            <a:endParaRPr lang="en-AU" dirty="0">
              <a:latin typeface="+mn-lt"/>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6000" contrast="4000"/>
                    </a14:imgEffect>
                  </a14:imgLayer>
                </a14:imgProps>
              </a:ext>
              <a:ext uri="{28A0092B-C50C-407E-A947-70E740481C1C}">
                <a14:useLocalDpi xmlns:a14="http://schemas.microsoft.com/office/drawing/2010/main" val="0"/>
              </a:ext>
            </a:extLst>
          </a:blip>
          <a:stretch>
            <a:fillRect/>
          </a:stretch>
        </p:blipFill>
        <p:spPr>
          <a:xfrm rot="20937413">
            <a:off x="615659" y="1574945"/>
            <a:ext cx="3551746" cy="1997857"/>
          </a:xfrm>
          <a:prstGeom prst="rect">
            <a:avLst/>
          </a:prstGeom>
          <a:ln w="31750">
            <a:solidFill>
              <a:srgbClr val="BC4639"/>
            </a:solidFill>
          </a:ln>
          <a:effectLst>
            <a:outerShdw blurRad="50800" dist="38100" algn="l" rotWithShape="0">
              <a:prstClr val="black">
                <a:alpha val="40000"/>
              </a:prstClr>
            </a:outerShdw>
          </a:effectLst>
        </p:spPr>
      </p:pic>
      <p:pic>
        <p:nvPicPr>
          <p:cNvPr id="24" name="Picture 23"/>
          <p:cNvPicPr>
            <a:picLocks noChangeAspect="1"/>
          </p:cNvPicPr>
          <p:nvPr/>
        </p:nvPicPr>
        <p:blipFill>
          <a:blip r:embed="rId7" cstate="print">
            <a:extLst>
              <a:ext uri="{BEBA8EAE-BF5A-486C-A8C5-ECC9F3942E4B}">
                <a14:imgProps xmlns:a14="http://schemas.microsoft.com/office/drawing/2010/main">
                  <a14:imgLayer r:embed="rId8">
                    <a14:imgEffect>
                      <a14:brightnessContrast bright="-4000" contrast="7000"/>
                    </a14:imgEffect>
                  </a14:imgLayer>
                </a14:imgProps>
              </a:ext>
              <a:ext uri="{28A0092B-C50C-407E-A947-70E740481C1C}">
                <a14:useLocalDpi xmlns:a14="http://schemas.microsoft.com/office/drawing/2010/main" val="0"/>
              </a:ext>
            </a:extLst>
          </a:blip>
          <a:stretch>
            <a:fillRect/>
          </a:stretch>
        </p:blipFill>
        <p:spPr>
          <a:xfrm rot="477274">
            <a:off x="5342138" y="1423309"/>
            <a:ext cx="2592490" cy="1944367"/>
          </a:xfrm>
          <a:prstGeom prst="rect">
            <a:avLst/>
          </a:prstGeom>
          <a:ln w="31750">
            <a:solidFill>
              <a:srgbClr val="BC4639"/>
            </a:solidFill>
          </a:ln>
          <a:effectLst>
            <a:outerShdw blurRad="50800" dist="38100" dir="2700000" algn="tl" rotWithShape="0">
              <a:prstClr val="black">
                <a:alpha val="40000"/>
              </a:prstClr>
            </a:outerShdw>
          </a:effectLst>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23182">
            <a:off x="1663979" y="4019956"/>
            <a:ext cx="2609093" cy="1712218"/>
          </a:xfrm>
          <a:prstGeom prst="rect">
            <a:avLst/>
          </a:prstGeom>
          <a:ln w="31750">
            <a:solidFill>
              <a:srgbClr val="BC4639"/>
            </a:solidFill>
          </a:ln>
          <a:effectLst>
            <a:outerShdw blurRad="50800" dist="38100" dir="2700000" algn="tl" rotWithShape="0">
              <a:prstClr val="black">
                <a:alpha val="40000"/>
              </a:prstClr>
            </a:outerShdw>
          </a:effectLst>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372159">
            <a:off x="4840322" y="4001055"/>
            <a:ext cx="2992997" cy="1684784"/>
          </a:xfrm>
          <a:prstGeom prst="rect">
            <a:avLst/>
          </a:prstGeom>
          <a:ln w="31750">
            <a:solidFill>
              <a:srgbClr val="BC4639"/>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1502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8" name="TextBox 7"/>
          <p:cNvSpPr txBox="1"/>
          <p:nvPr/>
        </p:nvSpPr>
        <p:spPr>
          <a:xfrm>
            <a:off x="179512" y="755993"/>
            <a:ext cx="8856984" cy="584775"/>
          </a:xfrm>
          <a:prstGeom prst="rect">
            <a:avLst/>
          </a:prstGeom>
          <a:noFill/>
        </p:spPr>
        <p:txBody>
          <a:bodyPr wrap="square" rtlCol="0">
            <a:spAutoFit/>
          </a:bodyPr>
          <a:lstStyle/>
          <a:p>
            <a:pPr algn="ctr"/>
            <a:r>
              <a:rPr lang="en-AU" sz="3200" b="1" dirty="0" smtClean="0">
                <a:solidFill>
                  <a:srgbClr val="BC463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Questions?</a:t>
            </a:r>
            <a:endParaRPr lang="en-AU" sz="3200" b="1" dirty="0">
              <a:solidFill>
                <a:srgbClr val="BC463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755576" y="2348880"/>
            <a:ext cx="7879177" cy="1815882"/>
          </a:xfrm>
          <a:prstGeom prst="rect">
            <a:avLst/>
          </a:prstGeom>
          <a:noFill/>
        </p:spPr>
        <p:txBody>
          <a:bodyPr wrap="square" rtlCol="0">
            <a:spAutoFit/>
          </a:bodyPr>
          <a:lstStyle/>
          <a:p>
            <a:pPr algn="ctr">
              <a:spcBef>
                <a:spcPts val="3600"/>
              </a:spcBef>
              <a:spcAft>
                <a:spcPts val="1200"/>
              </a:spcAft>
            </a:pPr>
            <a:r>
              <a:rPr lang="en-AU" sz="2800" dirty="0" smtClean="0">
                <a:solidFill>
                  <a:srgbClr val="5C2018"/>
                </a:solidFill>
                <a:latin typeface="Tahoma" panose="020B0604030504040204" pitchFamily="34" charset="0"/>
                <a:ea typeface="Tahoma" panose="020B0604030504040204" pitchFamily="34" charset="0"/>
                <a:cs typeface="Tahoma" panose="020B0604030504040204" pitchFamily="34" charset="0"/>
              </a:rPr>
              <a:t>For further information </a:t>
            </a:r>
            <a:r>
              <a:rPr lang="en-AU" sz="5400" b="1" dirty="0" smtClean="0">
                <a:solidFill>
                  <a:srgbClr val="5C2018"/>
                </a:solidFill>
                <a:latin typeface="Tahoma" panose="020B0604030504040204" pitchFamily="34" charset="0"/>
                <a:ea typeface="Tahoma" panose="020B0604030504040204" pitchFamily="34" charset="0"/>
                <a:cs typeface="Tahoma" panose="020B0604030504040204" pitchFamily="34" charset="0"/>
              </a:rPr>
              <a:t>ntec.nt.gov.au</a:t>
            </a:r>
            <a:endParaRPr lang="en-AU" sz="7200" b="1" dirty="0" smtClean="0">
              <a:solidFill>
                <a:srgbClr val="5C2018"/>
              </a:solidFill>
              <a:latin typeface="Tahoma" panose="020B0604030504040204" pitchFamily="34" charset="0"/>
              <a:ea typeface="Tahoma" panose="020B0604030504040204" pitchFamily="34" charset="0"/>
              <a:cs typeface="Tahoma" panose="020B0604030504040204" pitchFamily="34" charset="0"/>
            </a:endParaRPr>
          </a:p>
          <a:p>
            <a:pPr algn="ctr">
              <a:spcAft>
                <a:spcPts val="1200"/>
              </a:spcAft>
            </a:pPr>
            <a:endParaRPr lang="en-AU" sz="2000"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p:cNvGrpSpPr/>
          <p:nvPr/>
        </p:nvGrpSpPr>
        <p:grpSpPr>
          <a:xfrm>
            <a:off x="936105" y="4490007"/>
            <a:ext cx="4482461" cy="451517"/>
            <a:chOff x="467545" y="5219023"/>
            <a:chExt cx="4482461" cy="451517"/>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5" y="5219023"/>
              <a:ext cx="432048" cy="432048"/>
            </a:xfrm>
            <a:prstGeom prst="rect">
              <a:avLst/>
            </a:prstGeom>
          </p:spPr>
        </p:pic>
        <p:sp>
          <p:nvSpPr>
            <p:cNvPr id="15" name="TextBox 14"/>
            <p:cNvSpPr txBox="1"/>
            <p:nvPr/>
          </p:nvSpPr>
          <p:spPr>
            <a:xfrm>
              <a:off x="917558" y="5301208"/>
              <a:ext cx="4032448" cy="369332"/>
            </a:xfrm>
            <a:prstGeom prst="rect">
              <a:avLst/>
            </a:prstGeom>
            <a:noFill/>
          </p:spPr>
          <p:txBody>
            <a:bodyPr wrap="square" rtlCol="0">
              <a:spAutoFit/>
            </a:bodyPr>
            <a:lstStyle/>
            <a:p>
              <a:r>
                <a:rPr lang="en-AU" dirty="0" smtClean="0">
                  <a:solidFill>
                    <a:srgbClr val="0065BD"/>
                  </a:solidFill>
                </a:rPr>
                <a:t>Facebook.com/NTElectoralcommission</a:t>
              </a:r>
              <a:endParaRPr lang="en-AU" dirty="0">
                <a:solidFill>
                  <a:srgbClr val="0065BD"/>
                </a:solidFill>
              </a:endParaRPr>
            </a:p>
          </p:txBody>
        </p:sp>
      </p:grpSp>
      <p:grpSp>
        <p:nvGrpSpPr>
          <p:cNvPr id="16" name="Group 15"/>
          <p:cNvGrpSpPr/>
          <p:nvPr/>
        </p:nvGrpSpPr>
        <p:grpSpPr>
          <a:xfrm>
            <a:off x="5801112" y="4437112"/>
            <a:ext cx="3811448" cy="495120"/>
            <a:chOff x="5332552" y="5166128"/>
            <a:chExt cx="3811448" cy="495120"/>
          </a:xfrm>
        </p:grpSpPr>
        <p:pic>
          <p:nvPicPr>
            <p:cNvPr id="17" name="Picture 16"/>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332552" y="5166128"/>
              <a:ext cx="495120" cy="495120"/>
            </a:xfrm>
            <a:prstGeom prst="rect">
              <a:avLst/>
            </a:prstGeom>
          </p:spPr>
        </p:pic>
        <p:sp>
          <p:nvSpPr>
            <p:cNvPr id="18" name="TextBox 17"/>
            <p:cNvSpPr txBox="1"/>
            <p:nvPr/>
          </p:nvSpPr>
          <p:spPr>
            <a:xfrm>
              <a:off x="5827672" y="5291916"/>
              <a:ext cx="3316328" cy="369332"/>
            </a:xfrm>
            <a:prstGeom prst="rect">
              <a:avLst/>
            </a:prstGeom>
            <a:noFill/>
          </p:spPr>
          <p:txBody>
            <a:bodyPr wrap="square" rtlCol="0">
              <a:spAutoFit/>
            </a:bodyPr>
            <a:lstStyle/>
            <a:p>
              <a:r>
                <a:rPr lang="en-AU" dirty="0" smtClean="0">
                  <a:solidFill>
                    <a:srgbClr val="0065BD"/>
                  </a:solidFill>
                </a:rPr>
                <a:t>@NTElecComm</a:t>
              </a:r>
              <a:endParaRPr lang="en-AU" dirty="0">
                <a:solidFill>
                  <a:srgbClr val="0065BD"/>
                </a:solidFill>
              </a:endParaRPr>
            </a:p>
          </p:txBody>
        </p:sp>
      </p:grpSp>
    </p:spTree>
    <p:extLst>
      <p:ext uri="{BB962C8B-B14F-4D97-AF65-F5344CB8AC3E}">
        <p14:creationId xmlns:p14="http://schemas.microsoft.com/office/powerpoint/2010/main" val="67827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20"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t>Why do we vote?</a:t>
            </a:r>
            <a:endParaRPr lang="en-AU" dirty="0"/>
          </a:p>
        </p:txBody>
      </p:sp>
      <p:grpSp>
        <p:nvGrpSpPr>
          <p:cNvPr id="32" name="Group 31"/>
          <p:cNvGrpSpPr/>
          <p:nvPr/>
        </p:nvGrpSpPr>
        <p:grpSpPr>
          <a:xfrm>
            <a:off x="533721" y="2814287"/>
            <a:ext cx="7865899" cy="227963"/>
            <a:chOff x="394453" y="3061420"/>
            <a:chExt cx="7865899" cy="227963"/>
          </a:xfrm>
          <a:solidFill>
            <a:schemeClr val="tx1"/>
          </a:solidFill>
        </p:grpSpPr>
        <p:sp>
          <p:nvSpPr>
            <p:cNvPr id="33" name="Minus 32"/>
            <p:cNvSpPr/>
            <p:nvPr/>
          </p:nvSpPr>
          <p:spPr>
            <a:xfrm>
              <a:off x="394453" y="3068960"/>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Minus 33"/>
            <p:cNvSpPr/>
            <p:nvPr/>
          </p:nvSpPr>
          <p:spPr>
            <a:xfrm>
              <a:off x="1296091" y="3065190"/>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Minus 34"/>
            <p:cNvSpPr/>
            <p:nvPr/>
          </p:nvSpPr>
          <p:spPr>
            <a:xfrm>
              <a:off x="2197729" y="3061420"/>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Minus 35"/>
            <p:cNvSpPr/>
            <p:nvPr/>
          </p:nvSpPr>
          <p:spPr>
            <a:xfrm>
              <a:off x="3063818" y="3065190"/>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Minus 36"/>
            <p:cNvSpPr/>
            <p:nvPr/>
          </p:nvSpPr>
          <p:spPr>
            <a:xfrm>
              <a:off x="3965456" y="3073359"/>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Minus 37"/>
            <p:cNvSpPr/>
            <p:nvPr/>
          </p:nvSpPr>
          <p:spPr>
            <a:xfrm>
              <a:off x="4831545" y="3062782"/>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Minus 38"/>
            <p:cNvSpPr/>
            <p:nvPr/>
          </p:nvSpPr>
          <p:spPr>
            <a:xfrm>
              <a:off x="5662085" y="3062782"/>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 name="Minus 39"/>
            <p:cNvSpPr/>
            <p:nvPr/>
          </p:nvSpPr>
          <p:spPr>
            <a:xfrm>
              <a:off x="6492625" y="3063479"/>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Minus 40"/>
            <p:cNvSpPr/>
            <p:nvPr/>
          </p:nvSpPr>
          <p:spPr>
            <a:xfrm>
              <a:off x="7323165" y="3071019"/>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42" name="Rectangle 41"/>
          <p:cNvSpPr/>
          <p:nvPr/>
        </p:nvSpPr>
        <p:spPr>
          <a:xfrm>
            <a:off x="621725" y="1750404"/>
            <a:ext cx="785058" cy="1200329"/>
          </a:xfrm>
          <a:prstGeom prst="rect">
            <a:avLst/>
          </a:prstGeom>
          <a:noFill/>
        </p:spPr>
        <p:txBody>
          <a:bodyPr wrap="square" lIns="91440" tIns="45720" rIns="91440" bIns="45720">
            <a:spAutoFit/>
          </a:bodyPr>
          <a:lstStyle/>
          <a:p>
            <a:pPr algn="ctr"/>
            <a:r>
              <a:rPr lang="en-AU" sz="7200" b="0" cap="none" spc="0"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3" name="Rectangle 42"/>
          <p:cNvSpPr/>
          <p:nvPr/>
        </p:nvSpPr>
        <p:spPr>
          <a:xfrm>
            <a:off x="7543464" y="1740874"/>
            <a:ext cx="785058" cy="1200329"/>
          </a:xfrm>
          <a:prstGeom prst="rect">
            <a:avLst/>
          </a:prstGeom>
          <a:noFill/>
        </p:spPr>
        <p:txBody>
          <a:bodyPr wrap="square" lIns="91440" tIns="45720" rIns="91440" bIns="45720">
            <a:spAutoFit/>
          </a:bodyPr>
          <a:lstStyle/>
          <a:p>
            <a:pPr algn="ctr"/>
            <a:r>
              <a:rPr lang="en-AU" sz="7200" b="0" cap="none" spc="0"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y</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4" name="Rectangle 43"/>
          <p:cNvSpPr/>
          <p:nvPr/>
        </p:nvSpPr>
        <p:spPr>
          <a:xfrm>
            <a:off x="4108682" y="1773185"/>
            <a:ext cx="785058" cy="1200329"/>
          </a:xfrm>
          <a:prstGeom prst="rect">
            <a:avLst/>
          </a:prstGeom>
          <a:noFill/>
        </p:spPr>
        <p:txBody>
          <a:bodyPr wrap="square" lIns="91440" tIns="45720" rIns="91440" bIns="45720">
            <a:spAutoFit/>
          </a:bodyPr>
          <a:lstStyle/>
          <a:p>
            <a:pPr algn="ctr"/>
            <a:r>
              <a:rPr lang="en-AU" sz="7200" b="0" cap="none" spc="0"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1421955" y="1740874"/>
            <a:ext cx="6079209" cy="1233003"/>
            <a:chOff x="1312553" y="1980208"/>
            <a:chExt cx="6079209" cy="1233003"/>
          </a:xfrm>
        </p:grpSpPr>
        <p:sp>
          <p:nvSpPr>
            <p:cNvPr id="45" name="Rectangle 44"/>
            <p:cNvSpPr/>
            <p:nvPr/>
          </p:nvSpPr>
          <p:spPr>
            <a:xfrm>
              <a:off x="1312553" y="1980208"/>
              <a:ext cx="866964" cy="1200329"/>
            </a:xfrm>
            <a:prstGeom prst="rect">
              <a:avLst/>
            </a:prstGeom>
            <a:noFill/>
          </p:spPr>
          <p:txBody>
            <a:bodyPr wrap="square" lIns="91440" tIns="45720" rIns="91440" bIns="45720">
              <a:spAutoFit/>
            </a:bodyPr>
            <a:lstStyle/>
            <a:p>
              <a:pPr algn="ctr"/>
              <a:r>
                <a:rPr lang="en-AU" sz="7200" dirty="0" smtClean="0">
                  <a:ln w="0"/>
                  <a:latin typeface="Tahoma" panose="020B0604030504040204" pitchFamily="34" charset="0"/>
                  <a:ea typeface="Tahoma" panose="020B0604030504040204" pitchFamily="34" charset="0"/>
                  <a:cs typeface="Tahoma" panose="020B0604030504040204" pitchFamily="34" charset="0"/>
                </a:rPr>
                <a:t>e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6" name="Rectangle 45"/>
            <p:cNvSpPr/>
            <p:nvPr/>
          </p:nvSpPr>
          <p:spPr>
            <a:xfrm>
              <a:off x="2240258" y="2012882"/>
              <a:ext cx="866964" cy="1200329"/>
            </a:xfrm>
            <a:prstGeom prst="rect">
              <a:avLst/>
            </a:prstGeom>
            <a:noFill/>
          </p:spPr>
          <p:txBody>
            <a:bodyPr wrap="square" lIns="91440" tIns="45720" rIns="91440" bIns="45720">
              <a:spAutoFit/>
            </a:bodyPr>
            <a:lstStyle/>
            <a:p>
              <a:pPr algn="ctr"/>
              <a:r>
                <a:rPr lang="en-AU" sz="7200" dirty="0" smtClean="0">
                  <a:ln w="0"/>
                  <a:latin typeface="Tahoma" panose="020B0604030504040204" pitchFamily="34" charset="0"/>
                  <a:ea typeface="Tahoma" panose="020B0604030504040204" pitchFamily="34" charset="0"/>
                  <a:cs typeface="Tahoma" panose="020B0604030504040204" pitchFamily="34" charset="0"/>
                </a:rPr>
                <a:t>m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7" name="Rectangle 46"/>
            <p:cNvSpPr/>
            <p:nvPr/>
          </p:nvSpPr>
          <p:spPr>
            <a:xfrm>
              <a:off x="3119769" y="2009112"/>
              <a:ext cx="866964" cy="1200329"/>
            </a:xfrm>
            <a:prstGeom prst="rect">
              <a:avLst/>
            </a:prstGeom>
            <a:noFill/>
          </p:spPr>
          <p:txBody>
            <a:bodyPr wrap="square" lIns="91440" tIns="45720" rIns="91440" bIns="45720">
              <a:spAutoFit/>
            </a:bodyPr>
            <a:lstStyle/>
            <a:p>
              <a:pPr algn="ctr"/>
              <a:r>
                <a:rPr lang="en-AU" sz="7200" dirty="0" smtClean="0">
                  <a:ln w="0"/>
                  <a:latin typeface="Tahoma" panose="020B0604030504040204" pitchFamily="34" charset="0"/>
                  <a:ea typeface="Tahoma" panose="020B0604030504040204" pitchFamily="34" charset="0"/>
                  <a:cs typeface="Tahoma" panose="020B0604030504040204" pitchFamily="34" charset="0"/>
                </a:rPr>
                <a:t>o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8" name="Rectangle 47"/>
            <p:cNvSpPr/>
            <p:nvPr/>
          </p:nvSpPr>
          <p:spPr>
            <a:xfrm>
              <a:off x="4835474" y="2002306"/>
              <a:ext cx="866964" cy="1200329"/>
            </a:xfrm>
            <a:prstGeom prst="rect">
              <a:avLst/>
            </a:prstGeom>
            <a:noFill/>
          </p:spPr>
          <p:txBody>
            <a:bodyPr wrap="square" lIns="91440" tIns="45720" rIns="91440" bIns="45720">
              <a:spAutoFit/>
            </a:bodyPr>
            <a:lstStyle/>
            <a:p>
              <a:pPr algn="ctr"/>
              <a:r>
                <a:rPr lang="en-AU" sz="7200" dirty="0">
                  <a:ln w="0"/>
                  <a:latin typeface="Tahoma" panose="020B0604030504040204" pitchFamily="34" charset="0"/>
                  <a:ea typeface="Tahoma" panose="020B0604030504040204" pitchFamily="34" charset="0"/>
                  <a:cs typeface="Tahoma" panose="020B0604030504040204" pitchFamily="34" charset="0"/>
                </a:rPr>
                <a:t>r</a:t>
              </a:r>
              <a:r>
                <a:rPr lang="en-AU" sz="7200" dirty="0" smtClean="0">
                  <a:ln w="0"/>
                  <a:latin typeface="Tahoma" panose="020B0604030504040204" pitchFamily="34" charset="0"/>
                  <a:ea typeface="Tahoma" panose="020B0604030504040204" pitchFamily="34" charset="0"/>
                  <a:cs typeface="Tahoma" panose="020B0604030504040204" pitchFamily="34" charset="0"/>
                </a:rPr>
                <a:t>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9" name="Rectangle 48"/>
            <p:cNvSpPr/>
            <p:nvPr/>
          </p:nvSpPr>
          <p:spPr>
            <a:xfrm>
              <a:off x="5706791" y="1992599"/>
              <a:ext cx="866964" cy="1200329"/>
            </a:xfrm>
            <a:prstGeom prst="rect">
              <a:avLst/>
            </a:prstGeom>
            <a:noFill/>
          </p:spPr>
          <p:txBody>
            <a:bodyPr wrap="square" lIns="91440" tIns="45720" rIns="91440" bIns="45720">
              <a:spAutoFit/>
            </a:bodyPr>
            <a:lstStyle/>
            <a:p>
              <a:pPr algn="ctr"/>
              <a:r>
                <a:rPr lang="en-AU" sz="7200" dirty="0" smtClean="0">
                  <a:ln w="0"/>
                  <a:latin typeface="Tahoma" panose="020B0604030504040204" pitchFamily="34" charset="0"/>
                  <a:ea typeface="Tahoma" panose="020B0604030504040204" pitchFamily="34" charset="0"/>
                  <a:cs typeface="Tahoma" panose="020B0604030504040204" pitchFamily="34" charset="0"/>
                </a:rPr>
                <a:t>a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0" name="Rectangle 49"/>
            <p:cNvSpPr/>
            <p:nvPr/>
          </p:nvSpPr>
          <p:spPr>
            <a:xfrm>
              <a:off x="6524798" y="1985059"/>
              <a:ext cx="866964" cy="1200329"/>
            </a:xfrm>
            <a:prstGeom prst="rect">
              <a:avLst/>
            </a:prstGeom>
            <a:noFill/>
          </p:spPr>
          <p:txBody>
            <a:bodyPr wrap="square" lIns="91440" tIns="45720" rIns="91440" bIns="45720">
              <a:spAutoFit/>
            </a:bodyPr>
            <a:lstStyle/>
            <a:p>
              <a:pPr algn="ctr"/>
              <a:r>
                <a:rPr lang="en-AU" sz="7200" dirty="0">
                  <a:ln w="0"/>
                  <a:latin typeface="Tahoma" panose="020B0604030504040204" pitchFamily="34" charset="0"/>
                  <a:ea typeface="Tahoma" panose="020B0604030504040204" pitchFamily="34" charset="0"/>
                  <a:cs typeface="Tahoma" panose="020B0604030504040204" pitchFamily="34" charset="0"/>
                </a:rPr>
                <a:t>c</a:t>
              </a:r>
              <a:r>
                <a:rPr lang="en-AU" sz="7200" dirty="0" smtClean="0">
                  <a:ln w="0"/>
                  <a:latin typeface="Tahoma" panose="020B0604030504040204" pitchFamily="34" charset="0"/>
                  <a:ea typeface="Tahoma" panose="020B0604030504040204" pitchFamily="34" charset="0"/>
                  <a:cs typeface="Tahoma" panose="020B0604030504040204" pitchFamily="34" charset="0"/>
                </a:rPr>
                <a:t>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1" name="Group 50"/>
          <p:cNvGrpSpPr/>
          <p:nvPr/>
        </p:nvGrpSpPr>
        <p:grpSpPr>
          <a:xfrm>
            <a:off x="959433" y="3524541"/>
            <a:ext cx="6708911" cy="2136708"/>
            <a:chOff x="959433" y="3524540"/>
            <a:chExt cx="6919667" cy="2205565"/>
          </a:xfrm>
          <a:effectLst>
            <a:outerShdw blurRad="50800" dist="38100" dir="2700000" algn="tl" rotWithShape="0">
              <a:prstClr val="black">
                <a:alpha val="40000"/>
              </a:prstClr>
            </a:outerShdw>
          </a:effectLst>
        </p:grpSpPr>
        <p:pic>
          <p:nvPicPr>
            <p:cNvPr id="5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433" y="3534085"/>
              <a:ext cx="3617416" cy="2196020"/>
            </a:xfrm>
            <a:prstGeom prst="rect">
              <a:avLst/>
            </a:prstGeom>
            <a:noFill/>
            <a:ln w="31750">
              <a:solidFill>
                <a:srgbClr val="BC4639"/>
              </a:solidFill>
              <a:miter lim="800000"/>
              <a:headEnd/>
              <a:tailEnd/>
            </a:ln>
            <a:extLst>
              <a:ext uri="{909E8E84-426E-40DD-AFC4-6F175D3DCCD1}">
                <a14:hiddenFill xmlns:a14="http://schemas.microsoft.com/office/drawing/2010/main">
                  <a:solidFill>
                    <a:schemeClr val="accent1"/>
                  </a:solidFill>
                </a14:hiddenFill>
              </a:ext>
            </a:extLst>
          </p:spPr>
        </p:pic>
        <p:pic>
          <p:nvPicPr>
            <p:cNvPr id="5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3456" y="3524540"/>
              <a:ext cx="3095644" cy="2205565"/>
            </a:xfrm>
            <a:prstGeom prst="rect">
              <a:avLst/>
            </a:prstGeom>
            <a:noFill/>
            <a:ln w="31750">
              <a:solidFill>
                <a:srgbClr val="BC4639"/>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760392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 calcmode="lin" valueType="num">
                                      <p:cBhvr>
                                        <p:cTn id="14" dur="500" fill="hold"/>
                                        <p:tgtEl>
                                          <p:spTgt spid="43"/>
                                        </p:tgtEl>
                                        <p:attrNameLst>
                                          <p:attrName>ppt_w</p:attrName>
                                        </p:attrNameLst>
                                      </p:cBhvr>
                                      <p:tavLst>
                                        <p:tav tm="0">
                                          <p:val>
                                            <p:fltVal val="0"/>
                                          </p:val>
                                        </p:tav>
                                        <p:tav tm="100000">
                                          <p:val>
                                            <p:strVal val="#ppt_w"/>
                                          </p:val>
                                        </p:tav>
                                      </p:tavLst>
                                    </p:anim>
                                    <p:anim calcmode="lin" valueType="num">
                                      <p:cBhvr>
                                        <p:cTn id="15" dur="500" fill="hold"/>
                                        <p:tgtEl>
                                          <p:spTgt spid="43"/>
                                        </p:tgtEl>
                                        <p:attrNameLst>
                                          <p:attrName>ppt_h</p:attrName>
                                        </p:attrNameLst>
                                      </p:cBhvr>
                                      <p:tavLst>
                                        <p:tav tm="0">
                                          <p:val>
                                            <p:fltVal val="0"/>
                                          </p:val>
                                        </p:tav>
                                        <p:tav tm="100000">
                                          <p:val>
                                            <p:strVal val="#ppt_h"/>
                                          </p:val>
                                        </p:tav>
                                      </p:tavLst>
                                    </p:anim>
                                    <p:animEffect transition="in" filter="fade">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Effect transition="in" filter="fade">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barn(inVertical)">
                                      <p:cBhvr>
                                        <p:cTn id="3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rPr>
              <a:t>Democracy definition</a:t>
            </a:r>
            <a:endParaRPr lang="en-AU" dirty="0">
              <a:latin typeface="+mn-lt"/>
            </a:endParaRPr>
          </a:p>
        </p:txBody>
      </p:sp>
      <p:sp>
        <p:nvSpPr>
          <p:cNvPr id="25" name="TextBox 24"/>
          <p:cNvSpPr txBox="1"/>
          <p:nvPr/>
        </p:nvSpPr>
        <p:spPr>
          <a:xfrm>
            <a:off x="825744" y="1442125"/>
            <a:ext cx="7416824" cy="1077218"/>
          </a:xfrm>
          <a:prstGeom prst="rect">
            <a:avLst/>
          </a:prstGeom>
          <a:noFill/>
        </p:spPr>
        <p:txBody>
          <a:bodyPr wrap="square" rtlCol="0">
            <a:spAutoFit/>
          </a:bodyPr>
          <a:lstStyle/>
          <a:p>
            <a:pPr algn="ctr"/>
            <a:r>
              <a:rPr lang="en-AU" sz="3200" b="1" dirty="0" smtClean="0">
                <a:solidFill>
                  <a:srgbClr val="00B0F0"/>
                </a:solidFill>
              </a:rPr>
              <a:t>Government by the people, or by their elected representatives</a:t>
            </a:r>
            <a:endParaRPr lang="en-AU" sz="3200" b="1" dirty="0">
              <a:solidFill>
                <a:srgbClr val="00B0F0"/>
              </a:solidFill>
            </a:endParaRPr>
          </a:p>
        </p:txBody>
      </p:sp>
      <p:sp>
        <p:nvSpPr>
          <p:cNvPr id="26" name="TextBox 25"/>
          <p:cNvSpPr txBox="1"/>
          <p:nvPr/>
        </p:nvSpPr>
        <p:spPr>
          <a:xfrm>
            <a:off x="971600" y="2836016"/>
            <a:ext cx="7416824" cy="954107"/>
          </a:xfrm>
          <a:prstGeom prst="rect">
            <a:avLst/>
          </a:prstGeom>
          <a:noFill/>
        </p:spPr>
        <p:txBody>
          <a:bodyPr wrap="square" rtlCol="0">
            <a:spAutoFit/>
          </a:bodyPr>
          <a:lstStyle/>
          <a:p>
            <a:r>
              <a:rPr lang="en-AU" sz="2800" b="1" dirty="0" smtClean="0"/>
              <a:t>“Government of the people, by the people, for the people”		</a:t>
            </a:r>
            <a:endParaRPr lang="en-AU" sz="1200" b="1" dirty="0"/>
          </a:p>
        </p:txBody>
      </p:sp>
      <p:sp>
        <p:nvSpPr>
          <p:cNvPr id="27" name="TextBox 26"/>
          <p:cNvSpPr txBox="1"/>
          <p:nvPr/>
        </p:nvSpPr>
        <p:spPr>
          <a:xfrm>
            <a:off x="2915816" y="3386816"/>
            <a:ext cx="2160240" cy="553998"/>
          </a:xfrm>
          <a:prstGeom prst="rect">
            <a:avLst/>
          </a:prstGeom>
          <a:noFill/>
        </p:spPr>
        <p:txBody>
          <a:bodyPr wrap="square" rtlCol="0">
            <a:spAutoFit/>
          </a:bodyPr>
          <a:lstStyle/>
          <a:p>
            <a:r>
              <a:rPr lang="en-AU" sz="1200" b="1" dirty="0"/>
              <a:t>- Abraham Lincoln</a:t>
            </a:r>
          </a:p>
          <a:p>
            <a:endParaRPr lang="en-AU" dirty="0"/>
          </a:p>
        </p:txBody>
      </p:sp>
      <p:grpSp>
        <p:nvGrpSpPr>
          <p:cNvPr id="16" name="Group 15"/>
          <p:cNvGrpSpPr/>
          <p:nvPr/>
        </p:nvGrpSpPr>
        <p:grpSpPr>
          <a:xfrm>
            <a:off x="784263" y="4300696"/>
            <a:ext cx="7458305" cy="1199411"/>
            <a:chOff x="707155" y="4569326"/>
            <a:chExt cx="7458305" cy="1199411"/>
          </a:xfrm>
        </p:grpSpPr>
        <p:sp>
          <p:nvSpPr>
            <p:cNvPr id="17" name="TextBox 16"/>
            <p:cNvSpPr txBox="1"/>
            <p:nvPr/>
          </p:nvSpPr>
          <p:spPr>
            <a:xfrm>
              <a:off x="2980884" y="4709861"/>
              <a:ext cx="5184576" cy="830997"/>
            </a:xfrm>
            <a:prstGeom prst="rect">
              <a:avLst/>
            </a:prstGeom>
            <a:noFill/>
          </p:spPr>
          <p:txBody>
            <a:bodyPr wrap="square" rtlCol="0">
              <a:spAutoFit/>
            </a:bodyPr>
            <a:lstStyle/>
            <a:p>
              <a:pPr algn="ctr"/>
              <a:r>
                <a:rPr lang="en-AU" sz="2400" b="1" dirty="0" smtClean="0">
                  <a:solidFill>
                    <a:srgbClr val="4285F4"/>
                  </a:solidFill>
                  <a:ea typeface="Tahoma" panose="020B0604030504040204" pitchFamily="34" charset="0"/>
                  <a:cs typeface="Tahoma" panose="020B0604030504040204" pitchFamily="34" charset="0"/>
                </a:rPr>
                <a:t>From the Greek words </a:t>
              </a:r>
              <a:r>
                <a:rPr lang="en-AU" sz="2400" b="1" i="1" dirty="0" smtClean="0">
                  <a:solidFill>
                    <a:srgbClr val="4285F4"/>
                  </a:solidFill>
                  <a:ea typeface="Tahoma" panose="020B0604030504040204" pitchFamily="34" charset="0"/>
                  <a:cs typeface="Tahoma" panose="020B0604030504040204" pitchFamily="34" charset="0"/>
                </a:rPr>
                <a:t>Demos</a:t>
              </a:r>
              <a:r>
                <a:rPr lang="en-AU" sz="2400" b="1" dirty="0" smtClean="0">
                  <a:solidFill>
                    <a:srgbClr val="4285F4"/>
                  </a:solidFill>
                  <a:ea typeface="Tahoma" panose="020B0604030504040204" pitchFamily="34" charset="0"/>
                  <a:cs typeface="Tahoma" panose="020B0604030504040204" pitchFamily="34" charset="0"/>
                </a:rPr>
                <a:t> meaning </a:t>
              </a:r>
              <a:r>
                <a:rPr lang="en-AU" sz="2400" b="1" u="sng" dirty="0" smtClean="0">
                  <a:solidFill>
                    <a:srgbClr val="4285F4"/>
                  </a:solidFill>
                  <a:ea typeface="Tahoma" panose="020B0604030504040204" pitchFamily="34" charset="0"/>
                  <a:cs typeface="Tahoma" panose="020B0604030504040204" pitchFamily="34" charset="0"/>
                </a:rPr>
                <a:t>people</a:t>
              </a:r>
              <a:r>
                <a:rPr lang="en-AU" sz="2400" b="1" dirty="0" smtClean="0">
                  <a:solidFill>
                    <a:srgbClr val="4285F4"/>
                  </a:solidFill>
                  <a:ea typeface="Tahoma" panose="020B0604030504040204" pitchFamily="34" charset="0"/>
                  <a:cs typeface="Tahoma" panose="020B0604030504040204" pitchFamily="34" charset="0"/>
                </a:rPr>
                <a:t> and </a:t>
              </a:r>
              <a:r>
                <a:rPr lang="en-AU" sz="2400" b="1" i="1" dirty="0" err="1" smtClean="0">
                  <a:solidFill>
                    <a:srgbClr val="4285F4"/>
                  </a:solidFill>
                  <a:ea typeface="Tahoma" panose="020B0604030504040204" pitchFamily="34" charset="0"/>
                  <a:cs typeface="Tahoma" panose="020B0604030504040204" pitchFamily="34" charset="0"/>
                </a:rPr>
                <a:t>Kratos</a:t>
              </a:r>
              <a:r>
                <a:rPr lang="en-AU" sz="2400" b="1" dirty="0" smtClean="0">
                  <a:solidFill>
                    <a:srgbClr val="4285F4"/>
                  </a:solidFill>
                  <a:ea typeface="Tahoma" panose="020B0604030504040204" pitchFamily="34" charset="0"/>
                  <a:cs typeface="Tahoma" panose="020B0604030504040204" pitchFamily="34" charset="0"/>
                </a:rPr>
                <a:t> meaning </a:t>
              </a:r>
              <a:r>
                <a:rPr lang="en-AU" sz="2400" b="1" u="sng" dirty="0" smtClean="0">
                  <a:solidFill>
                    <a:srgbClr val="4285F4"/>
                  </a:solidFill>
                  <a:ea typeface="Tahoma" panose="020B0604030504040204" pitchFamily="34" charset="0"/>
                  <a:cs typeface="Tahoma" panose="020B0604030504040204" pitchFamily="34" charset="0"/>
                </a:rPr>
                <a:t>power</a:t>
              </a:r>
              <a:endParaRPr lang="en-AU" sz="2400" b="1" u="sng" dirty="0">
                <a:solidFill>
                  <a:srgbClr val="4285F4"/>
                </a:solidFill>
                <a:ea typeface="Tahoma" panose="020B0604030504040204" pitchFamily="34" charset="0"/>
                <a:cs typeface="Tahoma" panose="020B0604030504040204" pitchFamily="34" charset="0"/>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155" y="4569326"/>
              <a:ext cx="2273729" cy="1199411"/>
            </a:xfrm>
            <a:prstGeom prst="rect">
              <a:avLst/>
            </a:prstGeom>
          </p:spPr>
        </p:pic>
      </p:grpSp>
    </p:spTree>
    <p:extLst>
      <p:ext uri="{BB962C8B-B14F-4D97-AF65-F5344CB8AC3E}">
        <p14:creationId xmlns:p14="http://schemas.microsoft.com/office/powerpoint/2010/main" val="800007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50"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Features of a democracy</a:t>
            </a:r>
            <a:endParaRPr lang="en-AU" dirty="0">
              <a:latin typeface="+mn-lt"/>
              <a:ea typeface="Tahoma" panose="020B0604030504040204" pitchFamily="34" charset="0"/>
              <a:cs typeface="Tahoma" panose="020B0604030504040204" pitchFamily="34" charset="0"/>
            </a:endParaRPr>
          </a:p>
        </p:txBody>
      </p:sp>
      <p:sp>
        <p:nvSpPr>
          <p:cNvPr id="56" name="TextBox 55"/>
          <p:cNvSpPr txBox="1"/>
          <p:nvPr/>
        </p:nvSpPr>
        <p:spPr>
          <a:xfrm>
            <a:off x="323528" y="1417639"/>
            <a:ext cx="4242826" cy="2677656"/>
          </a:xfrm>
          <a:prstGeom prst="rect">
            <a:avLst/>
          </a:prstGeom>
          <a:noFill/>
        </p:spPr>
        <p:txBody>
          <a:bodyPr wrap="square" rtlCol="0">
            <a:spAutoFit/>
          </a:bodyPr>
          <a:lstStyle/>
          <a:p>
            <a:pPr marL="285750" indent="-285750">
              <a:buFont typeface="Arial" panose="020B0604020202020204" pitchFamily="34" charset="0"/>
              <a:buChar char="•"/>
            </a:pPr>
            <a:r>
              <a:rPr lang="en-AU" sz="2400" dirty="0" smtClean="0">
                <a:ea typeface="Tahoma" panose="020B0604030504040204" pitchFamily="34" charset="0"/>
                <a:cs typeface="Tahoma" panose="020B0604030504040204" pitchFamily="34" charset="0"/>
              </a:rPr>
              <a:t>RIGHTS and FREEDOMS</a:t>
            </a:r>
          </a:p>
          <a:p>
            <a:pPr marL="285750" indent="-285750">
              <a:buFont typeface="Arial" panose="020B0604020202020204" pitchFamily="34" charset="0"/>
              <a:buChar char="•"/>
            </a:pPr>
            <a:endParaRPr lang="en-AU" sz="2400" dirty="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AU" sz="2400" dirty="0" smtClean="0">
                <a:ea typeface="Tahoma" panose="020B0604030504040204" pitchFamily="34" charset="0"/>
                <a:cs typeface="Tahoma" panose="020B0604030504040204" pitchFamily="34" charset="0"/>
              </a:rPr>
              <a:t>RULE OF LAW</a:t>
            </a:r>
          </a:p>
          <a:p>
            <a:pPr marL="285750" indent="-285750">
              <a:buFont typeface="Arial" panose="020B0604020202020204" pitchFamily="34" charset="0"/>
              <a:buChar char="•"/>
            </a:pPr>
            <a:endParaRPr lang="en-AU" sz="2400" dirty="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AU" sz="2400" dirty="0" smtClean="0">
                <a:ea typeface="Tahoma" panose="020B0604030504040204" pitchFamily="34" charset="0"/>
                <a:cs typeface="Tahoma" panose="020B0604030504040204" pitchFamily="34" charset="0"/>
              </a:rPr>
              <a:t>MAJORITY RULE</a:t>
            </a:r>
          </a:p>
          <a:p>
            <a:pPr marL="285750" indent="-285750">
              <a:buFont typeface="Arial" panose="020B0604020202020204" pitchFamily="34" charset="0"/>
              <a:buChar char="•"/>
            </a:pPr>
            <a:endParaRPr lang="en-AU" sz="2400" dirty="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AU" sz="2400" dirty="0" smtClean="0">
                <a:ea typeface="Tahoma" panose="020B0604030504040204" pitchFamily="34" charset="0"/>
                <a:cs typeface="Tahoma" panose="020B0604030504040204" pitchFamily="34" charset="0"/>
              </a:rPr>
              <a:t>DEMOCRATIC ELECTIONS</a:t>
            </a:r>
            <a:endParaRPr lang="en-AU" sz="2400" dirty="0">
              <a:ea typeface="Tahoma" panose="020B0604030504040204" pitchFamily="34" charset="0"/>
              <a:cs typeface="Tahoma" panose="020B0604030504040204" pitchFamily="34" charset="0"/>
            </a:endParaRPr>
          </a:p>
        </p:txBody>
      </p:sp>
      <p:sp>
        <p:nvSpPr>
          <p:cNvPr id="57" name="TextBox 56"/>
          <p:cNvSpPr txBox="1"/>
          <p:nvPr/>
        </p:nvSpPr>
        <p:spPr>
          <a:xfrm>
            <a:off x="4463719" y="1451100"/>
            <a:ext cx="4325716" cy="3477875"/>
          </a:xfrm>
          <a:prstGeom prst="rect">
            <a:avLst/>
          </a:prstGeom>
          <a:noFill/>
        </p:spPr>
        <p:txBody>
          <a:bodyPr wrap="square" rtlCol="0">
            <a:spAutoFit/>
          </a:bodyPr>
          <a:lstStyle/>
          <a:p>
            <a:pPr marL="285750" indent="-285750">
              <a:buFont typeface="Arial" panose="020B0604020202020204" pitchFamily="34" charset="0"/>
              <a:buChar char="•"/>
            </a:pPr>
            <a:r>
              <a:rPr lang="en-AU" dirty="0" smtClean="0">
                <a:ea typeface="Tahoma" panose="020B0604030504040204" pitchFamily="34" charset="0"/>
                <a:cs typeface="Tahoma" panose="020B0604030504040204" pitchFamily="34" charset="0"/>
              </a:rPr>
              <a:t>Everybody </a:t>
            </a:r>
            <a:r>
              <a:rPr lang="en-AU" dirty="0">
                <a:ea typeface="Tahoma" panose="020B0604030504040204" pitchFamily="34" charset="0"/>
                <a:cs typeface="Tahoma" panose="020B0604030504040204" pitchFamily="34" charset="0"/>
              </a:rPr>
              <a:t>must follow the law and everyone is equal before the </a:t>
            </a:r>
            <a:r>
              <a:rPr lang="en-AU" dirty="0" smtClean="0">
                <a:ea typeface="Tahoma" panose="020B0604030504040204" pitchFamily="34" charset="0"/>
                <a:cs typeface="Tahoma" panose="020B0604030504040204" pitchFamily="34" charset="0"/>
              </a:rPr>
              <a:t>law</a:t>
            </a:r>
          </a:p>
          <a:p>
            <a:endParaRPr lang="en-AU" sz="1200" dirty="0" smtClean="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AU" dirty="0">
                <a:ea typeface="Tahoma" panose="020B0604030504040204" pitchFamily="34" charset="0"/>
                <a:cs typeface="Tahoma" panose="020B0604030504040204" pitchFamily="34" charset="0"/>
              </a:rPr>
              <a:t>Free, fair, open and contested elections that are held regularly </a:t>
            </a:r>
          </a:p>
          <a:p>
            <a:endParaRPr lang="en-AU" sz="1200" dirty="0" smtClean="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AU" dirty="0" smtClean="0">
                <a:ea typeface="Tahoma" panose="020B0604030504040204" pitchFamily="34" charset="0"/>
                <a:cs typeface="Tahoma" panose="020B0604030504040204" pitchFamily="34" charset="0"/>
              </a:rPr>
              <a:t>Powers </a:t>
            </a:r>
            <a:r>
              <a:rPr lang="en-AU" dirty="0">
                <a:ea typeface="Tahoma" panose="020B0604030504040204" pitchFamily="34" charset="0"/>
                <a:cs typeface="Tahoma" panose="020B0604030504040204" pitchFamily="34" charset="0"/>
              </a:rPr>
              <a:t>to make choices about how you live your life and be treated </a:t>
            </a:r>
            <a:r>
              <a:rPr lang="en-AU" dirty="0" smtClean="0">
                <a:ea typeface="Tahoma" panose="020B0604030504040204" pitchFamily="34" charset="0"/>
                <a:cs typeface="Tahoma" panose="020B0604030504040204" pitchFamily="34" charset="0"/>
              </a:rPr>
              <a:t>fairly</a:t>
            </a:r>
          </a:p>
          <a:p>
            <a:pPr marL="285750" indent="-285750">
              <a:buFont typeface="Arial" panose="020B0604020202020204" pitchFamily="34" charset="0"/>
              <a:buChar char="•"/>
            </a:pPr>
            <a:endParaRPr lang="en-AU" sz="1200" dirty="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AU" dirty="0">
                <a:ea typeface="Tahoma" panose="020B0604030504040204" pitchFamily="34" charset="0"/>
                <a:cs typeface="Tahoma" panose="020B0604030504040204" pitchFamily="34" charset="0"/>
              </a:rPr>
              <a:t>Decisions are made when more than half agree, but minority groups are protected</a:t>
            </a:r>
          </a:p>
          <a:p>
            <a:pPr marL="285750" indent="-285750">
              <a:buFont typeface="Arial" panose="020B0604020202020204" pitchFamily="34" charset="0"/>
              <a:buChar char="•"/>
            </a:pPr>
            <a:endParaRPr lang="en-AU" dirty="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AU" sz="1600" dirty="0">
              <a:ea typeface="Tahoma" panose="020B0604030504040204" pitchFamily="34" charset="0"/>
              <a:cs typeface="Tahoma" panose="020B0604030504040204" pitchFamily="34" charset="0"/>
            </a:endParaRPr>
          </a:p>
        </p:txBody>
      </p:sp>
      <p:cxnSp>
        <p:nvCxnSpPr>
          <p:cNvPr id="3" name="Straight Arrow Connector 2"/>
          <p:cNvCxnSpPr/>
          <p:nvPr/>
        </p:nvCxnSpPr>
        <p:spPr>
          <a:xfrm flipV="1">
            <a:off x="3203848" y="2564904"/>
            <a:ext cx="1362506" cy="1080120"/>
          </a:xfrm>
          <a:prstGeom prst="straightConnector1">
            <a:avLst/>
          </a:prstGeom>
          <a:ln w="57150">
            <a:solidFill>
              <a:srgbClr val="4285F4"/>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83768" y="1700808"/>
            <a:ext cx="1922435" cy="648072"/>
          </a:xfrm>
          <a:prstGeom prst="straightConnector1">
            <a:avLst/>
          </a:prstGeom>
          <a:ln w="57150">
            <a:solidFill>
              <a:srgbClr val="4285F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347864" y="1870557"/>
            <a:ext cx="1218490" cy="1402353"/>
          </a:xfrm>
          <a:prstGeom prst="straightConnector1">
            <a:avLst/>
          </a:prstGeom>
          <a:ln w="57150">
            <a:solidFill>
              <a:srgbClr val="4285F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43808" y="3140968"/>
            <a:ext cx="1722546" cy="864096"/>
          </a:xfrm>
          <a:prstGeom prst="straightConnector1">
            <a:avLst/>
          </a:prstGeom>
          <a:ln w="57150">
            <a:solidFill>
              <a:srgbClr val="4285F4"/>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187624" y="4490308"/>
            <a:ext cx="6414271" cy="1266841"/>
            <a:chOff x="1187624" y="4653144"/>
            <a:chExt cx="6414271" cy="1266841"/>
          </a:xfrm>
        </p:grpSpPr>
        <p:pic>
          <p:nvPicPr>
            <p:cNvPr id="17" name="Picture 16"/>
            <p:cNvPicPr>
              <a:picLocks noChangeAspect="1"/>
            </p:cNvPicPr>
            <p:nvPr/>
          </p:nvPicPr>
          <p:blipFill rotWithShape="1">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b="55196"/>
            <a:stretch/>
          </p:blipFill>
          <p:spPr>
            <a:xfrm>
              <a:off x="1187624" y="4717559"/>
              <a:ext cx="3218579" cy="1202426"/>
            </a:xfrm>
            <a:prstGeom prst="rect">
              <a:avLst/>
            </a:prstGeom>
          </p:spPr>
        </p:pic>
        <p:pic>
          <p:nvPicPr>
            <p:cNvPr id="18" name="Picture 17"/>
            <p:cNvPicPr>
              <a:picLocks noChangeAspect="1"/>
            </p:cNvPicPr>
            <p:nvPr/>
          </p:nvPicPr>
          <p:blipFill rotWithShape="1">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l="4874" t="43965" b="11313"/>
            <a:stretch/>
          </p:blipFill>
          <p:spPr>
            <a:xfrm>
              <a:off x="4406203" y="4653144"/>
              <a:ext cx="3195692" cy="1252783"/>
            </a:xfrm>
            <a:prstGeom prst="rect">
              <a:avLst/>
            </a:prstGeom>
          </p:spPr>
        </p:pic>
      </p:grpSp>
    </p:spTree>
    <p:extLst>
      <p:ext uri="{BB962C8B-B14F-4D97-AF65-F5344CB8AC3E}">
        <p14:creationId xmlns:p14="http://schemas.microsoft.com/office/powerpoint/2010/main" val="3827402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7">
                                            <p:txEl>
                                              <p:pRg st="0" end="0"/>
                                            </p:txEl>
                                          </p:spTgt>
                                        </p:tgtEl>
                                        <p:attrNameLst>
                                          <p:attrName>style.visibility</p:attrName>
                                        </p:attrNameLst>
                                      </p:cBhvr>
                                      <p:to>
                                        <p:strVal val="visible"/>
                                      </p:to>
                                    </p:set>
                                    <p:animEffect transition="in" filter="fade">
                                      <p:cBhvr>
                                        <p:cTn id="14" dur="500"/>
                                        <p:tgtEl>
                                          <p:spTgt spid="5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7">
                                            <p:txEl>
                                              <p:pRg st="2" end="2"/>
                                            </p:txEl>
                                          </p:spTgt>
                                        </p:tgtEl>
                                        <p:attrNameLst>
                                          <p:attrName>style.visibility</p:attrName>
                                        </p:attrNameLst>
                                      </p:cBhvr>
                                      <p:to>
                                        <p:strVal val="visible"/>
                                      </p:to>
                                    </p:set>
                                    <p:animEffect transition="in" filter="fade">
                                      <p:cBhvr>
                                        <p:cTn id="23" dur="500"/>
                                        <p:tgtEl>
                                          <p:spTgt spid="5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7">
                                            <p:txEl>
                                              <p:pRg st="4" end="4"/>
                                            </p:txEl>
                                          </p:spTgt>
                                        </p:tgtEl>
                                        <p:attrNameLst>
                                          <p:attrName>style.visibility</p:attrName>
                                        </p:attrNameLst>
                                      </p:cBhvr>
                                      <p:to>
                                        <p:strVal val="visible"/>
                                      </p:to>
                                    </p:set>
                                    <p:animEffect transition="in" filter="fade">
                                      <p:cBhvr>
                                        <p:cTn id="32" dur="500"/>
                                        <p:tgtEl>
                                          <p:spTgt spid="5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7">
                                            <p:txEl>
                                              <p:pRg st="6" end="6"/>
                                            </p:txEl>
                                          </p:spTgt>
                                        </p:tgtEl>
                                        <p:attrNameLst>
                                          <p:attrName>style.visibility</p:attrName>
                                        </p:attrNameLst>
                                      </p:cBhvr>
                                      <p:to>
                                        <p:strVal val="visible"/>
                                      </p:to>
                                    </p:set>
                                    <p:animEffect transition="in" filter="fade">
                                      <p:cBhvr>
                                        <p:cTn id="41" dur="500"/>
                                        <p:tgtEl>
                                          <p:spTgt spid="57">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827584" y="274638"/>
            <a:ext cx="831641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latin typeface="+mn-lt"/>
                <a:ea typeface="Tahoma" panose="020B0604030504040204" pitchFamily="34" charset="0"/>
                <a:cs typeface="Tahoma" panose="020B0604030504040204" pitchFamily="34" charset="0"/>
              </a:rPr>
              <a:t>Democratic rights &amp; freedoms</a:t>
            </a:r>
            <a:endParaRPr lang="en-AU" dirty="0">
              <a:latin typeface="+mn-lt"/>
              <a:ea typeface="Tahoma" panose="020B0604030504040204" pitchFamily="34" charset="0"/>
              <a:cs typeface="Tahoma" panose="020B0604030504040204" pitchFamily="34" charset="0"/>
            </a:endParaRPr>
          </a:p>
        </p:txBody>
      </p:sp>
      <p:sp>
        <p:nvSpPr>
          <p:cNvPr id="17" name="Content Placeholder 11"/>
          <p:cNvSpPr txBox="1">
            <a:spLocks/>
          </p:cNvSpPr>
          <p:nvPr/>
        </p:nvSpPr>
        <p:spPr>
          <a:xfrm>
            <a:off x="469157" y="1463496"/>
            <a:ext cx="4038600" cy="4525963"/>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l">
              <a:lnSpc>
                <a:spcPct val="170000"/>
              </a:lnSpc>
              <a:buFont typeface="+mj-lt"/>
              <a:buAutoNum type="arabicPeriod"/>
            </a:pPr>
            <a:r>
              <a:rPr lang="en-AU" sz="3400" dirty="0" smtClean="0">
                <a:solidFill>
                  <a:schemeClr val="tx1"/>
                </a:solidFill>
              </a:rPr>
              <a:t>SPEECH</a:t>
            </a:r>
          </a:p>
          <a:p>
            <a:pPr marL="514350" indent="-514350" algn="l">
              <a:lnSpc>
                <a:spcPct val="170000"/>
              </a:lnSpc>
              <a:buFont typeface="+mj-lt"/>
              <a:buAutoNum type="arabicPeriod"/>
            </a:pPr>
            <a:r>
              <a:rPr lang="en-AU" sz="3400" dirty="0" smtClean="0">
                <a:solidFill>
                  <a:schemeClr val="tx1"/>
                </a:solidFill>
              </a:rPr>
              <a:t>EXPRESSION</a:t>
            </a:r>
          </a:p>
          <a:p>
            <a:pPr marL="514350" indent="-514350" algn="l">
              <a:lnSpc>
                <a:spcPct val="170000"/>
              </a:lnSpc>
              <a:buFont typeface="+mj-lt"/>
              <a:buAutoNum type="arabicPeriod"/>
            </a:pPr>
            <a:r>
              <a:rPr lang="en-AU" sz="3400" dirty="0" smtClean="0">
                <a:solidFill>
                  <a:schemeClr val="tx1"/>
                </a:solidFill>
              </a:rPr>
              <a:t>INFORMATION</a:t>
            </a:r>
          </a:p>
          <a:p>
            <a:pPr marL="514350" indent="-514350" algn="l">
              <a:lnSpc>
                <a:spcPct val="170000"/>
              </a:lnSpc>
              <a:buFont typeface="+mj-lt"/>
              <a:buAutoNum type="arabicPeriod"/>
            </a:pPr>
            <a:r>
              <a:rPr lang="en-AU" sz="3400" dirty="0" smtClean="0">
                <a:solidFill>
                  <a:schemeClr val="tx1"/>
                </a:solidFill>
              </a:rPr>
              <a:t>RELIGION</a:t>
            </a:r>
          </a:p>
          <a:p>
            <a:pPr marL="514350" indent="-514350" algn="l">
              <a:lnSpc>
                <a:spcPct val="170000"/>
              </a:lnSpc>
              <a:buFont typeface="+mj-lt"/>
              <a:buAutoNum type="arabicPeriod"/>
            </a:pPr>
            <a:r>
              <a:rPr lang="en-AU" sz="3400" dirty="0" smtClean="0">
                <a:solidFill>
                  <a:schemeClr val="tx1"/>
                </a:solidFill>
              </a:rPr>
              <a:t>ASSEMBLY</a:t>
            </a:r>
          </a:p>
          <a:p>
            <a:pPr marL="514350" indent="-514350" algn="l">
              <a:lnSpc>
                <a:spcPct val="170000"/>
              </a:lnSpc>
              <a:buFont typeface="+mj-lt"/>
              <a:buAutoNum type="arabicPeriod"/>
            </a:pPr>
            <a:r>
              <a:rPr lang="en-AU" sz="3400" dirty="0" smtClean="0">
                <a:solidFill>
                  <a:schemeClr val="tx1"/>
                </a:solidFill>
              </a:rPr>
              <a:t>ASSOCIATION</a:t>
            </a:r>
          </a:p>
          <a:p>
            <a:pPr marL="514350" indent="-514350" algn="l">
              <a:lnSpc>
                <a:spcPct val="170000"/>
              </a:lnSpc>
              <a:buFont typeface="+mj-lt"/>
              <a:buAutoNum type="arabicPeriod"/>
            </a:pPr>
            <a:r>
              <a:rPr lang="en-AU" sz="3400" dirty="0" smtClean="0">
                <a:solidFill>
                  <a:schemeClr val="tx1"/>
                </a:solidFill>
              </a:rPr>
              <a:t>THE PRESS</a:t>
            </a:r>
            <a:r>
              <a:rPr lang="en-AU" dirty="0" smtClean="0">
                <a:solidFill>
                  <a:schemeClr val="tx1"/>
                </a:solidFill>
              </a:rPr>
              <a:t>	</a:t>
            </a:r>
            <a:endParaRPr lang="en-AU" dirty="0">
              <a:solidFill>
                <a:schemeClr val="tx1"/>
              </a:solidFill>
            </a:endParaRPr>
          </a:p>
        </p:txBody>
      </p:sp>
      <p:sp>
        <p:nvSpPr>
          <p:cNvPr id="18" name="Content Placeholder 14"/>
          <p:cNvSpPr txBox="1">
            <a:spLocks/>
          </p:cNvSpPr>
          <p:nvPr/>
        </p:nvSpPr>
        <p:spPr>
          <a:xfrm>
            <a:off x="3189507" y="1647652"/>
            <a:ext cx="5778851" cy="4549062"/>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lphaLcParenR"/>
            </a:pPr>
            <a:r>
              <a:rPr lang="en-AU" sz="2100" dirty="0" smtClean="0"/>
              <a:t>right to hold and practise any religion or belief without interference</a:t>
            </a:r>
          </a:p>
          <a:p>
            <a:pPr marL="514350" indent="-514350">
              <a:buFont typeface="+mj-lt"/>
              <a:buAutoNum type="alphaLcParenR"/>
            </a:pPr>
            <a:endParaRPr lang="en-AU" sz="900" dirty="0" smtClean="0"/>
          </a:p>
          <a:p>
            <a:pPr marL="514350" indent="-514350">
              <a:buFont typeface="+mj-lt"/>
              <a:buAutoNum type="alphaLcParenR"/>
            </a:pPr>
            <a:r>
              <a:rPr lang="en-AU" sz="2100" dirty="0" smtClean="0">
                <a:solidFill>
                  <a:srgbClr val="4285F4"/>
                </a:solidFill>
              </a:rPr>
              <a:t>right of newspapers, TV and online media to report the news without being controlled by the government</a:t>
            </a:r>
          </a:p>
          <a:p>
            <a:pPr marL="514350" indent="-514350">
              <a:buFont typeface="+mj-lt"/>
              <a:buAutoNum type="alphaLcParenR"/>
            </a:pPr>
            <a:endParaRPr lang="en-AU" sz="900" dirty="0" smtClean="0">
              <a:solidFill>
                <a:srgbClr val="008000"/>
              </a:solidFill>
            </a:endParaRPr>
          </a:p>
          <a:p>
            <a:pPr marL="514350" indent="-514350">
              <a:buFont typeface="+mj-lt"/>
              <a:buAutoNum type="alphaLcParenR"/>
            </a:pPr>
            <a:r>
              <a:rPr lang="en-AU" sz="2100" dirty="0" smtClean="0"/>
              <a:t>right to say whatever you want without being punished by the government</a:t>
            </a:r>
          </a:p>
          <a:p>
            <a:pPr marL="514350" indent="-514350">
              <a:buFont typeface="+mj-lt"/>
              <a:buAutoNum type="alphaLcParenR"/>
            </a:pPr>
            <a:endParaRPr lang="en-AU" sz="900" dirty="0" smtClean="0"/>
          </a:p>
          <a:p>
            <a:pPr marL="514350" indent="-514350">
              <a:buFont typeface="+mj-lt"/>
              <a:buAutoNum type="alphaLcParenR"/>
            </a:pPr>
            <a:r>
              <a:rPr lang="en-AU" sz="2100" dirty="0" smtClean="0">
                <a:solidFill>
                  <a:srgbClr val="4285F4"/>
                </a:solidFill>
              </a:rPr>
              <a:t>right to access government documents</a:t>
            </a:r>
          </a:p>
          <a:p>
            <a:pPr marL="514350" indent="-514350">
              <a:buFont typeface="+mj-lt"/>
              <a:buAutoNum type="alphaLcParenR"/>
            </a:pPr>
            <a:endParaRPr lang="en-AU" sz="900" dirty="0" smtClean="0">
              <a:solidFill>
                <a:srgbClr val="008000"/>
              </a:solidFill>
            </a:endParaRPr>
          </a:p>
          <a:p>
            <a:pPr marL="514350" indent="-514350">
              <a:buFont typeface="+mj-lt"/>
              <a:buAutoNum type="alphaLcParenR"/>
            </a:pPr>
            <a:r>
              <a:rPr lang="en-AU" sz="2100" dirty="0" smtClean="0"/>
              <a:t>right to give an opinion without being punished by the government, including non-verbal means: clothing, art, music, books etc.</a:t>
            </a:r>
          </a:p>
          <a:p>
            <a:pPr marL="514350" indent="-514350">
              <a:buFont typeface="+mj-lt"/>
              <a:buAutoNum type="alphaLcParenR"/>
            </a:pPr>
            <a:endParaRPr lang="en-AU" sz="900" dirty="0" smtClean="0"/>
          </a:p>
          <a:p>
            <a:pPr marL="514350" indent="-514350">
              <a:buFont typeface="+mj-lt"/>
              <a:buAutoNum type="alphaLcParenR"/>
            </a:pPr>
            <a:r>
              <a:rPr lang="en-AU" sz="2100" dirty="0" smtClean="0">
                <a:solidFill>
                  <a:srgbClr val="4285F4"/>
                </a:solidFill>
              </a:rPr>
              <a:t>right to form and join groups to pursue common goals, including political parties and trade unions</a:t>
            </a:r>
          </a:p>
          <a:p>
            <a:pPr marL="514350" indent="-514350">
              <a:buFont typeface="+mj-lt"/>
              <a:buAutoNum type="alphaLcParenR"/>
            </a:pPr>
            <a:endParaRPr lang="en-AU" sz="900" dirty="0" smtClean="0">
              <a:solidFill>
                <a:srgbClr val="008000"/>
              </a:solidFill>
            </a:endParaRPr>
          </a:p>
          <a:p>
            <a:pPr marL="514350" indent="-514350">
              <a:buFont typeface="+mj-lt"/>
              <a:buAutoNum type="alphaLcParenR"/>
            </a:pPr>
            <a:r>
              <a:rPr lang="en-AU" sz="2100" dirty="0" smtClean="0"/>
              <a:t>right of individuals and groups to meet and engage in peaceful protest.</a:t>
            </a:r>
          </a:p>
          <a:p>
            <a:pPr marL="514350" indent="-514350">
              <a:buFont typeface="+mj-lt"/>
              <a:buAutoNum type="alphaLcParenR"/>
            </a:pPr>
            <a:endParaRPr lang="en-AU" dirty="0" smtClean="0"/>
          </a:p>
          <a:p>
            <a:pPr marL="514350" indent="-514350">
              <a:buFont typeface="+mj-lt"/>
              <a:buAutoNum type="alphaLcParenR"/>
            </a:pPr>
            <a:endParaRPr lang="en-AU" dirty="0" smtClean="0"/>
          </a:p>
          <a:p>
            <a:pPr marL="514350" indent="-514350">
              <a:buFont typeface="+mj-lt"/>
              <a:buAutoNum type="alphaLcParenR"/>
            </a:pPr>
            <a:endParaRPr lang="en-AU" dirty="0"/>
          </a:p>
        </p:txBody>
      </p:sp>
      <p:pic>
        <p:nvPicPr>
          <p:cNvPr id="24" name="Picture 23"/>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8462"/>
          <a:stretch/>
        </p:blipFill>
        <p:spPr>
          <a:xfrm>
            <a:off x="251275" y="544622"/>
            <a:ext cx="1152617" cy="1028305"/>
          </a:xfrm>
          <a:prstGeom prst="rect">
            <a:avLst/>
          </a:prstGeom>
        </p:spPr>
      </p:pic>
    </p:spTree>
    <p:extLst>
      <p:ext uri="{BB962C8B-B14F-4D97-AF65-F5344CB8AC3E}">
        <p14:creationId xmlns:p14="http://schemas.microsoft.com/office/powerpoint/2010/main" val="1060585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 calcmode="lin" valueType="num">
                                      <p:cBhvr>
                                        <p:cTn id="12"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7">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 calcmode="lin" valueType="num">
                                      <p:cBhvr>
                                        <p:cTn id="17"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7">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 calcmode="lin" valueType="num">
                                      <p:cBhvr>
                                        <p:cTn id="22" dur="500" fill="hold"/>
                                        <p:tgtEl>
                                          <p:spTgt spid="17">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7">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17">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 calcmode="lin" valueType="num">
                                      <p:cBhvr>
                                        <p:cTn id="27" dur="500" fill="hold"/>
                                        <p:tgtEl>
                                          <p:spTgt spid="17">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7">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17">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 calcmode="lin" valueType="num">
                                      <p:cBhvr>
                                        <p:cTn id="32" dur="500" fill="hold"/>
                                        <p:tgtEl>
                                          <p:spTgt spid="17">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7">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17">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 calcmode="lin" valueType="num">
                                      <p:cBhvr>
                                        <p:cTn id="37" dur="500" fill="hold"/>
                                        <p:tgtEl>
                                          <p:spTgt spid="17">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7">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17">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8">
                                            <p:txEl>
                                              <p:pRg st="0" end="0"/>
                                            </p:txEl>
                                          </p:spTgt>
                                        </p:tgtEl>
                                        <p:attrNameLst>
                                          <p:attrName>style.visibility</p:attrName>
                                        </p:attrNameLst>
                                      </p:cBhvr>
                                      <p:to>
                                        <p:strVal val="visible"/>
                                      </p:to>
                                    </p:set>
                                    <p:animEffect transition="in" filter="fade">
                                      <p:cBhvr>
                                        <p:cTn id="44" dur="1000"/>
                                        <p:tgtEl>
                                          <p:spTgt spid="18">
                                            <p:txEl>
                                              <p:pRg st="0" end="0"/>
                                            </p:txEl>
                                          </p:spTgt>
                                        </p:tgtEl>
                                      </p:cBhvr>
                                    </p:animEffect>
                                    <p:anim calcmode="lin" valueType="num">
                                      <p:cBhvr>
                                        <p:cTn id="4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8">
                                            <p:txEl>
                                              <p:pRg st="2" end="2"/>
                                            </p:txEl>
                                          </p:spTgt>
                                        </p:tgtEl>
                                        <p:attrNameLst>
                                          <p:attrName>style.visibility</p:attrName>
                                        </p:attrNameLst>
                                      </p:cBhvr>
                                      <p:to>
                                        <p:strVal val="visible"/>
                                      </p:to>
                                    </p:set>
                                    <p:animEffect transition="in" filter="fade">
                                      <p:cBhvr>
                                        <p:cTn id="51" dur="1000"/>
                                        <p:tgtEl>
                                          <p:spTgt spid="18">
                                            <p:txEl>
                                              <p:pRg st="2" end="2"/>
                                            </p:txEl>
                                          </p:spTgt>
                                        </p:tgtEl>
                                      </p:cBhvr>
                                    </p:animEffect>
                                    <p:anim calcmode="lin" valueType="num">
                                      <p:cBhvr>
                                        <p:cTn id="52"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8">
                                            <p:txEl>
                                              <p:pRg st="4" end="4"/>
                                            </p:txEl>
                                          </p:spTgt>
                                        </p:tgtEl>
                                        <p:attrNameLst>
                                          <p:attrName>style.visibility</p:attrName>
                                        </p:attrNameLst>
                                      </p:cBhvr>
                                      <p:to>
                                        <p:strVal val="visible"/>
                                      </p:to>
                                    </p:set>
                                    <p:animEffect transition="in" filter="fade">
                                      <p:cBhvr>
                                        <p:cTn id="58" dur="1000"/>
                                        <p:tgtEl>
                                          <p:spTgt spid="18">
                                            <p:txEl>
                                              <p:pRg st="4" end="4"/>
                                            </p:txEl>
                                          </p:spTgt>
                                        </p:tgtEl>
                                      </p:cBhvr>
                                    </p:animEffect>
                                    <p:anim calcmode="lin" valueType="num">
                                      <p:cBhvr>
                                        <p:cTn id="59"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8">
                                            <p:txEl>
                                              <p:pRg st="6" end="6"/>
                                            </p:txEl>
                                          </p:spTgt>
                                        </p:tgtEl>
                                        <p:attrNameLst>
                                          <p:attrName>style.visibility</p:attrName>
                                        </p:attrNameLst>
                                      </p:cBhvr>
                                      <p:to>
                                        <p:strVal val="visible"/>
                                      </p:to>
                                    </p:set>
                                    <p:animEffect transition="in" filter="fade">
                                      <p:cBhvr>
                                        <p:cTn id="65" dur="1000"/>
                                        <p:tgtEl>
                                          <p:spTgt spid="18">
                                            <p:txEl>
                                              <p:pRg st="6" end="6"/>
                                            </p:txEl>
                                          </p:spTgt>
                                        </p:tgtEl>
                                      </p:cBhvr>
                                    </p:animEffect>
                                    <p:anim calcmode="lin" valueType="num">
                                      <p:cBhvr>
                                        <p:cTn id="66" dur="10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8">
                                            <p:txEl>
                                              <p:pRg st="8" end="8"/>
                                            </p:txEl>
                                          </p:spTgt>
                                        </p:tgtEl>
                                        <p:attrNameLst>
                                          <p:attrName>style.visibility</p:attrName>
                                        </p:attrNameLst>
                                      </p:cBhvr>
                                      <p:to>
                                        <p:strVal val="visible"/>
                                      </p:to>
                                    </p:set>
                                    <p:animEffect transition="in" filter="fade">
                                      <p:cBhvr>
                                        <p:cTn id="72" dur="1000"/>
                                        <p:tgtEl>
                                          <p:spTgt spid="18">
                                            <p:txEl>
                                              <p:pRg st="8" end="8"/>
                                            </p:txEl>
                                          </p:spTgt>
                                        </p:tgtEl>
                                      </p:cBhvr>
                                    </p:animEffect>
                                    <p:anim calcmode="lin" valueType="num">
                                      <p:cBhvr>
                                        <p:cTn id="73" dur="1000" fill="hold"/>
                                        <p:tgtEl>
                                          <p:spTgt spid="18">
                                            <p:txEl>
                                              <p:pRg st="8" end="8"/>
                                            </p:txEl>
                                          </p:spTgt>
                                        </p:tgtEl>
                                        <p:attrNameLst>
                                          <p:attrName>ppt_x</p:attrName>
                                        </p:attrNameLst>
                                      </p:cBhvr>
                                      <p:tavLst>
                                        <p:tav tm="0">
                                          <p:val>
                                            <p:strVal val="#ppt_x"/>
                                          </p:val>
                                        </p:tav>
                                        <p:tav tm="100000">
                                          <p:val>
                                            <p:strVal val="#ppt_x"/>
                                          </p:val>
                                        </p:tav>
                                      </p:tavLst>
                                    </p:anim>
                                    <p:anim calcmode="lin" valueType="num">
                                      <p:cBhvr>
                                        <p:cTn id="74" dur="1000" fill="hold"/>
                                        <p:tgtEl>
                                          <p:spTgt spid="1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8">
                                            <p:txEl>
                                              <p:pRg st="10" end="10"/>
                                            </p:txEl>
                                          </p:spTgt>
                                        </p:tgtEl>
                                        <p:attrNameLst>
                                          <p:attrName>style.visibility</p:attrName>
                                        </p:attrNameLst>
                                      </p:cBhvr>
                                      <p:to>
                                        <p:strVal val="visible"/>
                                      </p:to>
                                    </p:set>
                                    <p:animEffect transition="in" filter="fade">
                                      <p:cBhvr>
                                        <p:cTn id="79" dur="1000"/>
                                        <p:tgtEl>
                                          <p:spTgt spid="18">
                                            <p:txEl>
                                              <p:pRg st="10" end="10"/>
                                            </p:txEl>
                                          </p:spTgt>
                                        </p:tgtEl>
                                      </p:cBhvr>
                                    </p:animEffect>
                                    <p:anim calcmode="lin" valueType="num">
                                      <p:cBhvr>
                                        <p:cTn id="80" dur="1000" fill="hold"/>
                                        <p:tgtEl>
                                          <p:spTgt spid="18">
                                            <p:txEl>
                                              <p:pRg st="10" end="10"/>
                                            </p:txEl>
                                          </p:spTgt>
                                        </p:tgtEl>
                                        <p:attrNameLst>
                                          <p:attrName>ppt_x</p:attrName>
                                        </p:attrNameLst>
                                      </p:cBhvr>
                                      <p:tavLst>
                                        <p:tav tm="0">
                                          <p:val>
                                            <p:strVal val="#ppt_x"/>
                                          </p:val>
                                        </p:tav>
                                        <p:tav tm="100000">
                                          <p:val>
                                            <p:strVal val="#ppt_x"/>
                                          </p:val>
                                        </p:tav>
                                      </p:tavLst>
                                    </p:anim>
                                    <p:anim calcmode="lin" valueType="num">
                                      <p:cBhvr>
                                        <p:cTn id="81" dur="1000" fill="hold"/>
                                        <p:tgtEl>
                                          <p:spTgt spid="1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18">
                                            <p:txEl>
                                              <p:pRg st="12" end="12"/>
                                            </p:txEl>
                                          </p:spTgt>
                                        </p:tgtEl>
                                        <p:attrNameLst>
                                          <p:attrName>style.visibility</p:attrName>
                                        </p:attrNameLst>
                                      </p:cBhvr>
                                      <p:to>
                                        <p:strVal val="visible"/>
                                      </p:to>
                                    </p:set>
                                    <p:animEffect transition="in" filter="fade">
                                      <p:cBhvr>
                                        <p:cTn id="86" dur="1000"/>
                                        <p:tgtEl>
                                          <p:spTgt spid="18">
                                            <p:txEl>
                                              <p:pRg st="12" end="12"/>
                                            </p:txEl>
                                          </p:spTgt>
                                        </p:tgtEl>
                                      </p:cBhvr>
                                    </p:animEffect>
                                    <p:anim calcmode="lin" valueType="num">
                                      <p:cBhvr>
                                        <p:cTn id="87" dur="1000" fill="hold"/>
                                        <p:tgtEl>
                                          <p:spTgt spid="18">
                                            <p:txEl>
                                              <p:pRg st="12" end="12"/>
                                            </p:txEl>
                                          </p:spTgt>
                                        </p:tgtEl>
                                        <p:attrNameLst>
                                          <p:attrName>ppt_x</p:attrName>
                                        </p:attrNameLst>
                                      </p:cBhvr>
                                      <p:tavLst>
                                        <p:tav tm="0">
                                          <p:val>
                                            <p:strVal val="#ppt_x"/>
                                          </p:val>
                                        </p:tav>
                                        <p:tav tm="100000">
                                          <p:val>
                                            <p:strVal val="#ppt_x"/>
                                          </p:val>
                                        </p:tav>
                                      </p:tavLst>
                                    </p:anim>
                                    <p:anim calcmode="lin" valueType="num">
                                      <p:cBhvr>
                                        <p:cTn id="88" dur="1000" fill="hold"/>
                                        <p:tgtEl>
                                          <p:spTgt spid="18">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Rule of Law</a:t>
            </a:r>
            <a:endParaRPr lang="en-AU" dirty="0">
              <a:latin typeface="+mn-lt"/>
              <a:ea typeface="Tahoma" panose="020B0604030504040204" pitchFamily="34" charset="0"/>
              <a:cs typeface="Tahoma" panose="020B0604030504040204" pitchFamily="34" charset="0"/>
            </a:endParaRPr>
          </a:p>
        </p:txBody>
      </p:sp>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l="9800" r="14105"/>
          <a:stretch/>
        </p:blipFill>
        <p:spPr>
          <a:xfrm>
            <a:off x="107504" y="1064821"/>
            <a:ext cx="3672408" cy="4826000"/>
          </a:xfrm>
          <a:prstGeom prst="rect">
            <a:avLst/>
          </a:prstGeom>
        </p:spPr>
      </p:pic>
      <p:sp>
        <p:nvSpPr>
          <p:cNvPr id="23" name="TextBox 22"/>
          <p:cNvSpPr txBox="1"/>
          <p:nvPr/>
        </p:nvSpPr>
        <p:spPr>
          <a:xfrm>
            <a:off x="3779359" y="1705850"/>
            <a:ext cx="4752528" cy="707886"/>
          </a:xfrm>
          <a:prstGeom prst="rect">
            <a:avLst/>
          </a:prstGeom>
          <a:noFill/>
        </p:spPr>
        <p:txBody>
          <a:bodyPr wrap="square" rtlCol="0">
            <a:spAutoFit/>
          </a:bodyPr>
          <a:lstStyle/>
          <a:p>
            <a:r>
              <a:rPr lang="en-AU" sz="4000" b="1" i="1" dirty="0" smtClean="0">
                <a:solidFill>
                  <a:srgbClr val="4285F4"/>
                </a:solidFill>
              </a:rPr>
              <a:t>“Justice is blind”</a:t>
            </a:r>
            <a:endParaRPr lang="en-AU" sz="4000" b="1" i="1" dirty="0">
              <a:solidFill>
                <a:srgbClr val="4285F4"/>
              </a:solidFill>
            </a:endParaRPr>
          </a:p>
        </p:txBody>
      </p:sp>
      <p:sp>
        <p:nvSpPr>
          <p:cNvPr id="24" name="TextBox 23"/>
          <p:cNvSpPr txBox="1"/>
          <p:nvPr/>
        </p:nvSpPr>
        <p:spPr>
          <a:xfrm>
            <a:off x="3299088" y="2890745"/>
            <a:ext cx="5256584" cy="1938992"/>
          </a:xfrm>
          <a:prstGeom prst="rect">
            <a:avLst/>
          </a:prstGeom>
          <a:noFill/>
        </p:spPr>
        <p:txBody>
          <a:bodyPr wrap="square" rtlCol="0">
            <a:spAutoFit/>
          </a:bodyPr>
          <a:lstStyle/>
          <a:p>
            <a:pPr marL="285750" indent="-285750">
              <a:buFont typeface="Arial" panose="020B0604020202020204" pitchFamily="34" charset="0"/>
              <a:buChar char="•"/>
            </a:pPr>
            <a:r>
              <a:rPr lang="en-AU" sz="2000" dirty="0" smtClean="0"/>
              <a:t>Everyone is equal before the law</a:t>
            </a:r>
          </a:p>
          <a:p>
            <a:pPr marL="285750" indent="-285750">
              <a:buFont typeface="Arial" panose="020B0604020202020204" pitchFamily="34" charset="0"/>
              <a:buChar char="•"/>
            </a:pPr>
            <a:r>
              <a:rPr lang="en-AU" sz="2000" dirty="0"/>
              <a:t>Laws protect </a:t>
            </a:r>
            <a:r>
              <a:rPr lang="en-AU" sz="2000" dirty="0" smtClean="0"/>
              <a:t>human and property rights</a:t>
            </a:r>
          </a:p>
          <a:p>
            <a:pPr marL="285750" indent="-285750">
              <a:buFont typeface="Arial" panose="020B0604020202020204" pitchFamily="34" charset="0"/>
              <a:buChar char="•"/>
            </a:pPr>
            <a:r>
              <a:rPr lang="en-AU" sz="2000" dirty="0" smtClean="0"/>
              <a:t>Laws are clear and easily available </a:t>
            </a:r>
          </a:p>
          <a:p>
            <a:pPr marL="285750" indent="-285750">
              <a:buFont typeface="Arial" panose="020B0604020202020204" pitchFamily="34" charset="0"/>
              <a:buChar char="•"/>
            </a:pPr>
            <a:r>
              <a:rPr lang="en-AU" sz="2000" dirty="0" smtClean="0"/>
              <a:t>Processes of making and enforcing the law are transparent and fair</a:t>
            </a:r>
          </a:p>
          <a:p>
            <a:pPr marL="285750" indent="-285750">
              <a:buFont typeface="Arial" panose="020B0604020202020204" pitchFamily="34" charset="0"/>
              <a:buChar char="•"/>
            </a:pPr>
            <a:r>
              <a:rPr lang="en-AU" sz="2000" dirty="0" smtClean="0"/>
              <a:t>Judiciary is independent with a jury of peers</a:t>
            </a:r>
          </a:p>
        </p:txBody>
      </p:sp>
    </p:spTree>
    <p:extLst>
      <p:ext uri="{BB962C8B-B14F-4D97-AF65-F5344CB8AC3E}">
        <p14:creationId xmlns:p14="http://schemas.microsoft.com/office/powerpoint/2010/main" val="424453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p:cTn id="7" dur="10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fade">
                                      <p:cBhvr>
                                        <p:cTn id="15" dur="500"/>
                                        <p:tgtEl>
                                          <p:spTgt spid="2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xEl>
                                              <p:pRg st="1" end="1"/>
                                            </p:txEl>
                                          </p:spTgt>
                                        </p:tgtEl>
                                        <p:attrNameLst>
                                          <p:attrName>style.visibility</p:attrName>
                                        </p:attrNameLst>
                                      </p:cBhvr>
                                      <p:to>
                                        <p:strVal val="visible"/>
                                      </p:to>
                                    </p:set>
                                    <p:animEffect transition="in" filter="fade">
                                      <p:cBhvr>
                                        <p:cTn id="20" dur="500"/>
                                        <p:tgtEl>
                                          <p:spTgt spid="2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animEffect transition="in" filter="fade">
                                      <p:cBhvr>
                                        <p:cTn id="25" dur="500"/>
                                        <p:tgtEl>
                                          <p:spTgt spid="2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xEl>
                                              <p:pRg st="3" end="3"/>
                                            </p:txEl>
                                          </p:spTgt>
                                        </p:tgtEl>
                                        <p:attrNameLst>
                                          <p:attrName>style.visibility</p:attrName>
                                        </p:attrNameLst>
                                      </p:cBhvr>
                                      <p:to>
                                        <p:strVal val="visible"/>
                                      </p:to>
                                    </p:set>
                                    <p:animEffect transition="in" filter="fade">
                                      <p:cBhvr>
                                        <p:cTn id="30" dur="500"/>
                                        <p:tgtEl>
                                          <p:spTgt spid="2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xEl>
                                              <p:pRg st="4" end="4"/>
                                            </p:txEl>
                                          </p:spTgt>
                                        </p:tgtEl>
                                        <p:attrNameLst>
                                          <p:attrName>style.visibility</p:attrName>
                                        </p:attrNameLst>
                                      </p:cBhvr>
                                      <p:to>
                                        <p:strVal val="visible"/>
                                      </p:to>
                                    </p:set>
                                    <p:animEffect transition="in" filter="fade">
                                      <p:cBhvr>
                                        <p:cTn id="35"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Majority rule, minority rights</a:t>
            </a:r>
            <a:endParaRPr lang="en-AU" dirty="0">
              <a:latin typeface="+mn-lt"/>
              <a:ea typeface="Tahoma" panose="020B0604030504040204" pitchFamily="34" charset="0"/>
              <a:cs typeface="Tahoma" panose="020B0604030504040204" pitchFamily="34" charset="0"/>
            </a:endParaRPr>
          </a:p>
        </p:txBody>
      </p:sp>
      <p:sp>
        <p:nvSpPr>
          <p:cNvPr id="22" name="TextBox 21"/>
          <p:cNvSpPr txBox="1"/>
          <p:nvPr/>
        </p:nvSpPr>
        <p:spPr>
          <a:xfrm>
            <a:off x="515474" y="3213165"/>
            <a:ext cx="7986783" cy="2677656"/>
          </a:xfrm>
          <a:prstGeom prst="rect">
            <a:avLst/>
          </a:prstGeom>
          <a:noFill/>
        </p:spPr>
        <p:txBody>
          <a:bodyPr wrap="square" rtlCol="0">
            <a:spAutoFit/>
          </a:bodyPr>
          <a:lstStyle/>
          <a:p>
            <a:pPr marL="285750" indent="-285750">
              <a:buFont typeface="Arial" panose="020B0604020202020204" pitchFamily="34" charset="0"/>
              <a:buChar char="•"/>
            </a:pPr>
            <a:r>
              <a:rPr lang="en-AU" sz="2000" dirty="0" smtClean="0"/>
              <a:t>MAJORITY RULE: decisions must have the support of </a:t>
            </a:r>
            <a:r>
              <a:rPr lang="en-AU" sz="2000" i="1" dirty="0" smtClean="0"/>
              <a:t>more than half </a:t>
            </a:r>
            <a:r>
              <a:rPr lang="en-AU" sz="2000" dirty="0" smtClean="0"/>
              <a:t>to be made – elections, government, laws. </a:t>
            </a:r>
          </a:p>
          <a:p>
            <a:endParaRPr lang="en-AU" sz="1400" dirty="0" smtClean="0"/>
          </a:p>
          <a:p>
            <a:pPr marL="285750" indent="-285750">
              <a:buFont typeface="Arial" panose="020B0604020202020204" pitchFamily="34" charset="0"/>
              <a:buChar char="•"/>
            </a:pPr>
            <a:r>
              <a:rPr lang="en-AU" sz="2000" dirty="0" smtClean="0"/>
              <a:t>MINORITY RIGHTS: to avoid </a:t>
            </a:r>
            <a:r>
              <a:rPr lang="en-AU" sz="2000" i="1" dirty="0" smtClean="0"/>
              <a:t>tyranny of the majority </a:t>
            </a:r>
            <a:r>
              <a:rPr lang="en-AU" sz="2000" dirty="0" smtClean="0"/>
              <a:t>the rights of individuals and minority groups are protected by law.</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2000" dirty="0" smtClean="0"/>
              <a:t>Minority groups include Aboriginal and Torres Strait Islander people, youth, CALD backgrounds, regional and remote areas, disabled, </a:t>
            </a:r>
            <a:br>
              <a:rPr lang="en-AU" sz="2000" dirty="0" smtClean="0"/>
            </a:br>
            <a:r>
              <a:rPr lang="en-AU" sz="2000" dirty="0" smtClean="0"/>
              <a:t>non-Christian religions, and the LGBTIQ+ community. </a:t>
            </a: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752" y="1267569"/>
            <a:ext cx="4338228" cy="1844658"/>
          </a:xfrm>
          <a:prstGeom prst="rect">
            <a:avLst/>
          </a:prstGeom>
        </p:spPr>
      </p:pic>
    </p:spTree>
    <p:extLst>
      <p:ext uri="{BB962C8B-B14F-4D97-AF65-F5344CB8AC3E}">
        <p14:creationId xmlns:p14="http://schemas.microsoft.com/office/powerpoint/2010/main" val="1339255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xEl>
                                              <p:pRg st="2" end="2"/>
                                            </p:txEl>
                                          </p:spTgt>
                                        </p:tgtEl>
                                        <p:attrNameLst>
                                          <p:attrName>style.visibility</p:attrName>
                                        </p:attrNameLst>
                                      </p:cBhvr>
                                      <p:to>
                                        <p:strVal val="visible"/>
                                      </p:to>
                                    </p:set>
                                    <p:animEffect transition="in" filter="fade">
                                      <p:cBhvr>
                                        <p:cTn id="14" dur="1000"/>
                                        <p:tgtEl>
                                          <p:spTgt spid="22">
                                            <p:txEl>
                                              <p:pRg st="2" end="2"/>
                                            </p:txEl>
                                          </p:spTgt>
                                        </p:tgtEl>
                                      </p:cBhvr>
                                    </p:animEffect>
                                    <p:anim calcmode="lin" valueType="num">
                                      <p:cBhvr>
                                        <p:cTn id="15"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xEl>
                                              <p:pRg st="4" end="4"/>
                                            </p:txEl>
                                          </p:spTgt>
                                        </p:tgtEl>
                                        <p:attrNameLst>
                                          <p:attrName>style.visibility</p:attrName>
                                        </p:attrNameLst>
                                      </p:cBhvr>
                                      <p:to>
                                        <p:strVal val="visible"/>
                                      </p:to>
                                    </p:set>
                                    <p:animEffect transition="in" filter="fade">
                                      <p:cBhvr>
                                        <p:cTn id="21" dur="1000"/>
                                        <p:tgtEl>
                                          <p:spTgt spid="22">
                                            <p:txEl>
                                              <p:pRg st="4" end="4"/>
                                            </p:txEl>
                                          </p:spTgt>
                                        </p:tgtEl>
                                      </p:cBhvr>
                                    </p:animEffect>
                                    <p:anim calcmode="lin" valueType="num">
                                      <p:cBhvr>
                                        <p:cTn id="22"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Democratic elections</a:t>
            </a:r>
            <a:endParaRPr lang="en-AU" dirty="0">
              <a:latin typeface="+mn-lt"/>
              <a:ea typeface="Tahoma" panose="020B0604030504040204" pitchFamily="34" charset="0"/>
              <a:cs typeface="Tahoma" panose="020B0604030504040204" pitchFamily="34" charset="0"/>
            </a:endParaRPr>
          </a:p>
        </p:txBody>
      </p:sp>
      <p:sp>
        <p:nvSpPr>
          <p:cNvPr id="17" name="Content Placeholder 2"/>
          <p:cNvSpPr txBox="1">
            <a:spLocks/>
          </p:cNvSpPr>
          <p:nvPr/>
        </p:nvSpPr>
        <p:spPr>
          <a:xfrm>
            <a:off x="813846" y="1634349"/>
            <a:ext cx="2071632" cy="435306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50000"/>
              </a:lnSpc>
            </a:pPr>
            <a:r>
              <a:rPr lang="en-AU" sz="2800" b="1" dirty="0" smtClean="0">
                <a:solidFill>
                  <a:srgbClr val="4285F4"/>
                </a:solidFill>
              </a:rPr>
              <a:t>FREE</a:t>
            </a:r>
          </a:p>
          <a:p>
            <a:pPr algn="l">
              <a:lnSpc>
                <a:spcPct val="150000"/>
              </a:lnSpc>
            </a:pPr>
            <a:r>
              <a:rPr lang="en-AU" sz="2800" b="1" dirty="0" smtClean="0">
                <a:solidFill>
                  <a:srgbClr val="4285F4"/>
                </a:solidFill>
              </a:rPr>
              <a:t>FAIR</a:t>
            </a:r>
          </a:p>
          <a:p>
            <a:pPr algn="l">
              <a:lnSpc>
                <a:spcPct val="150000"/>
              </a:lnSpc>
            </a:pPr>
            <a:r>
              <a:rPr lang="en-AU" sz="2800" b="1" dirty="0" smtClean="0">
                <a:solidFill>
                  <a:srgbClr val="4285F4"/>
                </a:solidFill>
              </a:rPr>
              <a:t>OPEN</a:t>
            </a:r>
          </a:p>
          <a:p>
            <a:pPr algn="l">
              <a:lnSpc>
                <a:spcPct val="150000"/>
              </a:lnSpc>
            </a:pPr>
            <a:r>
              <a:rPr lang="en-AU" sz="2800" b="1" dirty="0" smtClean="0">
                <a:solidFill>
                  <a:srgbClr val="4285F4"/>
                </a:solidFill>
              </a:rPr>
              <a:t>CONTESTED</a:t>
            </a:r>
          </a:p>
          <a:p>
            <a:pPr algn="l">
              <a:lnSpc>
                <a:spcPct val="150000"/>
              </a:lnSpc>
            </a:pPr>
            <a:r>
              <a:rPr lang="en-AU" sz="2800" b="1" dirty="0" smtClean="0">
                <a:solidFill>
                  <a:srgbClr val="4285F4"/>
                </a:solidFill>
              </a:rPr>
              <a:t>REGULAR</a:t>
            </a:r>
            <a:endParaRPr lang="en-AU" sz="2800" b="1" dirty="0">
              <a:solidFill>
                <a:srgbClr val="4285F4"/>
              </a:solidFill>
            </a:endParaRPr>
          </a:p>
        </p:txBody>
      </p:sp>
      <p:sp>
        <p:nvSpPr>
          <p:cNvPr id="18" name="Content Placeholder 9"/>
          <p:cNvSpPr txBox="1">
            <a:spLocks/>
          </p:cNvSpPr>
          <p:nvPr/>
        </p:nvSpPr>
        <p:spPr>
          <a:xfrm>
            <a:off x="2847859" y="3992448"/>
            <a:ext cx="6057020" cy="78638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2400" dirty="0" smtClean="0"/>
              <a:t>Electors are free to choose whoever they want</a:t>
            </a:r>
            <a:endParaRPr lang="en-AU" dirty="0">
              <a:solidFill>
                <a:srgbClr val="008000"/>
              </a:solidFill>
            </a:endParaRPr>
          </a:p>
        </p:txBody>
      </p:sp>
      <p:sp>
        <p:nvSpPr>
          <p:cNvPr id="24" name="TextBox 23"/>
          <p:cNvSpPr txBox="1"/>
          <p:nvPr/>
        </p:nvSpPr>
        <p:spPr>
          <a:xfrm>
            <a:off x="2847859" y="4577236"/>
            <a:ext cx="6079010" cy="589072"/>
          </a:xfrm>
          <a:prstGeom prst="rect">
            <a:avLst/>
          </a:prstGeom>
          <a:noFill/>
        </p:spPr>
        <p:txBody>
          <a:bodyPr wrap="square" rtlCol="0">
            <a:spAutoFit/>
          </a:bodyPr>
          <a:lstStyle/>
          <a:p>
            <a:pPr>
              <a:lnSpc>
                <a:spcPct val="150000"/>
              </a:lnSpc>
            </a:pPr>
            <a:r>
              <a:rPr lang="en-AU" sz="2400" dirty="0"/>
              <a:t>There are rules </a:t>
            </a:r>
            <a:r>
              <a:rPr lang="en-AU" sz="2400" dirty="0" smtClean="0"/>
              <a:t>and laws to </a:t>
            </a:r>
            <a:r>
              <a:rPr lang="en-AU" sz="2400" dirty="0"/>
              <a:t>stop cheating</a:t>
            </a:r>
          </a:p>
        </p:txBody>
      </p:sp>
      <p:sp>
        <p:nvSpPr>
          <p:cNvPr id="25" name="TextBox 24"/>
          <p:cNvSpPr txBox="1"/>
          <p:nvPr/>
        </p:nvSpPr>
        <p:spPr>
          <a:xfrm>
            <a:off x="2918181" y="1653742"/>
            <a:ext cx="4320480" cy="589072"/>
          </a:xfrm>
          <a:prstGeom prst="rect">
            <a:avLst/>
          </a:prstGeom>
          <a:noFill/>
        </p:spPr>
        <p:txBody>
          <a:bodyPr wrap="square" rtlCol="0">
            <a:spAutoFit/>
          </a:bodyPr>
          <a:lstStyle/>
          <a:p>
            <a:pPr>
              <a:lnSpc>
                <a:spcPct val="150000"/>
              </a:lnSpc>
            </a:pPr>
            <a:r>
              <a:rPr lang="en-AU" sz="2400" dirty="0"/>
              <a:t>Everyone can </a:t>
            </a:r>
            <a:r>
              <a:rPr lang="en-AU" sz="2400" dirty="0" smtClean="0"/>
              <a:t>vote</a:t>
            </a:r>
            <a:endParaRPr lang="en-AU" sz="2400" dirty="0"/>
          </a:p>
        </p:txBody>
      </p:sp>
      <p:sp>
        <p:nvSpPr>
          <p:cNvPr id="26" name="TextBox 25"/>
          <p:cNvSpPr txBox="1"/>
          <p:nvPr/>
        </p:nvSpPr>
        <p:spPr>
          <a:xfrm>
            <a:off x="2907972" y="3124747"/>
            <a:ext cx="5583380" cy="589072"/>
          </a:xfrm>
          <a:prstGeom prst="rect">
            <a:avLst/>
          </a:prstGeom>
          <a:noFill/>
        </p:spPr>
        <p:txBody>
          <a:bodyPr wrap="square" rtlCol="0">
            <a:spAutoFit/>
          </a:bodyPr>
          <a:lstStyle/>
          <a:p>
            <a:pPr>
              <a:lnSpc>
                <a:spcPct val="150000"/>
              </a:lnSpc>
            </a:pPr>
            <a:r>
              <a:rPr lang="en-AU" sz="2400" dirty="0"/>
              <a:t>Voters have </a:t>
            </a:r>
            <a:r>
              <a:rPr lang="en-AU" sz="2400" dirty="0" smtClean="0"/>
              <a:t>a choice between candidates</a:t>
            </a:r>
            <a:endParaRPr lang="en-AU" sz="2400" dirty="0"/>
          </a:p>
        </p:txBody>
      </p:sp>
      <p:sp>
        <p:nvSpPr>
          <p:cNvPr id="27" name="TextBox 26"/>
          <p:cNvSpPr txBox="1"/>
          <p:nvPr/>
        </p:nvSpPr>
        <p:spPr>
          <a:xfrm>
            <a:off x="2907972" y="2535771"/>
            <a:ext cx="5151332" cy="461665"/>
          </a:xfrm>
          <a:prstGeom prst="rect">
            <a:avLst/>
          </a:prstGeom>
          <a:noFill/>
        </p:spPr>
        <p:txBody>
          <a:bodyPr wrap="square" rtlCol="0">
            <a:spAutoFit/>
          </a:bodyPr>
          <a:lstStyle/>
          <a:p>
            <a:r>
              <a:rPr lang="en-AU" sz="2400" dirty="0" smtClean="0"/>
              <a:t>Elections usually held </a:t>
            </a:r>
            <a:r>
              <a:rPr lang="en-AU" sz="2400" dirty="0"/>
              <a:t>every 3 – 6 years</a:t>
            </a:r>
          </a:p>
        </p:txBody>
      </p:sp>
    </p:spTree>
    <p:extLst>
      <p:ext uri="{BB962C8B-B14F-4D97-AF65-F5344CB8AC3E}">
        <p14:creationId xmlns:p14="http://schemas.microsoft.com/office/powerpoint/2010/main" val="4082479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1000"/>
                                        <p:tgtEl>
                                          <p:spTgt spid="17">
                                            <p:txEl>
                                              <p:pRg st="1" end="1"/>
                                            </p:txEl>
                                          </p:spTgt>
                                        </p:tgtEl>
                                      </p:cBhvr>
                                    </p:animEffect>
                                    <p:anim calcmode="lin" valueType="num">
                                      <p:cBhvr>
                                        <p:cTn id="1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1000"/>
                                        <p:tgtEl>
                                          <p:spTgt spid="17">
                                            <p:txEl>
                                              <p:pRg st="2" end="2"/>
                                            </p:txEl>
                                          </p:spTgt>
                                        </p:tgtEl>
                                      </p:cBhvr>
                                    </p:animEffect>
                                    <p:anim calcmode="lin" valueType="num">
                                      <p:cBhvr>
                                        <p:cTn id="18"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1000"/>
                                        <p:tgtEl>
                                          <p:spTgt spid="17">
                                            <p:txEl>
                                              <p:pRg st="3" end="3"/>
                                            </p:txEl>
                                          </p:spTgt>
                                        </p:tgtEl>
                                      </p:cBhvr>
                                    </p:animEffect>
                                    <p:anim calcmode="lin" valueType="num">
                                      <p:cBhvr>
                                        <p:cTn id="23"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fade">
                                      <p:cBhvr>
                                        <p:cTn id="27" dur="1000"/>
                                        <p:tgtEl>
                                          <p:spTgt spid="17">
                                            <p:txEl>
                                              <p:pRg st="4" end="4"/>
                                            </p:txEl>
                                          </p:spTgt>
                                        </p:tgtEl>
                                      </p:cBhvr>
                                    </p:animEffect>
                                    <p:anim calcmode="lin" valueType="num">
                                      <p:cBhvr>
                                        <p:cTn id="28"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Effect transition="in" filter="fade">
                                      <p:cBhvr>
                                        <p:cTn id="49" dur="500"/>
                                        <p:tgtEl>
                                          <p:spTgt spid="18">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24" grpId="0"/>
      <p:bldP spid="25"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pptx" id="{FE724E00-3959-40B4-AAEF-9BCDC813986B}" vid="{6A6BCA99-6E3A-43FD-8A50-F204D1936A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generic</Template>
  <TotalTime>374</TotalTime>
  <Words>3455</Words>
  <Application>Microsoft Office PowerPoint</Application>
  <PresentationFormat>On-screen Show (4:3)</PresentationFormat>
  <Paragraphs>335</Paragraphs>
  <Slides>20</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Arial</vt:lpstr>
      <vt:lpstr>Arial Unicode MS</vt:lpstr>
      <vt:lpstr>Calibri</vt:lpstr>
      <vt:lpstr>Tahoma</vt:lpstr>
      <vt:lpstr>Times New Roman</vt:lpstr>
      <vt:lpstr>Wingdings</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Northern Territory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Parker</dc:creator>
  <cp:lastModifiedBy>Karen Parker</cp:lastModifiedBy>
  <cp:revision>44</cp:revision>
  <cp:lastPrinted>2016-07-18T03:03:11Z</cp:lastPrinted>
  <dcterms:created xsi:type="dcterms:W3CDTF">2018-10-03T05:14:27Z</dcterms:created>
  <dcterms:modified xsi:type="dcterms:W3CDTF">2021-11-16T00:26:11Z</dcterms:modified>
</cp:coreProperties>
</file>